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5" r:id="rId3"/>
    <p:sldId id="270" r:id="rId4"/>
    <p:sldId id="266" r:id="rId5"/>
    <p:sldId id="267" r:id="rId6"/>
    <p:sldId id="268" r:id="rId7"/>
    <p:sldId id="269" r:id="rId8"/>
    <p:sldId id="258" r:id="rId9"/>
    <p:sldId id="272" r:id="rId10"/>
    <p:sldId id="259" r:id="rId11"/>
    <p:sldId id="260" r:id="rId12"/>
    <p:sldId id="261" r:id="rId13"/>
    <p:sldId id="262" r:id="rId14"/>
    <p:sldId id="279" r:id="rId15"/>
    <p:sldId id="278" r:id="rId16"/>
    <p:sldId id="286" r:id="rId17"/>
  </p:sldIdLst>
  <p:sldSz cx="18288000" cy="10287000"/>
  <p:notesSz cx="6858000" cy="9144000"/>
  <p:embeddedFontLst>
    <p:embeddedFont>
      <p:font typeface="Segoe UI Black" panose="020B0A02040204020203" charset="0"/>
      <p:bold r:id="rId23"/>
    </p:embeddedFont>
    <p:embeddedFont>
      <p:font typeface="Impact" panose="020B0806030902050204" charset="0"/>
      <p:regular r:id="rId24"/>
    </p:embeddedFont>
    <p:embeddedFont>
      <p:font typeface="Constantia" panose="02030602050306030303" charset="0"/>
      <p:regular r:id="rId25"/>
      <p:bold r:id="rId26"/>
      <p:italic r:id="rId27"/>
      <p:boldItalic r:id="rId28"/>
    </p:embeddedFont>
    <p:embeddedFont>
      <p:font typeface="Arimo" panose="020B0604020202020204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" initials="g" lastIdx="0" clrIdx="0"/>
  <p:cmAuthor id="2" name="awin fabreag" initials="authorId_518709955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814"/>
    <a:srgbClr val="F57325"/>
    <a:srgbClr val="FAB07F"/>
    <a:srgbClr val="E2793F"/>
    <a:srgbClr val="F37A29"/>
    <a:srgbClr val="F3541A"/>
    <a:srgbClr val="FD5C0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232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95600" y="2095500"/>
            <a:ext cx="12218670" cy="3823335"/>
            <a:chOff x="5054" y="3420"/>
            <a:chExt cx="19242" cy="6021"/>
          </a:xfrm>
        </p:grpSpPr>
        <p:sp>
          <p:nvSpPr>
            <p:cNvPr id="6" name="TextBox 6"/>
            <p:cNvSpPr txBox="1"/>
            <p:nvPr/>
          </p:nvSpPr>
          <p:spPr>
            <a:xfrm>
              <a:off x="5054" y="3420"/>
              <a:ext cx="19243" cy="36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980"/>
                </a:lnSpc>
              </a:pPr>
              <a:r>
                <a:rPr lang="en-US" sz="7500" b="1">
                  <a:solidFill>
                    <a:srgbClr val="000000"/>
                  </a:solidFill>
                  <a:latin typeface="Segoe UI Black" panose="020B0A02040204020203" charset="0"/>
                  <a:ea typeface="Cooper Hewitt Bold"/>
                  <a:cs typeface="Segoe UI Black" panose="020B0A02040204020203" charset="0"/>
                  <a:sym typeface="Cooper Hewitt Bold"/>
                </a:rPr>
                <a:t>Finance's Role in Driving Company Success</a:t>
              </a:r>
              <a:endParaRPr lang="en-US" sz="7500" b="1">
                <a:solidFill>
                  <a:srgbClr val="000000"/>
                </a:solidFill>
                <a:latin typeface="Segoe UI Black" panose="020B0A02040204020203" charset="0"/>
                <a:ea typeface="Cooper Hewitt Bold"/>
                <a:cs typeface="Segoe UI Black" panose="020B0A02040204020203" charset="0"/>
                <a:sym typeface="Cooper Hewitt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200" y="7260"/>
              <a:ext cx="14951" cy="1534"/>
            </a:xfrm>
            <a:prstGeom prst="rect">
              <a:avLst/>
            </a:prstGeom>
          </p:spPr>
          <p:txBody>
            <a:bodyPr lIns="0" tIns="0" rIns="0" bIns="0" rtlCol="0" anchor="t">
              <a:no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>
                  <a:solidFill>
                    <a:srgbClr val="000000"/>
                  </a:solidFill>
                  <a:latin typeface="Segoe UI Black" panose="020B0A02040204020203" charset="0"/>
                  <a:ea typeface="Cooper Hewitt"/>
                  <a:cs typeface="Segoe UI Black" panose="020B0A02040204020203" charset="0"/>
                  <a:sym typeface="Cooper Hewitt"/>
                </a:rPr>
                <a:t>Aligning the department with the #1 Brand Goal</a:t>
              </a:r>
              <a:endParaRPr lang="en-US" sz="3000">
                <a:solidFill>
                  <a:srgbClr val="000000"/>
                </a:solidFill>
                <a:latin typeface="Segoe UI Black" panose="020B0A02040204020203" charset="0"/>
                <a:ea typeface="Cooper Hewitt"/>
                <a:cs typeface="Segoe UI Black" panose="020B0A02040204020203" charset="0"/>
                <a:sym typeface="Cooper Hewit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680" y="8287"/>
              <a:ext cx="7007" cy="11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Black" panose="020B0A02040204020203" charset="0"/>
                  <a:ea typeface="Cooper Hewitt Bold"/>
                  <a:cs typeface="Segoe UI Black" panose="020B0A02040204020203" charset="0"/>
                  <a:sym typeface="Cooper Hewitt Bold"/>
                </a:rPr>
                <a:t>October 17, 2025</a:t>
              </a:r>
              <a:endParaRPr lang="en-US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charset="0"/>
                <a:ea typeface="Cooper Hewitt Bold"/>
                <a:cs typeface="Segoe UI Black" panose="020B0A02040204020203" charset="0"/>
                <a:sym typeface="Cooper Hewitt Bold"/>
              </a:endParaRPr>
            </a:p>
            <a:p>
              <a:pPr marL="0" lvl="0" indent="0" algn="ctr">
                <a:lnSpc>
                  <a:spcPts val="2860"/>
                </a:lnSpc>
                <a:spcBef>
                  <a:spcPct val="0"/>
                </a:spcBef>
              </a:pPr>
              <a:r>
                <a:rPr lang="en-US" sz="2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egoe UI Black" panose="020B0A02040204020203" charset="0"/>
                  <a:ea typeface="Cooper Hewitt Bold"/>
                  <a:cs typeface="Segoe UI Black" panose="020B0A02040204020203" charset="0"/>
                  <a:sym typeface="Cooper Hewitt Bold"/>
                </a:rPr>
                <a:t>Grand Westside Hotel</a:t>
              </a:r>
              <a:endParaRPr lang="en-US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charset="0"/>
                <a:ea typeface="Cooper Hewitt Bold"/>
                <a:cs typeface="Segoe UI Black" panose="020B0A02040204020203" charset="0"/>
                <a:sym typeface="Cooper Hewitt Bold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71800" y="1638300"/>
            <a:ext cx="13716000" cy="5257800"/>
            <a:chOff x="5520" y="2820"/>
            <a:chExt cx="21600" cy="8280"/>
          </a:xfrm>
        </p:grpSpPr>
        <p:sp>
          <p:nvSpPr>
            <p:cNvPr id="3" name="Rectangles 2"/>
            <p:cNvSpPr/>
            <p:nvPr/>
          </p:nvSpPr>
          <p:spPr>
            <a:xfrm>
              <a:off x="25640" y="2820"/>
              <a:ext cx="1480" cy="8280"/>
            </a:xfrm>
            <a:prstGeom prst="rect">
              <a:avLst/>
            </a:prstGeom>
            <a:gradFill>
              <a:gsLst>
                <a:gs pos="50000">
                  <a:schemeClr val="accent6"/>
                </a:gs>
                <a:gs pos="0">
                  <a:schemeClr val="accent6">
                    <a:lumMod val="25000"/>
                    <a:lumOff val="75000"/>
                  </a:schemeClr>
                </a:gs>
                <a:gs pos="100000">
                  <a:schemeClr val="accent6">
                    <a:lumMod val="85000"/>
                  </a:schemeClr>
                </a:gs>
              </a:gsLst>
              <a:lin ang="5400000" scaled="1"/>
            </a:gradFill>
            <a:ln w="28575" cmpd="sng">
              <a:noFill/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0" name="Rectangles 9"/>
            <p:cNvSpPr/>
            <p:nvPr/>
          </p:nvSpPr>
          <p:spPr>
            <a:xfrm>
              <a:off x="5520" y="3420"/>
              <a:ext cx="19800" cy="768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70833 0 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00200" y="1257300"/>
          <a:ext cx="16046450" cy="8583295"/>
        </p:xfrm>
        <a:graphic>
          <a:graphicData uri="http://schemas.openxmlformats.org/drawingml/2006/table">
            <a:tbl>
              <a:tblPr/>
              <a:tblGrid>
                <a:gridCol w="3209290"/>
                <a:gridCol w="3209290"/>
                <a:gridCol w="3209290"/>
                <a:gridCol w="3209290"/>
                <a:gridCol w="3209290"/>
              </a:tblGrid>
              <a:tr h="828675"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Segoe UI Black" panose="020B0A02040204020203" charset="0"/>
                          <a:ea typeface="Cooper Hewitt Bold"/>
                          <a:cs typeface="Segoe UI Black" panose="020B0A02040204020203" charset="0"/>
                          <a:sym typeface="Cooper Hewitt Bold"/>
                        </a:rPr>
                        <a:t>Performance Area</a:t>
                      </a:r>
                      <a:endParaRPr lang="en-US" sz="2400" b="1">
                        <a:solidFill>
                          <a:srgbClr val="FFFFFF"/>
                        </a:solidFill>
                        <a:latin typeface="Segoe UI Black" panose="020B0A02040204020203" charset="0"/>
                        <a:ea typeface="Cooper Hewitt Bold"/>
                        <a:cs typeface="Segoe UI Black" panose="020B0A02040204020203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Segoe UI Black" panose="020B0A02040204020203" charset="0"/>
                          <a:ea typeface="Cooper Hewitt Bold"/>
                          <a:cs typeface="Segoe UI Black" panose="020B0A02040204020203" charset="0"/>
                          <a:sym typeface="Cooper Hewitt Bold"/>
                        </a:rPr>
                        <a:t>2024 Result</a:t>
                      </a:r>
                      <a:endParaRPr lang="en-US" sz="2400" b="1">
                        <a:solidFill>
                          <a:srgbClr val="FFFFFF"/>
                        </a:solidFill>
                        <a:latin typeface="Segoe UI Black" panose="020B0A02040204020203" charset="0"/>
                        <a:ea typeface="Cooper Hewitt Bold"/>
                        <a:cs typeface="Segoe UI Black" panose="020B0A02040204020203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Segoe UI Black" panose="020B0A02040204020203" charset="0"/>
                          <a:ea typeface="Cooper Hewitt Bold"/>
                          <a:cs typeface="Segoe UI Black" panose="020B0A02040204020203" charset="0"/>
                          <a:sym typeface="Cooper Hewitt Bold"/>
                        </a:rPr>
                        <a:t>2025 Result</a:t>
                      </a:r>
                      <a:endParaRPr lang="en-US" sz="2400" b="1">
                        <a:solidFill>
                          <a:srgbClr val="FFFFFF"/>
                        </a:solidFill>
                        <a:latin typeface="Segoe UI Black" panose="020B0A02040204020203" charset="0"/>
                        <a:ea typeface="Cooper Hewitt Bold"/>
                        <a:cs typeface="Segoe UI Black" panose="020B0A02040204020203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Segoe UI Black" panose="020B0A02040204020203" charset="0"/>
                          <a:ea typeface="Cooper Hewitt Bold"/>
                          <a:cs typeface="Segoe UI Black" panose="020B0A02040204020203" charset="0"/>
                          <a:sym typeface="Cooper Hewitt Bold"/>
                        </a:rPr>
                        <a:t>Target</a:t>
                      </a:r>
                      <a:endParaRPr lang="en-US" sz="2400" b="1">
                        <a:solidFill>
                          <a:srgbClr val="FFFFFF"/>
                        </a:solidFill>
                        <a:latin typeface="Segoe UI Black" panose="020B0A02040204020203" charset="0"/>
                        <a:ea typeface="Cooper Hewitt Bold"/>
                        <a:cs typeface="Segoe UI Black" panose="020B0A02040204020203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Segoe UI Black" panose="020B0A02040204020203" charset="0"/>
                          <a:ea typeface="Cooper Hewitt Bold"/>
                          <a:cs typeface="Segoe UI Black" panose="020B0A02040204020203" charset="0"/>
                          <a:sym typeface="Cooper Hewitt Bold"/>
                        </a:rPr>
                        <a:t>Status</a:t>
                      </a:r>
                      <a:endParaRPr lang="en-US" sz="2400" b="1">
                        <a:solidFill>
                          <a:srgbClr val="FFFFFF"/>
                        </a:solidFill>
                        <a:latin typeface="Segoe UI Black" panose="020B0A02040204020203" charset="0"/>
                        <a:ea typeface="Cooper Hewitt Bold"/>
                        <a:cs typeface="Segoe UI Black" panose="020B0A02040204020203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181100">
                <a:tc>
                  <a:txBody>
                    <a:bodyPr rtlCol="0"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oper Hewitt"/>
                        <a:ea typeface="Cooper Hewitt"/>
                        <a:cs typeface="Cooper Hewitt"/>
                        <a:sym typeface="Cooper Hewitt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Sales Order to Sales Invoice Conversion</a:t>
                      </a:r>
                      <a:endParaRPr lang="en-US" sz="2000"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85% - 89%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GB" alt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89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% - 9</a:t>
                      </a:r>
                      <a:r>
                        <a:rPr lang="en-GB" alt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2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%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Arimo" panose="020B0604020202020204"/>
                          <a:cs typeface="Constantia" panose="02030602050306030303" charset="0"/>
                          <a:sym typeface="Arimo" panose="020B0604020202020204"/>
                        </a:rPr>
                        <a:t>               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Arimo" panose="020B0604020202020204"/>
                          <a:cs typeface="Constantia" panose="02030602050306030303" charset="0"/>
                          <a:sym typeface="Arimo" panose="020B0604020202020204"/>
                        </a:rPr>
                        <a:t>  </a:t>
                      </a: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Arimo" panose="020B0604020202020204"/>
                        <a:cs typeface="Constantia" panose="02030602050306030303" charset="0"/>
                        <a:sym typeface="Arimo" panose="020B0604020202020204"/>
                      </a:endParaRPr>
                    </a:p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lang="en-US" sz="3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Arimo" panose="020B0604020202020204"/>
                          <a:cs typeface="Constantia" panose="02030602050306030303" charset="0"/>
                          <a:sym typeface="Arimo" panose="020B0604020202020204"/>
                        </a:rPr>
                        <a:t> </a:t>
                      </a:r>
                      <a:r>
                        <a:rPr lang="en-GB" altLang="en-US" sz="3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Arimo" panose="020B0604020202020204"/>
                          <a:cs typeface="Constantia" panose="02030602050306030303" charset="0"/>
                          <a:sym typeface="Arimo" panose="020B0604020202020204"/>
                        </a:rPr>
                        <a:t>         </a:t>
                      </a:r>
                      <a:r>
                        <a:rPr lang="en-US" sz="3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Arimo" panose="020B0604020202020204"/>
                          <a:cs typeface="Constantia" panose="02030602050306030303" charset="0"/>
                          <a:sym typeface="Arimo" panose="020B0604020202020204"/>
                        </a:rPr>
                        <a:t>&gt; 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Arimo" panose="020B0604020202020204"/>
                          <a:cs typeface="Constantia" panose="02030602050306030303" charset="0"/>
                          <a:sym typeface="Arimo" panose="020B0604020202020204"/>
                        </a:rPr>
                        <a:t>95</a:t>
                      </a:r>
                      <a:r>
                        <a:rPr lang="en-US" sz="3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Arimo" panose="020B0604020202020204"/>
                          <a:cs typeface="Constantia" panose="02030602050306030303" charset="0"/>
                          <a:sym typeface="Arimo" panose="020B0604020202020204"/>
                        </a:rPr>
                        <a:t>% </a:t>
                      </a:r>
                      <a:endParaRPr lang="en-US" sz="3200">
                        <a:solidFill>
                          <a:srgbClr val="FFFFFF"/>
                        </a:solidFill>
                        <a:latin typeface="Constantia" panose="02030602050306030303" charset="0"/>
                        <a:ea typeface="Arimo" panose="020B0604020202020204"/>
                        <a:cs typeface="Constantia" panose="02030602050306030303" charset="0"/>
                        <a:sym typeface="Arimo" panose="020B0604020202020204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09650">
                <a:tc>
                  <a:txBody>
                    <a:bodyPr rtlCol="0"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Supplier Payment Timing</a:t>
                      </a: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Paid 5 days in advance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Paid 3 days in advance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181100">
                <a:tc>
                  <a:txBody>
                    <a:bodyPr rtlCol="0"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Unsettled Deductions on Past Due</a:t>
                      </a: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15% of total past due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GB" alt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13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% of total past due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10285">
                <a:tc>
                  <a:txBody>
                    <a:bodyPr rtlCol="0"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Service Job Billing Evaluation</a:t>
                      </a: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GB" alt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30%</a:t>
                      </a: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 monthly evaluated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100% monthly evaluated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181100">
                <a:tc>
                  <a:txBody>
                    <a:bodyPr rtlCol="0"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Payroll Payslip </a:t>
                      </a: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Automation</a:t>
                      </a: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Manual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Automated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010285">
                <a:tc>
                  <a:txBody>
                    <a:bodyPr rtlCol="0"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Inventory Assessment</a:t>
                      </a: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Manual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Automated Nationwide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181100">
                <a:tc>
                  <a:txBody>
                    <a:bodyPr rtlCol="0"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Tax Compliance Monitoring</a:t>
                      </a:r>
                      <a:endParaRPr lang="en-US" sz="20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Basic Tracking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Full Compliance</a:t>
                      </a:r>
                      <a:endParaRPr lang="en-US" sz="24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523857" y="139182"/>
            <a:ext cx="16439165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US" sz="6000" b="1">
                <a:solidFill>
                  <a:srgbClr val="000000"/>
                </a:solidFill>
                <a:latin typeface="Segoe UI Black" panose="020B0A02040204020203" charset="0"/>
                <a:ea typeface="Cooper Hewitt Bold"/>
                <a:cs typeface="Segoe UI Black" panose="020B0A02040204020203" charset="0"/>
                <a:sym typeface="Cooper Hewitt Bold"/>
              </a:rPr>
              <a:t>Achievements based on previous plans</a:t>
            </a:r>
            <a:endParaRPr lang="en-US" sz="6000" b="1">
              <a:solidFill>
                <a:srgbClr val="000000"/>
              </a:solidFill>
              <a:latin typeface="Segoe UI Black" panose="020B0A02040204020203" charset="0"/>
              <a:ea typeface="Cooper Hewitt Bold"/>
              <a:cs typeface="Segoe UI Black" panose="020B0A02040204020203" charset="0"/>
              <a:sym typeface="Cooper Hewit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163800" y="2369185"/>
            <a:ext cx="1473200" cy="53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Near T</a:t>
            </a:r>
            <a:r>
              <a:rPr lang="en-GB" alt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arg</a:t>
            </a: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et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58600" y="3630295"/>
            <a:ext cx="2389505" cy="53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Match Credit Term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30400" y="3542030"/>
            <a:ext cx="2465705" cy="73787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Improved Efficiency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39238" y="4840605"/>
            <a:ext cx="9525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12039600" y="4892675"/>
            <a:ext cx="1506855" cy="44005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&lt; 10%</a:t>
            </a:r>
            <a:endParaRPr lang="en-US" sz="28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192000" y="6101715"/>
            <a:ext cx="1207770" cy="5721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100%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662785" y="6086475"/>
            <a:ext cx="2493645" cy="3924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Goal Achieved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662785" y="4914900"/>
            <a:ext cx="2547620" cy="3810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Exceeded Target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39600" y="7259955"/>
            <a:ext cx="1568450" cy="65151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Automated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011400" y="7303135"/>
            <a:ext cx="1965960" cy="27051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Goal Achieved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64975" y="8327390"/>
            <a:ext cx="1910080" cy="51498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Automated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902180" y="8267700"/>
            <a:ext cx="2193925" cy="46228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Goal Achieved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716385" y="9258300"/>
            <a:ext cx="2058670" cy="59118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Full Compliance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191740" y="9410700"/>
            <a:ext cx="1785620" cy="5080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On Track</a:t>
            </a:r>
            <a:endParaRPr lang="en-US" sz="24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81000" y="1181100"/>
          <a:ext cx="16899890" cy="8489950"/>
        </p:xfrm>
        <a:graphic>
          <a:graphicData uri="http://schemas.openxmlformats.org/drawingml/2006/table">
            <a:tbl>
              <a:tblPr/>
              <a:tblGrid>
                <a:gridCol w="4545965"/>
                <a:gridCol w="4491355"/>
                <a:gridCol w="5636260"/>
                <a:gridCol w="2226310"/>
              </a:tblGrid>
              <a:tr h="904875"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 b="1"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32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 b="1"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32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 b="1"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32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 b="1"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325"/>
                    </a:solidFill>
                  </a:tcPr>
                </a:tc>
              </a:tr>
              <a:tr h="916305"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05510"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75080">
                <a:tc>
                  <a:txBody>
                    <a:bodyPr rtlCol="0"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22325"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49960">
                <a:tc>
                  <a:txBody>
                    <a:bodyPr rtlCol="0"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Arimo" panose="020B0604020202020204"/>
                          <a:cs typeface="Constantia" panose="02030602050306030303" charset="0"/>
                          <a:sym typeface="Arimo" panose="020B0604020202020204"/>
                        </a:rPr>
                        <a:t>No formal CAPEX determination process in place.</a:t>
                      </a: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Arimo" panose="020B0604020202020204"/>
                        <a:cs typeface="Constantia" panose="02030602050306030303" charset="0"/>
                        <a:sym typeface="Arimo" panose="020B0604020202020204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04875"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06145"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04875"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234315" y="316230"/>
            <a:ext cx="17442180" cy="704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</a:pPr>
            <a:r>
              <a:rPr lang="en-US" sz="2800" b="1">
                <a:solidFill>
                  <a:srgbClr val="000000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Key Challenges, Operational Impact &amp; Strategic Relevance</a:t>
            </a:r>
            <a:endParaRPr lang="en-US" sz="28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5400" y="1483360"/>
            <a:ext cx="2423795" cy="46228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Objective</a:t>
            </a:r>
            <a:endParaRPr lang="en-US" sz="2000">
              <a:latin typeface="Constantia" panose="02030602050306030303" charset="0"/>
              <a:cs typeface="Constantia" panose="02030602050306030303" charset="0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39058" y="1465230"/>
            <a:ext cx="3034122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Operational Impact</a:t>
            </a:r>
            <a:endParaRPr lang="en-US" sz="2000" b="1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01332" y="1386849"/>
            <a:ext cx="4128254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Strategic Impact Alignment to #1 Brand Goal</a:t>
            </a:r>
            <a:endParaRPr lang="en-US" sz="2000" b="1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676755" y="1485900"/>
            <a:ext cx="2868930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Priority ( 1-10)</a:t>
            </a:r>
            <a:endParaRPr lang="en-US" sz="2000" b="1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7205" y="2095500"/>
            <a:ext cx="4170680" cy="8089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18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Single-broker reliance causing slow container dispatch and added shipment charge.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23780" y="2287649"/>
            <a:ext cx="4824542" cy="86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Delays shipments, increases cost, 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  <a:p>
            <a:pPr algn="ctr">
              <a:lnSpc>
                <a:spcPts val="2250"/>
              </a:lnSpc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disrupts inventory management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  <a:p>
            <a:pPr algn="ctr">
              <a:lnSpc>
                <a:spcPts val="2250"/>
              </a:lnSpc>
              <a:spcBef>
                <a:spcPct val="0"/>
              </a:spcBef>
            </a:pP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30435" y="2237105"/>
            <a:ext cx="4826635" cy="574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Reduces product availability and customer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satisfaction, harming brand image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62141" y="3054330"/>
            <a:ext cx="3458466" cy="85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Cash management lacks structured forecasting and allocation strategy.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6908" y="7963115"/>
            <a:ext cx="4303449" cy="61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Supplier billing submission delays slow expense recognition and reporting.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10407" y="5258404"/>
            <a:ext cx="3666684" cy="58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Lack of financial ratio reporting limits proactive decision-making.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6908" y="7097893"/>
            <a:ext cx="4303449" cy="58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Delays in last pay processing ( exceeding 30 days).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3241" y="4000630"/>
            <a:ext cx="4058319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Accounts receivable includes non-cash items, causing cash flow forecasting inaccuracies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9600" y="8863965"/>
            <a:ext cx="4084955" cy="65595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180"/>
              </a:lnSpc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Payroll timekeeping errors (20% affected) increase validation workload.</a:t>
            </a:r>
            <a:endParaRPr lang="en-US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953000" y="3121660"/>
            <a:ext cx="4112895" cy="75501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220"/>
              </a:lnSpc>
            </a:pPr>
            <a:r>
              <a:rPr lang="en-US" altLang="en-GB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Limits fund optimization, reduces liquidity and   financial planning</a:t>
            </a:r>
            <a:r>
              <a:rPr lang="en-GB" alt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.</a:t>
            </a:r>
            <a:endParaRPr lang="en-GB" alt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031260" y="5371156"/>
            <a:ext cx="4058319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Reduces ability to identify risks early and adjust controls timely.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007889" y="7111388"/>
            <a:ext cx="4058319" cy="61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Lower employee satisfaction, causes internal process bottleneck.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031105" y="7962900"/>
            <a:ext cx="3728720" cy="8470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13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Accounts receivable includes non-cash items, causing cash flow forecasting inaccuracies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952969" y="6173831"/>
            <a:ext cx="4058319" cy="61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Risks uninformed spending, jeopardizes cash flow.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007579" y="8872010"/>
            <a:ext cx="4058319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Increases administrative burden and inefficiency.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601200" y="3231515"/>
            <a:ext cx="4950460" cy="560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Restricts ability to invest in growth and marketing initiatives</a:t>
            </a:r>
            <a:r>
              <a:rPr lang="en-GB" alt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.</a:t>
            </a:r>
            <a:endParaRPr lang="en-GB" alt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754235" y="4212590"/>
            <a:ext cx="4559935" cy="59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Weakens working capital management and operational agility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525000" y="5317490"/>
            <a:ext cx="4911090" cy="59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Increase vulnerability to unexpected financial problems.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830693" y="6210440"/>
            <a:ext cx="417095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May limit funds available for strategic investments.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906635" y="7124700"/>
            <a:ext cx="3905250" cy="5911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Could affect internal morale and servi</a:t>
            </a:r>
            <a:r>
              <a:rPr lang="en-GB" alt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c</a:t>
            </a: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e quality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754493" y="8039377"/>
            <a:ext cx="4170950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May hinder timely financial decisions affecting operations.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881235" y="8926830"/>
            <a:ext cx="3848100" cy="59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Lower operational efficiency, but minimal direct customer impact.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5240635" y="2400300"/>
            <a:ext cx="1783715" cy="37465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288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10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5365095" y="3188970"/>
            <a:ext cx="1465580" cy="369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9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5316200" y="4229100"/>
            <a:ext cx="1604645" cy="369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8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5365095" y="5372100"/>
            <a:ext cx="1515110" cy="369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7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5163800" y="6286500"/>
            <a:ext cx="1799590" cy="369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6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5468600" y="7200900"/>
            <a:ext cx="1285875" cy="369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6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5392400" y="8039100"/>
            <a:ext cx="1437640" cy="406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88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6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5240635" y="9105900"/>
            <a:ext cx="1731645" cy="369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5</a:t>
            </a:r>
            <a:endParaRPr lang="en-US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5007765" y="4304991"/>
            <a:ext cx="4058319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ctr">
              <a:lnSpc>
                <a:spcPts val="2130"/>
              </a:lnSpc>
              <a:spcBef>
                <a:spcPct val="0"/>
              </a:spcBef>
            </a:pPr>
            <a:r>
              <a:rPr lang="en-US" altLang="en-GB" sz="2000">
                <a:solidFill>
                  <a:srgbClr val="FFFFFF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 Distorts true cash position, complicates collection strategies.</a:t>
            </a:r>
            <a:endParaRPr lang="en-US" altLang="en-GB" sz="2000">
              <a:solidFill>
                <a:srgbClr val="FFFFFF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7200" y="114300"/>
            <a:ext cx="18037175" cy="969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56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Segoe UI Black" panose="020B0A02040204020203" charset="0"/>
                <a:ea typeface="Cooper Hewitt Bold"/>
                <a:cs typeface="Segoe UI Black" panose="020B0A02040204020203" charset="0"/>
                <a:sym typeface="Cooper Hewitt Bold"/>
              </a:rPr>
              <a:t>Proposed Next Steps - SMART Goals (Prioritized)</a:t>
            </a:r>
            <a:endParaRPr lang="en-US" sz="5000" b="1">
              <a:solidFill>
                <a:srgbClr val="000000"/>
              </a:solidFill>
              <a:latin typeface="Segoe UI Black" panose="020B0A02040204020203" charset="0"/>
              <a:ea typeface="Cooper Hewitt Bold"/>
              <a:cs typeface="Segoe UI Black" panose="020B0A02040204020203" charset="0"/>
              <a:sym typeface="Cooper Hewitt Bold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8600" y="1181100"/>
          <a:ext cx="17832070" cy="8831580"/>
        </p:xfrm>
        <a:graphic>
          <a:graphicData uri="http://schemas.openxmlformats.org/drawingml/2006/table">
            <a:tbl>
              <a:tblPr/>
              <a:tblGrid>
                <a:gridCol w="7870825"/>
                <a:gridCol w="9961245"/>
              </a:tblGrid>
              <a:tr h="1447800">
                <a:tc>
                  <a:txBody>
                    <a:bodyPr rtlCol="0"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altLang="en-GB" sz="6600" b="1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 Bold"/>
                        <a:cs typeface="Impact" panose="020B0806030902050204" charset="0"/>
                        <a:sym typeface="Cooper Hewitt Bold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altLang="en-GB" sz="6600" b="1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 Bold"/>
                          <a:cs typeface="Impact" panose="020B0806030902050204" charset="0"/>
                          <a:sym typeface="Cooper Hewitt Bold"/>
                        </a:rPr>
                        <a:t>Goal Area</a:t>
                      </a:r>
                      <a:endParaRPr lang="en-US" altLang="en-GB" sz="6600" b="1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 Bold"/>
                        <a:cs typeface="Impact" panose="020B0806030902050204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541A"/>
                    </a:solidFill>
                  </a:tcPr>
                </a:tc>
                <a:tc>
                  <a:txBody>
                    <a:bodyPr rtlCol="0"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endParaRPr lang="en-US" altLang="en-GB" sz="6600" b="1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 Bold"/>
                        <a:cs typeface="Impact" panose="020B0806030902050204" charset="0"/>
                        <a:sym typeface="Cooper Hewitt Bold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altLang="en-GB" sz="6600" b="1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 Bold"/>
                          <a:cs typeface="Impact" panose="020B0806030902050204" charset="0"/>
                          <a:sym typeface="Cooper Hewitt Bold"/>
                        </a:rPr>
                        <a:t>Strategic Statement</a:t>
                      </a:r>
                      <a:endParaRPr lang="en-US" altLang="en-GB" sz="6600" b="1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 Bold"/>
                        <a:cs typeface="Impact" panose="020B0806030902050204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5C0C"/>
                    </a:solidFill>
                  </a:tcPr>
                </a:tc>
              </a:tr>
              <a:tr h="1643380">
                <a:tc>
                  <a:txBody>
                    <a:bodyPr rtlCol="0"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altLang="en-GB" sz="3200" b="1">
                        <a:solidFill>
                          <a:schemeClr val="bg1"/>
                        </a:solidFill>
                        <a:latin typeface="Impact" panose="020B0806030902050204" charset="0"/>
                        <a:cs typeface="Impact" panose="020B0806030902050204" charset="0"/>
                      </a:endParaRPr>
                    </a:p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altLang="en-GB" sz="3200" b="1">
                        <a:solidFill>
                          <a:schemeClr val="bg1"/>
                        </a:solidFill>
                        <a:latin typeface="Impact" panose="020B0806030902050204" charset="0"/>
                        <a:cs typeface="Impact" panose="020B080603090205020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GB" altLang="en-US" sz="3200" b="0">
                          <a:solidFill>
                            <a:schemeClr val="bg1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Importation </a:t>
                      </a:r>
                      <a:endParaRPr lang="en-GB" altLang="en-US" sz="3200" b="0">
                        <a:solidFill>
                          <a:schemeClr val="bg1"/>
                        </a:solidFill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A29"/>
                    </a:solidFill>
                  </a:tcPr>
                </a:tc>
                <a:tc>
                  <a:txBody>
                    <a:bodyPr rtlCol="0"/>
                    <a:p>
                      <a:pPr algn="just">
                        <a:lnSpc>
                          <a:spcPts val="2800"/>
                        </a:lnSpc>
                        <a:defRPr/>
                      </a:pPr>
                      <a:r>
                        <a:rPr lang="en-US" altLang="en-GB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By Q2 2026,Importation Team will streamline importation logistics through regular broker performance assessments and the selection of qualified alternatives, targeting a 50% reduction in container dispatch delays to strengthen supply chain reliability and cost-efficiency.</a:t>
                      </a:r>
                      <a:endParaRPr lang="en-US" altLang="en-GB" sz="1500" b="1">
                        <a:solidFill>
                          <a:schemeClr val="bg1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959100">
                <a:tc>
                  <a:txBody>
                    <a:bodyPr rtlCol="0"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altLang="en-GB" sz="3200" b="1">
                        <a:solidFill>
                          <a:schemeClr val="bg1"/>
                        </a:solidFill>
                        <a:latin typeface="Impact" panose="020B0806030902050204" charset="0"/>
                        <a:cs typeface="Impact" panose="020B0806030902050204" charset="0"/>
                      </a:endParaRPr>
                    </a:p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altLang="en-GB" sz="3200" b="1">
                        <a:solidFill>
                          <a:schemeClr val="bg1"/>
                        </a:solidFill>
                        <a:latin typeface="Impact" panose="020B0806030902050204" charset="0"/>
                        <a:cs typeface="Impact" panose="020B080603090205020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altLang="en-GB" sz="3200" b="0">
                          <a:solidFill>
                            <a:schemeClr val="bg1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AR </a:t>
                      </a:r>
                      <a:r>
                        <a:rPr lang="en-GB" altLang="en-US" sz="3200" b="0">
                          <a:solidFill>
                            <a:schemeClr val="bg1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; </a:t>
                      </a:r>
                      <a:r>
                        <a:rPr lang="en-US" altLang="en-GB" sz="3200" b="0">
                          <a:solidFill>
                            <a:schemeClr val="bg1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Financial Reporting</a:t>
                      </a:r>
                      <a:r>
                        <a:rPr lang="en-GB" altLang="en-US" sz="3200" b="0">
                          <a:solidFill>
                            <a:schemeClr val="bg1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 ; CAPEX &amp; SUPPLIER </a:t>
                      </a:r>
                      <a:endParaRPr lang="en-GB" altLang="en-US" sz="3200" b="0">
                        <a:solidFill>
                          <a:schemeClr val="bg1"/>
                        </a:solidFill>
                        <a:latin typeface="Impact" panose="020B0806030902050204" charset="0"/>
                        <a:cs typeface="Impact" panose="020B080603090205020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GB" altLang="en-US" sz="3200" b="0">
                          <a:solidFill>
                            <a:schemeClr val="bg1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BILLING</a:t>
                      </a:r>
                      <a:endParaRPr lang="en-GB" altLang="en-US" sz="3200" b="0">
                        <a:solidFill>
                          <a:schemeClr val="bg1"/>
                        </a:solidFill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A29"/>
                    </a:solidFill>
                  </a:tcPr>
                </a:tc>
                <a:tc>
                  <a:txBody>
                    <a:bodyPr rtlCol="0"/>
                    <a:p>
                      <a:pPr algn="just">
                        <a:lnSpc>
                          <a:spcPts val="2800"/>
                        </a:lnSpc>
                        <a:defRPr/>
                      </a:pPr>
                      <a:r>
                        <a:rPr lang="en-US" altLang="en-GB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Q3 2026</a:t>
                      </a:r>
                      <a:r>
                        <a:rPr lang="en-GB" altLang="en-US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 - </a:t>
                      </a:r>
                      <a:r>
                        <a:rPr lang="en-US" altLang="en-GB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Enhance financial management by improving liquidity, visibility, and process efficiency through the following initiatives:</a:t>
                      </a:r>
                      <a:endParaRPr lang="en-US" altLang="en-GB" sz="1500" b="1">
                        <a:solidFill>
                          <a:schemeClr val="bg1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just">
                        <a:lnSpc>
                          <a:spcPts val="2800"/>
                        </a:lnSpc>
                        <a:defRPr/>
                      </a:pPr>
                      <a:endParaRPr lang="en-US" altLang="en-GB" sz="1500" b="1">
                        <a:solidFill>
                          <a:schemeClr val="bg1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marL="285750" indent="-285750" algn="just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Implement monthly cash forecasting and fund allocation for better liquidity planning.</a:t>
                      </a:r>
                      <a:endParaRPr lang="en-GB" altLang="en-US" sz="1500" b="1">
                        <a:solidFill>
                          <a:schemeClr val="bg1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marL="285750" indent="-285750" algn="just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Refine AR classification to support clearer and more effective collection strategies.</a:t>
                      </a:r>
                      <a:endParaRPr lang="en-GB" altLang="en-US" sz="1500" b="1">
                        <a:solidFill>
                          <a:schemeClr val="bg1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marL="285750" indent="-285750" algn="just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Introduce key financial ratio reporting to promote data driven decision-making.</a:t>
                      </a:r>
                      <a:endParaRPr lang="en-GB" altLang="en-US" sz="1500" b="1">
                        <a:solidFill>
                          <a:schemeClr val="bg1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marL="285750" indent="-285750" algn="just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Establish a CAPEX process to ensure settlements are completed within 30 days.</a:t>
                      </a:r>
                      <a:endParaRPr lang="en-GB" altLang="en-US" sz="1500" b="1">
                        <a:solidFill>
                          <a:schemeClr val="bg1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marL="285750" indent="-285750" algn="just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Enforce supplier billing deadlines to achieve 90% on time compliance.</a:t>
                      </a:r>
                      <a:endParaRPr lang="en-GB" altLang="en-US" sz="1500" b="1">
                        <a:solidFill>
                          <a:schemeClr val="bg1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292350">
                <a:tc>
                  <a:txBody>
                    <a:bodyPr rtlCol="0"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altLang="en-GB" sz="3200" b="1">
                        <a:solidFill>
                          <a:schemeClr val="bg1"/>
                        </a:solidFill>
                        <a:latin typeface="Impact" panose="020B0806030902050204" charset="0"/>
                        <a:cs typeface="Impact" panose="020B080603090205020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altLang="en-GB" sz="3200" b="0">
                          <a:solidFill>
                            <a:schemeClr val="bg1"/>
                          </a:solidFill>
                          <a:latin typeface="Impact" panose="020B0806030902050204" charset="0"/>
                          <a:cs typeface="Impact" panose="020B0806030902050204" charset="0"/>
                        </a:rPr>
                        <a:t>Payroll &amp; Employee Payments</a:t>
                      </a:r>
                      <a:endParaRPr lang="en-US" altLang="en-GB" sz="3200" b="0">
                        <a:solidFill>
                          <a:schemeClr val="bg1"/>
                        </a:solidFill>
                        <a:latin typeface="Impact" panose="020B0806030902050204" charset="0"/>
                        <a:cs typeface="Impact" panose="020B0806030902050204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A29"/>
                    </a:solidFill>
                  </a:tcPr>
                </a:tc>
                <a:tc>
                  <a:txBody>
                    <a:bodyPr rtlCol="0"/>
                    <a:p>
                      <a:pPr marL="285750" indent="-285750" algn="just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GB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By Q</a:t>
                      </a:r>
                      <a:r>
                        <a:rPr lang="en-GB" altLang="en-US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1</a:t>
                      </a:r>
                      <a:r>
                        <a:rPr lang="en-US" altLang="en-GB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 2026, the Payroll </a:t>
                      </a:r>
                      <a:r>
                        <a:rPr lang="en-GB" altLang="en-US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section</a:t>
                      </a:r>
                      <a:r>
                        <a:rPr lang="en-US" altLang="en-GB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, in collaboration with HR, will reduce timekeeping errors by 50% through joint initiatives to enhance data accuracy and process efficiency, thereby reducing workload and improving overall operational performance. </a:t>
                      </a:r>
                      <a:endParaRPr lang="en-US" altLang="en-GB" sz="1500" b="1">
                        <a:solidFill>
                          <a:schemeClr val="bg1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marL="285750" indent="-285750" algn="just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T</a:t>
                      </a:r>
                      <a:r>
                        <a:rPr lang="en-US" altLang="en-GB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he </a:t>
                      </a:r>
                      <a:r>
                        <a:rPr lang="en-GB" altLang="en-US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section</a:t>
                      </a:r>
                      <a:r>
                        <a:rPr lang="en-US" altLang="en-GB" sz="1500" b="1">
                          <a:solidFill>
                            <a:schemeClr val="bg1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 will streamline the last pay settlement process to ensure completion within 30 days through better coordination with concerned departments, supporting timely processing and improved employee satisfaction.</a:t>
                      </a:r>
                      <a:endParaRPr lang="en-US" altLang="en-GB" sz="1500" b="1">
                        <a:solidFill>
                          <a:schemeClr val="bg1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s 8"/>
          <p:cNvSpPr/>
          <p:nvPr/>
        </p:nvSpPr>
        <p:spPr>
          <a:xfrm>
            <a:off x="-334645" y="-393700"/>
            <a:ext cx="18834100" cy="1073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95985" y="3314700"/>
            <a:ext cx="186569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15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rPr>
              <a:t>CLOSING AND DISCUSSION</a:t>
            </a:r>
            <a:endParaRPr lang="en-US" sz="11500">
              <a:solidFill>
                <a:schemeClr val="bg1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37565" y="10629900"/>
            <a:ext cx="5181600" cy="10607040"/>
            <a:chOff x="7320" y="-505"/>
            <a:chExt cx="8160" cy="16704"/>
          </a:xfrm>
        </p:grpSpPr>
        <p:sp>
          <p:nvSpPr>
            <p:cNvPr id="7" name="Rectangles 6"/>
            <p:cNvSpPr/>
            <p:nvPr/>
          </p:nvSpPr>
          <p:spPr>
            <a:xfrm>
              <a:off x="7320" y="-505"/>
              <a:ext cx="8161" cy="167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8400" y="1500"/>
              <a:ext cx="6880" cy="1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600">
                  <a:solidFill>
                    <a:schemeClr val="bg1"/>
                  </a:solidFill>
                  <a:latin typeface="Constantia" panose="02030602050306030303" charset="0"/>
                  <a:ea typeface="Cooper Hewitt"/>
                  <a:cs typeface="Constantia" panose="02030602050306030303" charset="0"/>
                  <a:sym typeface="Cooper Hewitt"/>
                </a:rPr>
                <a:t>Our highest priorities are improving importation logistics, cash management, and accounts receivable clarity, which directly influence customer satisfaction, financial stability, and operational efficiency.</a:t>
              </a:r>
              <a:endPara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endParaRPr>
            </a:p>
            <a:p>
              <a:endPara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210800" y="-11315065"/>
            <a:ext cx="4676140" cy="10608310"/>
            <a:chOff x="15480" y="-300"/>
            <a:chExt cx="7364" cy="16706"/>
          </a:xfrm>
        </p:grpSpPr>
        <p:sp>
          <p:nvSpPr>
            <p:cNvPr id="6" name="Rectangles 5"/>
            <p:cNvSpPr/>
            <p:nvPr/>
          </p:nvSpPr>
          <p:spPr>
            <a:xfrm>
              <a:off x="15480" y="-300"/>
              <a:ext cx="7365" cy="167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16080" y="1500"/>
              <a:ext cx="6165" cy="9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600">
                  <a:solidFill>
                    <a:schemeClr val="bg1"/>
                  </a:solidFill>
                  <a:latin typeface="Constantia" panose="02030602050306030303" charset="0"/>
                  <a:ea typeface="Cooper Hewitt"/>
                  <a:cs typeface="Constantia" panose="02030602050306030303" charset="0"/>
                  <a:sym typeface="Cooper Hewitt"/>
                </a:rPr>
                <a:t>Addressing these will strengten our internal support, helping frotline teams deliver excellent customer experience and reinforce our brand leadership goal.</a:t>
              </a:r>
              <a:endPara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endParaRPr>
            </a:p>
            <a:p>
              <a:endPara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507835" y="8191500"/>
            <a:ext cx="4255770" cy="10485120"/>
            <a:chOff x="22718" y="-60"/>
            <a:chExt cx="6702" cy="16512"/>
          </a:xfrm>
        </p:grpSpPr>
        <p:sp>
          <p:nvSpPr>
            <p:cNvPr id="8" name="Rectangles 7"/>
            <p:cNvSpPr/>
            <p:nvPr/>
          </p:nvSpPr>
          <p:spPr>
            <a:xfrm>
              <a:off x="22718" y="-60"/>
              <a:ext cx="6702" cy="165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22920" y="1500"/>
              <a:ext cx="6165" cy="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600">
                  <a:solidFill>
                    <a:schemeClr val="bg1"/>
                  </a:solidFill>
                  <a:latin typeface="Constantia" panose="02030602050306030303" charset="0"/>
                  <a:ea typeface="Cooper Hewitt"/>
                  <a:cs typeface="Constantia" panose="02030602050306030303" charset="0"/>
                  <a:sym typeface="Cooper Hewitt"/>
                </a:rPr>
                <a:t>Let’s collaborate on excuting these SMART goals and build a more agile transparent, and customer-focused finance function.</a:t>
              </a:r>
              <a:endPara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endParaRPr>
            </a:p>
            <a:p>
              <a:endPara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s 5"/>
          <p:cNvSpPr/>
          <p:nvPr/>
        </p:nvSpPr>
        <p:spPr>
          <a:xfrm>
            <a:off x="9829800" y="-190500"/>
            <a:ext cx="4676775" cy="10608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14425930" y="-38100"/>
            <a:ext cx="4255770" cy="104851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-334645" y="-393700"/>
            <a:ext cx="5432425" cy="1073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28600" y="2628900"/>
            <a:ext cx="569341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72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rPr>
              <a:t>CLOSING </a:t>
            </a:r>
            <a:endParaRPr lang="en-US" sz="7200">
              <a:solidFill>
                <a:schemeClr val="bg1"/>
              </a:solidFill>
              <a:latin typeface="Impact" panose="020B0806030902050204" charset="0"/>
              <a:cs typeface="Impact" panose="020B0806030902050204" charset="0"/>
            </a:endParaRPr>
          </a:p>
          <a:p>
            <a:r>
              <a:rPr lang="en-US" sz="66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rPr>
              <a:t>AND DISCUSSION</a:t>
            </a:r>
            <a:endParaRPr lang="en-US" sz="6600">
              <a:solidFill>
                <a:schemeClr val="bg1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48200" y="-320675"/>
            <a:ext cx="5181600" cy="10607040"/>
            <a:chOff x="7320" y="-505"/>
            <a:chExt cx="8160" cy="16704"/>
          </a:xfrm>
        </p:grpSpPr>
        <p:sp>
          <p:nvSpPr>
            <p:cNvPr id="7" name="Rectangles 6"/>
            <p:cNvSpPr/>
            <p:nvPr/>
          </p:nvSpPr>
          <p:spPr>
            <a:xfrm>
              <a:off x="7320" y="-505"/>
              <a:ext cx="8161" cy="167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8400" y="1500"/>
              <a:ext cx="6880" cy="1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600">
                  <a:solidFill>
                    <a:schemeClr val="bg1"/>
                  </a:solidFill>
                  <a:latin typeface="Constantia" panose="02030602050306030303" charset="0"/>
                  <a:ea typeface="Cooper Hewitt"/>
                  <a:cs typeface="Constantia" panose="02030602050306030303" charset="0"/>
                  <a:sym typeface="Cooper Hewitt"/>
                </a:rPr>
                <a:t>Our highest priorities are improving importation logistics, cash management, and accounts receivable clarity, which directly influence customer satisfaction, financial stability, and operational efficiency.</a:t>
              </a:r>
              <a:endPara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endParaRPr>
            </a:p>
            <a:p>
              <a:endPara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endParaRPr>
            </a:p>
          </p:txBody>
        </p:sp>
      </p:grpSp>
      <p:sp>
        <p:nvSpPr>
          <p:cNvPr id="13" name="Text Box 12"/>
          <p:cNvSpPr txBox="1"/>
          <p:nvPr/>
        </p:nvSpPr>
        <p:spPr>
          <a:xfrm>
            <a:off x="10210800" y="952500"/>
            <a:ext cx="391477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Addressing these will strengten our internal support, helping fro</a:t>
            </a:r>
            <a:r>
              <a:rPr lang="en-GB" alt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n</a:t>
            </a:r>
            <a:r>
              <a: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tline teams deliver excellent customer experience and reinforce our brand leadership goal.</a:t>
            </a:r>
            <a:endParaRPr lang="en-US" sz="3600">
              <a:solidFill>
                <a:schemeClr val="bg1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  <a:p>
            <a:endParaRPr lang="en-US" sz="3600">
              <a:solidFill>
                <a:schemeClr val="bg1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4554200" y="952500"/>
            <a:ext cx="391477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Let’s collaborate on excuting these SMART goals and build a more agile transparent, and customer-focused finance function.</a:t>
            </a:r>
            <a:endParaRPr lang="en-US" sz="3600">
              <a:solidFill>
                <a:schemeClr val="bg1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  <a:p>
            <a:endParaRPr lang="en-US" sz="3600">
              <a:solidFill>
                <a:schemeClr val="bg1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" name="TextBox 19"/>
          <p:cNvSpPr txBox="1"/>
          <p:nvPr/>
        </p:nvSpPr>
        <p:spPr>
          <a:xfrm>
            <a:off x="533400" y="4533900"/>
            <a:ext cx="10283190" cy="374523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>
              <a:lnSpc>
                <a:spcPts val="15315"/>
              </a:lnSpc>
            </a:pPr>
            <a:r>
              <a:rPr lang="en-US" sz="6500" b="1">
                <a:solidFill>
                  <a:srgbClr val="C85103"/>
                </a:solidFill>
                <a:latin typeface="Segoe UI Black" panose="020B0A02040204020203" charset="0"/>
                <a:ea typeface="Anton" panose="00000500000000000000"/>
                <a:cs typeface="Segoe UI Black" panose="020B0A02040204020203" charset="0"/>
                <a:sym typeface="Anton" panose="00000500000000000000"/>
              </a:rPr>
              <a:t>FOR</a:t>
            </a:r>
            <a:r>
              <a:rPr lang="en-GB" altLang="en-US" sz="6500" b="1">
                <a:solidFill>
                  <a:srgbClr val="C85103"/>
                </a:solidFill>
                <a:latin typeface="Segoe UI Black" panose="020B0A02040204020203" charset="0"/>
                <a:ea typeface="Anton" panose="00000500000000000000"/>
                <a:cs typeface="Segoe UI Black" panose="020B0A02040204020203" charset="0"/>
                <a:sym typeface="Anton" panose="00000500000000000000"/>
              </a:rPr>
              <a:t> YOUR  </a:t>
            </a:r>
            <a:r>
              <a:rPr lang="en-US" sz="6500" b="1">
                <a:solidFill>
                  <a:srgbClr val="C85103"/>
                </a:solidFill>
                <a:latin typeface="Segoe UI Black" panose="020B0A02040204020203" charset="0"/>
                <a:ea typeface="Anton" panose="00000500000000000000"/>
                <a:cs typeface="Segoe UI Black" panose="020B0A02040204020203" charset="0"/>
                <a:sym typeface="Anton" panose="00000500000000000000"/>
              </a:rPr>
              <a:t>ATTENTION</a:t>
            </a:r>
            <a:endParaRPr lang="en-US" sz="6500" b="1">
              <a:solidFill>
                <a:srgbClr val="392F30"/>
              </a:solidFill>
              <a:latin typeface="Segoe UI Black" panose="020B0A02040204020203" charset="0"/>
              <a:ea typeface="Anton" panose="00000500000000000000"/>
              <a:cs typeface="Segoe UI Black" panose="020B0A02040204020203" charset="0"/>
              <a:sym typeface="Anton" panose="0000050000000000000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5800" y="6499225"/>
            <a:ext cx="7119620" cy="715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ts val="2435"/>
              </a:lnSpc>
              <a:spcBef>
                <a:spcPct val="0"/>
              </a:spcBef>
            </a:pPr>
            <a:r>
              <a:rPr lang="en-US" spc="-35">
                <a:solidFill>
                  <a:srgbClr val="392F30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We appreciate the opportunity to serve you and assist you in achieving your set goals and objectives.</a:t>
            </a:r>
            <a:endParaRPr lang="en-US" altLang="en-US" spc="-35">
              <a:solidFill>
                <a:srgbClr val="392F30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566400" y="3009900"/>
            <a:ext cx="6915785" cy="5765800"/>
            <a:chOff x="0" y="0"/>
            <a:chExt cx="7467600" cy="60020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473276" y="450109"/>
              <a:ext cx="6472715" cy="3643923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1"/>
              <a:stretch>
                <a:fillRect t="-3565" b="-3565"/>
              </a:stretch>
            </a:blipFill>
          </p:spPr>
          <p:txBody>
            <a:bodyPr/>
            <a:p>
              <a:endParaRPr lang="en-GB" altLang="en-US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609600" y="3086100"/>
            <a:ext cx="8106410" cy="2055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5315"/>
              </a:lnSpc>
            </a:pPr>
            <a:r>
              <a:rPr lang="en-US" sz="6500" b="1">
                <a:solidFill>
                  <a:srgbClr val="392F30"/>
                </a:solidFill>
                <a:latin typeface="Segoe UI Black" panose="020B0A02040204020203" charset="0"/>
                <a:ea typeface="Anton" panose="00000500000000000000"/>
                <a:cs typeface="Segoe UI Black" panose="020B0A02040204020203" charset="0"/>
                <a:sym typeface="Anton" panose="00000500000000000000"/>
              </a:rPr>
              <a:t>THANK YOU</a:t>
            </a:r>
            <a:endParaRPr lang="en-US" altLang="en-US" sz="6500" b="1">
              <a:solidFill>
                <a:srgbClr val="392F30"/>
              </a:solidFill>
              <a:latin typeface="Segoe UI Black" panose="020B0A02040204020203" charset="0"/>
              <a:ea typeface="Anton" panose="00000500000000000000"/>
              <a:cs typeface="Segoe UI Black" panose="020B0A02040204020203" charset="0"/>
              <a:sym typeface="Anton" panose="000005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Oval 6"/>
          <p:cNvSpPr/>
          <p:nvPr/>
        </p:nvSpPr>
        <p:spPr>
          <a:xfrm>
            <a:off x="10668000" y="5643880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935200" y="5611495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17177" t="68314" r="65647" b="3629"/>
          <a:stretch>
            <a:fillRect/>
          </a:stretch>
        </p:blipFill>
        <p:spPr>
          <a:xfrm>
            <a:off x="15163800" y="5753100"/>
            <a:ext cx="1600200" cy="1752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71600" y="5628005"/>
            <a:ext cx="2227580" cy="2062480"/>
            <a:chOff x="720" y="420"/>
            <a:chExt cx="3508" cy="3248"/>
          </a:xfrm>
        </p:grpSpPr>
        <p:sp>
          <p:nvSpPr>
            <p:cNvPr id="2" name="Oval 1"/>
            <p:cNvSpPr/>
            <p:nvPr/>
          </p:nvSpPr>
          <p:spPr>
            <a:xfrm>
              <a:off x="840" y="420"/>
              <a:ext cx="3389" cy="32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13" name="Picture 12" descr="63-635658_business-icons-vector-png-transparent-png-removebg-preview"/>
            <p:cNvPicPr>
              <a:picLocks noChangeAspect="1"/>
            </p:cNvPicPr>
            <p:nvPr/>
          </p:nvPicPr>
          <p:blipFill>
            <a:blip r:embed="rId1"/>
            <a:srcRect l="15541" t="3660" r="64829" b="65843"/>
            <a:stretch>
              <a:fillRect/>
            </a:stretch>
          </p:blipFill>
          <p:spPr>
            <a:xfrm>
              <a:off x="720" y="668"/>
              <a:ext cx="2880" cy="3000"/>
            </a:xfrm>
            <a:prstGeom prst="rect">
              <a:avLst/>
            </a:prstGeom>
          </p:spPr>
        </p:pic>
      </p:grpSp>
      <p:pic>
        <p:nvPicPr>
          <p:cNvPr id="14" name="Picture 13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63254" t="32124" r="17933" b="38599"/>
          <a:stretch>
            <a:fillRect/>
          </a:stretch>
        </p:blipFill>
        <p:spPr>
          <a:xfrm>
            <a:off x="10819765" y="5600700"/>
            <a:ext cx="1752600" cy="1828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42990" y="5556885"/>
            <a:ext cx="2151380" cy="2045970"/>
            <a:chOff x="840" y="4500"/>
            <a:chExt cx="3388" cy="3222"/>
          </a:xfrm>
        </p:grpSpPr>
        <p:sp>
          <p:nvSpPr>
            <p:cNvPr id="6" name="Oval 5"/>
            <p:cNvSpPr/>
            <p:nvPr/>
          </p:nvSpPr>
          <p:spPr>
            <a:xfrm>
              <a:off x="840" y="4500"/>
              <a:ext cx="3389" cy="32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15" name="Picture 14" descr="63-635658_business-icons-vector-png-transparent-png-removebg-preview"/>
            <p:cNvPicPr>
              <a:picLocks noChangeAspect="1"/>
            </p:cNvPicPr>
            <p:nvPr/>
          </p:nvPicPr>
          <p:blipFill>
            <a:blip r:embed="rId1"/>
            <a:srcRect l="39534" t="4066" r="40836" b="72756"/>
            <a:stretch>
              <a:fillRect/>
            </a:stretch>
          </p:blipFill>
          <p:spPr>
            <a:xfrm>
              <a:off x="1080" y="4809"/>
              <a:ext cx="2880" cy="2280"/>
            </a:xfrm>
            <a:prstGeom prst="rect">
              <a:avLst/>
            </a:prstGeom>
          </p:spPr>
        </p:pic>
      </p:grpSp>
      <p:sp>
        <p:nvSpPr>
          <p:cNvPr id="17" name="Rectangles 16"/>
          <p:cNvSpPr/>
          <p:nvPr/>
        </p:nvSpPr>
        <p:spPr>
          <a:xfrm>
            <a:off x="1600200" y="952500"/>
            <a:ext cx="15690850" cy="4391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3606165" y="1866900"/>
            <a:ext cx="12056110" cy="2397760"/>
          </a:xfrm>
          <a:prstGeom prst="rect">
            <a:avLst/>
          </a:prstGeom>
          <a:noFill/>
          <a:effectLst>
            <a:outerShdw blurRad="50800" dist="38100" dir="2700000" sx="129000" sy="129000" algn="tl" rotWithShape="0">
              <a:prstClr val="black">
                <a:alpha val="36000"/>
              </a:prstClr>
            </a:outerShdw>
          </a:effectLst>
        </p:spPr>
        <p:txBody>
          <a:bodyPr wrap="square" rtlCol="0" anchor="t">
            <a:noAutofit/>
          </a:bodyPr>
          <a:p>
            <a:pPr marL="0" lvl="0" indent="0" algn="l">
              <a:lnSpc>
                <a:spcPts val="7090"/>
              </a:lnSpc>
            </a:pPr>
            <a:r>
              <a:rPr lang="en-US" sz="8800" b="1">
                <a:solidFill>
                  <a:srgbClr val="000000"/>
                </a:solidFill>
                <a:latin typeface="Segoe UI Black" panose="020B0A02040204020203" charset="0"/>
                <a:ea typeface="Cooper Hewitt Bold"/>
                <a:cs typeface="Segoe UI Black" panose="020B0A02040204020203" charset="0"/>
                <a:sym typeface="Cooper Hewitt Bold"/>
              </a:rPr>
              <a:t>Setting the Stage – Company Direction</a:t>
            </a:r>
            <a:endParaRPr lang="en-US" sz="8800" b="1">
              <a:solidFill>
                <a:srgbClr val="000000"/>
              </a:solidFill>
              <a:latin typeface="Segoe UI Black" panose="020B0A02040204020203" charset="0"/>
              <a:ea typeface="Cooper Hewitt Bold"/>
              <a:cs typeface="Segoe UI Black" panose="020B0A02040204020203" charset="0"/>
              <a:sym typeface="Cooper Hewitt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533400" y="266700"/>
            <a:ext cx="2152015" cy="204660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2857500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5432425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7886700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17177" t="68314" r="65647" b="3629"/>
          <a:stretch>
            <a:fillRect/>
          </a:stretch>
        </p:blipFill>
        <p:spPr>
          <a:xfrm>
            <a:off x="762000" y="8049895"/>
            <a:ext cx="1600200" cy="1752600"/>
          </a:xfrm>
          <a:prstGeom prst="rect">
            <a:avLst/>
          </a:prstGeom>
        </p:spPr>
      </p:pic>
      <p:pic>
        <p:nvPicPr>
          <p:cNvPr id="13" name="Picture 12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15541" t="3660" r="64829" b="65843"/>
          <a:stretch>
            <a:fillRect/>
          </a:stretch>
        </p:blipFill>
        <p:spPr>
          <a:xfrm>
            <a:off x="457200" y="424180"/>
            <a:ext cx="1828800" cy="1905000"/>
          </a:xfrm>
          <a:prstGeom prst="rect">
            <a:avLst/>
          </a:prstGeom>
        </p:spPr>
      </p:pic>
      <p:pic>
        <p:nvPicPr>
          <p:cNvPr id="14" name="Picture 13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63254" t="32124" r="17933" b="38599"/>
          <a:stretch>
            <a:fillRect/>
          </a:stretch>
        </p:blipFill>
        <p:spPr>
          <a:xfrm>
            <a:off x="685800" y="5361305"/>
            <a:ext cx="1752600" cy="1828800"/>
          </a:xfrm>
          <a:prstGeom prst="rect">
            <a:avLst/>
          </a:prstGeom>
        </p:spPr>
      </p:pic>
      <p:pic>
        <p:nvPicPr>
          <p:cNvPr id="15" name="Picture 14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39534" t="4066" r="40836" b="72756"/>
          <a:stretch>
            <a:fillRect/>
          </a:stretch>
        </p:blipFill>
        <p:spPr>
          <a:xfrm>
            <a:off x="685800" y="3053715"/>
            <a:ext cx="1828800" cy="144780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3460750" y="1028700"/>
            <a:ext cx="13303250" cy="8209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6934200" y="3156585"/>
            <a:ext cx="57346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80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rPr>
              <a:t>“</a:t>
            </a:r>
            <a:r>
              <a:rPr lang="en-US" sz="80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rPr>
              <a:t>WHO ARE WE</a:t>
            </a:r>
            <a:r>
              <a:rPr lang="en-GB" altLang="en-US" sz="80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rPr>
              <a:t>”</a:t>
            </a:r>
            <a:endParaRPr lang="en-GB" altLang="en-US" sz="8000">
              <a:solidFill>
                <a:schemeClr val="bg1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4419600" y="4904105"/>
            <a:ext cx="120376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We are a </a:t>
            </a:r>
            <a:r>
              <a:rPr lang="en-US" sz="6000" b="1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trading </a:t>
            </a:r>
            <a:r>
              <a:rPr lang="en-US" sz="6000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and </a:t>
            </a:r>
            <a:r>
              <a:rPr lang="en-US" sz="6000" b="1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servicing </a:t>
            </a:r>
            <a:r>
              <a:rPr lang="en-US" sz="6000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company for home ap</a:t>
            </a:r>
            <a:r>
              <a:rPr lang="en-GB" altLang="en-US" sz="6000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p</a:t>
            </a:r>
            <a:r>
              <a:rPr lang="en-US" sz="6000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liances</a:t>
            </a:r>
            <a:r>
              <a:rPr lang="en-GB" altLang="en-US" sz="6000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.</a:t>
            </a:r>
            <a:endParaRPr lang="en-GB" altLang="en-US" sz="6000">
              <a:solidFill>
                <a:schemeClr val="bg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533400" y="266700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2857500"/>
            <a:ext cx="2152015" cy="20466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5432425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7886700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17177" t="68314" r="65647" b="3629"/>
          <a:stretch>
            <a:fillRect/>
          </a:stretch>
        </p:blipFill>
        <p:spPr>
          <a:xfrm>
            <a:off x="762000" y="8049895"/>
            <a:ext cx="1600200" cy="1752600"/>
          </a:xfrm>
          <a:prstGeom prst="rect">
            <a:avLst/>
          </a:prstGeom>
        </p:spPr>
      </p:pic>
      <p:pic>
        <p:nvPicPr>
          <p:cNvPr id="13" name="Picture 12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15541" t="3660" r="64829" b="65843"/>
          <a:stretch>
            <a:fillRect/>
          </a:stretch>
        </p:blipFill>
        <p:spPr>
          <a:xfrm>
            <a:off x="533400" y="495300"/>
            <a:ext cx="1828800" cy="1905000"/>
          </a:xfrm>
          <a:prstGeom prst="rect">
            <a:avLst/>
          </a:prstGeom>
        </p:spPr>
      </p:pic>
      <p:pic>
        <p:nvPicPr>
          <p:cNvPr id="14" name="Picture 13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63254" t="32124" r="17933" b="38599"/>
          <a:stretch>
            <a:fillRect/>
          </a:stretch>
        </p:blipFill>
        <p:spPr>
          <a:xfrm>
            <a:off x="685800" y="5361305"/>
            <a:ext cx="1752600" cy="1828800"/>
          </a:xfrm>
          <a:prstGeom prst="rect">
            <a:avLst/>
          </a:prstGeom>
        </p:spPr>
      </p:pic>
      <p:pic>
        <p:nvPicPr>
          <p:cNvPr id="15" name="Picture 14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39534" t="4066" r="40836" b="72756"/>
          <a:stretch>
            <a:fillRect/>
          </a:stretch>
        </p:blipFill>
        <p:spPr>
          <a:xfrm>
            <a:off x="685800" y="3053715"/>
            <a:ext cx="1828800" cy="144780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3460750" y="1028700"/>
            <a:ext cx="13303250" cy="8209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67400" y="2171700"/>
            <a:ext cx="88652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7200">
                <a:solidFill>
                  <a:schemeClr val="tx1"/>
                </a:solidFill>
                <a:latin typeface="Impact" panose="020B0806030902050204" charset="0"/>
                <a:cs typeface="Impact" panose="020B0806030902050204" charset="0"/>
              </a:rPr>
              <a:t>TOP MANAGEMENT’S </a:t>
            </a:r>
            <a:r>
              <a:rPr lang="en-US" sz="7200">
                <a:latin typeface="Impact" panose="020B0806030902050204" charset="0"/>
                <a:cs typeface="Impact" panose="020B0806030902050204" charset="0"/>
              </a:rPr>
              <a:t>2026 GOAL</a:t>
            </a:r>
            <a:endParaRPr lang="en-US" sz="72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029200" y="5172075"/>
            <a:ext cx="102368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000">
                <a:latin typeface="Constantia" panose="02030602050306030303" charset="0"/>
                <a:cs typeface="Constantia" panose="02030602050306030303" charset="0"/>
              </a:rPr>
              <a:t>Become the </a:t>
            </a:r>
            <a:r>
              <a:rPr lang="en-US" sz="6000" b="1" i="1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number 1</a:t>
            </a:r>
            <a:r>
              <a:rPr lang="en-US" sz="6000">
                <a:solidFill>
                  <a:srgbClr val="FFC000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r>
              <a:rPr lang="en-US" sz="6000">
                <a:latin typeface="Constantia" panose="02030602050306030303" charset="0"/>
                <a:cs typeface="Constantia" panose="02030602050306030303" charset="0"/>
              </a:rPr>
              <a:t>brand choice of our customers</a:t>
            </a:r>
            <a:r>
              <a:rPr lang="en-GB" altLang="en-US" sz="6000">
                <a:latin typeface="Constantia" panose="02030602050306030303" charset="0"/>
                <a:cs typeface="Constantia" panose="02030602050306030303" charset="0"/>
              </a:rPr>
              <a:t>.</a:t>
            </a:r>
            <a:endParaRPr lang="en-GB" altLang="en-US" sz="6000"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533400" y="266700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2857500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5432425"/>
            <a:ext cx="2152015" cy="20466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7886700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17177" t="68314" r="65647" b="3629"/>
          <a:stretch>
            <a:fillRect/>
          </a:stretch>
        </p:blipFill>
        <p:spPr>
          <a:xfrm>
            <a:off x="762000" y="8049895"/>
            <a:ext cx="1600200" cy="1752600"/>
          </a:xfrm>
          <a:prstGeom prst="rect">
            <a:avLst/>
          </a:prstGeom>
        </p:spPr>
      </p:pic>
      <p:pic>
        <p:nvPicPr>
          <p:cNvPr id="13" name="Picture 12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15541" t="3660" r="64829" b="65843"/>
          <a:stretch>
            <a:fillRect/>
          </a:stretch>
        </p:blipFill>
        <p:spPr>
          <a:xfrm>
            <a:off x="533400" y="495300"/>
            <a:ext cx="1828800" cy="1905000"/>
          </a:xfrm>
          <a:prstGeom prst="rect">
            <a:avLst/>
          </a:prstGeom>
        </p:spPr>
      </p:pic>
      <p:pic>
        <p:nvPicPr>
          <p:cNvPr id="14" name="Picture 13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63254" t="32124" r="17933" b="38599"/>
          <a:stretch>
            <a:fillRect/>
          </a:stretch>
        </p:blipFill>
        <p:spPr>
          <a:xfrm>
            <a:off x="685800" y="5361305"/>
            <a:ext cx="1752600" cy="1828800"/>
          </a:xfrm>
          <a:prstGeom prst="rect">
            <a:avLst/>
          </a:prstGeom>
        </p:spPr>
      </p:pic>
      <p:pic>
        <p:nvPicPr>
          <p:cNvPr id="15" name="Picture 14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39534" t="4066" r="40836" b="72756"/>
          <a:stretch>
            <a:fillRect/>
          </a:stretch>
        </p:blipFill>
        <p:spPr>
          <a:xfrm>
            <a:off x="685800" y="3053715"/>
            <a:ext cx="1828800" cy="144780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3460750" y="1028700"/>
            <a:ext cx="13303250" cy="8209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8534400" y="2324100"/>
            <a:ext cx="361315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3800">
                <a:latin typeface="Impact" panose="020B0806030902050204" charset="0"/>
                <a:cs typeface="Impact" panose="020B0806030902050204" charset="0"/>
              </a:rPr>
              <a:t>“WE”</a:t>
            </a:r>
            <a:endParaRPr lang="en-US" sz="13800"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343400" y="4904105"/>
            <a:ext cx="116840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solidFill>
                  <a:srgbClr val="000000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Achieving this requires </a:t>
            </a:r>
            <a:r>
              <a:rPr lang="en-US" sz="4800" b="1" i="1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cross-functional alignment</a:t>
            </a:r>
            <a:r>
              <a:rPr lang="en-US" sz="4800">
                <a:solidFill>
                  <a:srgbClr val="000000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, </a:t>
            </a:r>
            <a:r>
              <a:rPr lang="en-US" sz="4800" b="1" i="1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financial discipline</a:t>
            </a:r>
            <a:r>
              <a:rPr lang="en-US" sz="4800">
                <a:solidFill>
                  <a:srgbClr val="000000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, and </a:t>
            </a:r>
            <a:r>
              <a:rPr lang="en-US" sz="4800" b="1" i="1">
                <a:solidFill>
                  <a:schemeClr val="bg1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operational excellence</a:t>
            </a:r>
            <a:endParaRPr lang="en-US" sz="4800">
              <a:solidFill>
                <a:srgbClr val="000000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  <a:p>
            <a:endParaRPr lang="en-US" sz="4800">
              <a:solidFill>
                <a:srgbClr val="000000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533400" y="266700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2857500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5432425"/>
            <a:ext cx="2152015" cy="20466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7886700"/>
            <a:ext cx="2152015" cy="204660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17177" t="68314" r="65647" b="3629"/>
          <a:stretch>
            <a:fillRect/>
          </a:stretch>
        </p:blipFill>
        <p:spPr>
          <a:xfrm>
            <a:off x="762000" y="8049895"/>
            <a:ext cx="1600200" cy="1752600"/>
          </a:xfrm>
          <a:prstGeom prst="rect">
            <a:avLst/>
          </a:prstGeom>
        </p:spPr>
      </p:pic>
      <p:pic>
        <p:nvPicPr>
          <p:cNvPr id="13" name="Picture 12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15541" t="3660" r="64829" b="65843"/>
          <a:stretch>
            <a:fillRect/>
          </a:stretch>
        </p:blipFill>
        <p:spPr>
          <a:xfrm>
            <a:off x="533400" y="495300"/>
            <a:ext cx="1828800" cy="1905000"/>
          </a:xfrm>
          <a:prstGeom prst="rect">
            <a:avLst/>
          </a:prstGeom>
        </p:spPr>
      </p:pic>
      <p:pic>
        <p:nvPicPr>
          <p:cNvPr id="14" name="Picture 13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63254" t="32124" r="17933" b="38599"/>
          <a:stretch>
            <a:fillRect/>
          </a:stretch>
        </p:blipFill>
        <p:spPr>
          <a:xfrm>
            <a:off x="685800" y="5361305"/>
            <a:ext cx="1752600" cy="1828800"/>
          </a:xfrm>
          <a:prstGeom prst="rect">
            <a:avLst/>
          </a:prstGeom>
        </p:spPr>
      </p:pic>
      <p:pic>
        <p:nvPicPr>
          <p:cNvPr id="15" name="Picture 14" descr="63-635658_business-icons-vector-png-transparent-png-removebg-preview"/>
          <p:cNvPicPr>
            <a:picLocks noChangeAspect="1"/>
          </p:cNvPicPr>
          <p:nvPr/>
        </p:nvPicPr>
        <p:blipFill>
          <a:blip r:embed="rId1"/>
          <a:srcRect l="39534" t="4066" r="40836" b="72756"/>
          <a:stretch>
            <a:fillRect/>
          </a:stretch>
        </p:blipFill>
        <p:spPr>
          <a:xfrm>
            <a:off x="685800" y="3053715"/>
            <a:ext cx="1828800" cy="144780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3460750" y="1028700"/>
            <a:ext cx="13303250" cy="8209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6016625" y="1333500"/>
            <a:ext cx="8366760" cy="2298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GB" altLang="en-US" sz="166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rPr>
              <a:t>“</a:t>
            </a:r>
            <a:r>
              <a:rPr lang="en-US" sz="166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rPr>
              <a:t>FOR US</a:t>
            </a:r>
            <a:r>
              <a:rPr lang="en-GB" altLang="en-US" sz="16600">
                <a:solidFill>
                  <a:schemeClr val="bg1"/>
                </a:solidFill>
                <a:latin typeface="Impact" panose="020B0806030902050204" charset="0"/>
                <a:cs typeface="Impact" panose="020B0806030902050204" charset="0"/>
              </a:rPr>
              <a:t>”</a:t>
            </a:r>
            <a:endParaRPr lang="en-GB" altLang="en-US" sz="16600">
              <a:solidFill>
                <a:schemeClr val="bg1"/>
              </a:solidFill>
              <a:latin typeface="Impact" panose="020B0806030902050204" charset="0"/>
              <a:cs typeface="Impact" panose="020B080603090205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705600" y="4686300"/>
            <a:ext cx="9750425" cy="2922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 algn="l">
              <a:lnSpc>
                <a:spcPts val="2800"/>
              </a:lnSpc>
            </a:pPr>
            <a:endParaRPr lang="en-US" sz="6000">
              <a:solidFill>
                <a:srgbClr val="000000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800600" y="4686300"/>
            <a:ext cx="11091545" cy="1830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6000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As a support group, our role is to ensure </a:t>
            </a:r>
            <a:r>
              <a:rPr lang="en-US" sz="6000" b="1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stability</a:t>
            </a:r>
            <a:r>
              <a:rPr lang="en-US" sz="6000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, </a:t>
            </a:r>
            <a:r>
              <a:rPr lang="en-US" sz="6000" b="1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control</a:t>
            </a:r>
            <a:r>
              <a:rPr lang="en-US" sz="6000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, and </a:t>
            </a:r>
            <a:r>
              <a:rPr lang="en-US" sz="6000" b="1" i="1">
                <a:solidFill>
                  <a:schemeClr val="tx1"/>
                </a:solidFill>
                <a:latin typeface="Constantia" panose="02030602050306030303" charset="0"/>
                <a:cs typeface="Constantia" panose="02030602050306030303" charset="0"/>
              </a:rPr>
              <a:t>informed decision-making.</a:t>
            </a:r>
            <a:r>
              <a:rPr lang="en-US" sz="6000">
                <a:solidFill>
                  <a:schemeClr val="bg1"/>
                </a:solidFill>
                <a:latin typeface="Constantia" panose="02030602050306030303" charset="0"/>
                <a:cs typeface="Constantia" panose="02030602050306030303" charset="0"/>
              </a:rPr>
              <a:t> </a:t>
            </a:r>
            <a:endParaRPr lang="en-US" sz="6000">
              <a:solidFill>
                <a:schemeClr val="bg1"/>
              </a:solidFill>
              <a:latin typeface="Constantia" panose="02030602050306030303" charset="0"/>
              <a:cs typeface="Constantia" panose="0203060205030603030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14400" y="723900"/>
            <a:ext cx="17894300" cy="23831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0" lvl="0" indent="0" algn="l">
              <a:lnSpc>
                <a:spcPts val="7700"/>
              </a:lnSpc>
            </a:pPr>
            <a:r>
              <a:rPr lang="en-GB" altLang="en-US" sz="13000" b="1">
                <a:solidFill>
                  <a:srgbClr val="000000"/>
                </a:solidFill>
                <a:latin typeface="Segoe UI Black" panose="020B0A02040204020203" charset="0"/>
                <a:ea typeface="Cooper Hewitt Bold"/>
                <a:cs typeface="Segoe UI Black" panose="020B0A02040204020203" charset="0"/>
                <a:sym typeface="Cooper Hewitt Bold"/>
              </a:rPr>
              <a:t>   </a:t>
            </a:r>
            <a:endParaRPr lang="en-GB" altLang="en-US" sz="13000" b="1">
              <a:solidFill>
                <a:srgbClr val="000000"/>
              </a:solidFill>
              <a:latin typeface="Segoe UI Black" panose="020B0A02040204020203" charset="0"/>
              <a:ea typeface="Cooper Hewitt Bold"/>
              <a:cs typeface="Segoe UI Black" panose="020B0A02040204020203" charset="0"/>
              <a:sym typeface="Cooper Hewitt Bold"/>
            </a:endParaRPr>
          </a:p>
          <a:p>
            <a:pPr marL="0" lvl="0" indent="0" algn="l">
              <a:lnSpc>
                <a:spcPts val="7700"/>
              </a:lnSpc>
            </a:pPr>
            <a:r>
              <a:rPr lang="en-GB" altLang="en-US" sz="13000" b="1">
                <a:solidFill>
                  <a:srgbClr val="000000"/>
                </a:solidFill>
                <a:latin typeface="Segoe UI Black" panose="020B0A02040204020203" charset="0"/>
                <a:ea typeface="Cooper Hewitt Bold"/>
                <a:cs typeface="Segoe UI Black" panose="020B0A02040204020203" charset="0"/>
                <a:sym typeface="Cooper Hewitt Bold"/>
              </a:rPr>
              <a:t>    </a:t>
            </a:r>
            <a:r>
              <a:rPr lang="en-US" sz="13000" b="1">
                <a:solidFill>
                  <a:srgbClr val="000000"/>
                </a:solidFill>
                <a:latin typeface="Segoe UI Black" panose="020B0A02040204020203" charset="0"/>
                <a:ea typeface="Cooper Hewitt Bold"/>
                <a:cs typeface="Segoe UI Black" panose="020B0A02040204020203" charset="0"/>
                <a:sym typeface="Cooper Hewitt Bold"/>
              </a:rPr>
              <a:t>Our Department</a:t>
            </a:r>
            <a:endParaRPr lang="en-US" sz="13000" b="1">
              <a:solidFill>
                <a:srgbClr val="000000"/>
              </a:solidFill>
              <a:latin typeface="Segoe UI Black" panose="020B0A02040204020203" charset="0"/>
              <a:ea typeface="Cooper Hewitt Bold"/>
              <a:cs typeface="Segoe UI Black" panose="020B0A02040204020203" charset="0"/>
              <a:sym typeface="Cooper Hewitt Bold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2590800" y="3390900"/>
            <a:ext cx="3048000" cy="2362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2592070" y="5905500"/>
            <a:ext cx="30480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sx="103000" sy="103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9220200" y="3390900"/>
            <a:ext cx="3048000" cy="2362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5867400" y="3390900"/>
            <a:ext cx="30480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5867400" y="5981700"/>
            <a:ext cx="3048000" cy="2362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sx="103000" sy="103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9142730" y="5981700"/>
            <a:ext cx="30480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Rectangles 23"/>
          <p:cNvSpPr/>
          <p:nvPr/>
        </p:nvSpPr>
        <p:spPr>
          <a:xfrm>
            <a:off x="12420600" y="3390900"/>
            <a:ext cx="3048000" cy="2362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Rectangles 26"/>
          <p:cNvSpPr/>
          <p:nvPr/>
        </p:nvSpPr>
        <p:spPr>
          <a:xfrm>
            <a:off x="12496800" y="5981700"/>
            <a:ext cx="3048000" cy="2362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sx="103000" sy="103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Box 2"/>
          <p:cNvSpPr txBox="1"/>
          <p:nvPr/>
        </p:nvSpPr>
        <p:spPr>
          <a:xfrm>
            <a:off x="2743200" y="3695700"/>
            <a:ext cx="2543810" cy="134048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l">
              <a:lnSpc>
                <a:spcPts val="3955"/>
              </a:lnSpc>
            </a:pPr>
            <a:endParaRPr lang="en-US" sz="4000" b="1">
              <a:solidFill>
                <a:schemeClr val="bg1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  <a:p>
            <a:pPr algn="l">
              <a:lnSpc>
                <a:spcPts val="3955"/>
              </a:lnSpc>
            </a:pPr>
            <a:r>
              <a:rPr lang="en-US" sz="4000" b="1">
                <a:solidFill>
                  <a:schemeClr val="bg1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🧾</a:t>
            </a:r>
            <a:r>
              <a:rPr lang="en-GB" altLang="en-US" sz="4000" b="1">
                <a:solidFill>
                  <a:schemeClr val="bg1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Billing</a:t>
            </a:r>
            <a:endParaRPr lang="en-US" sz="4000" b="1">
              <a:solidFill>
                <a:schemeClr val="bg1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  <a:p>
            <a:pPr algn="l">
              <a:lnSpc>
                <a:spcPts val="3955"/>
              </a:lnSpc>
            </a:pPr>
            <a:endParaRPr lang="en-US" sz="4000" b="1">
              <a:solidFill>
                <a:schemeClr val="bg1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28" name="TextBox 2"/>
          <p:cNvSpPr txBox="1"/>
          <p:nvPr/>
        </p:nvSpPr>
        <p:spPr>
          <a:xfrm>
            <a:off x="6019800" y="4229100"/>
            <a:ext cx="2757805" cy="67373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l">
              <a:lnSpc>
                <a:spcPts val="3955"/>
              </a:lnSpc>
            </a:pPr>
            <a:r>
              <a:rPr lang="en-US" sz="4000" b="1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💳 </a:t>
            </a:r>
            <a:r>
              <a:rPr lang="en-GB" altLang="en-US" sz="4000" b="1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Credit</a:t>
            </a: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algn="l">
              <a:lnSpc>
                <a:spcPts val="3955"/>
              </a:lnSpc>
            </a:pP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</p:txBody>
      </p:sp>
      <p:sp>
        <p:nvSpPr>
          <p:cNvPr id="29" name="TextBox 2"/>
          <p:cNvSpPr txBox="1"/>
          <p:nvPr/>
        </p:nvSpPr>
        <p:spPr>
          <a:xfrm>
            <a:off x="9372600" y="3848100"/>
            <a:ext cx="3432175" cy="85979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l">
              <a:lnSpc>
                <a:spcPts val="3955"/>
              </a:lnSpc>
            </a:pP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algn="l">
              <a:lnSpc>
                <a:spcPts val="3955"/>
              </a:lnSpc>
            </a:pP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💰 </a:t>
            </a:r>
            <a:r>
              <a:rPr lang="en-GB" alt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Collect</a:t>
            </a:r>
            <a:endParaRPr lang="en-US" sz="4000" b="1">
              <a:solidFill>
                <a:schemeClr val="bg1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algn="l">
              <a:lnSpc>
                <a:spcPts val="3955"/>
              </a:lnSpc>
            </a:pPr>
            <a:r>
              <a:rPr lang="en-GB" altLang="en-US" sz="4000" b="1">
                <a:solidFill>
                  <a:srgbClr val="000000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 </a:t>
            </a: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marL="0" lvl="0" indent="0" algn="l">
              <a:lnSpc>
                <a:spcPts val="3955"/>
              </a:lnSpc>
              <a:spcBef>
                <a:spcPct val="0"/>
              </a:spcBef>
            </a:pP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12573000" y="6213475"/>
            <a:ext cx="2743200" cy="2028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ts val="3955"/>
              </a:lnSpc>
            </a:pP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📄 </a:t>
            </a:r>
            <a:endParaRPr lang="en-US" sz="4000" b="1">
              <a:solidFill>
                <a:schemeClr val="bg1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algn="ctr">
              <a:lnSpc>
                <a:spcPts val="3955"/>
              </a:lnSpc>
            </a:pPr>
            <a:r>
              <a:rPr lang="en-GB" alt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Service </a:t>
            </a:r>
            <a:endParaRPr lang="en-US" sz="4000" b="1">
              <a:solidFill>
                <a:schemeClr val="bg1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algn="ctr">
              <a:lnSpc>
                <a:spcPts val="3955"/>
              </a:lnSpc>
            </a:pP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Accounting</a:t>
            </a:r>
            <a:endParaRPr lang="en-US" sz="4000" b="1">
              <a:solidFill>
                <a:schemeClr val="bg1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marL="0" lvl="0" indent="0" algn="ctr">
              <a:lnSpc>
                <a:spcPts val="3955"/>
              </a:lnSpc>
              <a:spcBef>
                <a:spcPct val="0"/>
              </a:spcBef>
            </a:pPr>
            <a:endParaRPr lang="en-US" sz="4000" b="1">
              <a:solidFill>
                <a:schemeClr val="bg1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</p:txBody>
      </p:sp>
      <p:sp>
        <p:nvSpPr>
          <p:cNvPr id="32" name="TextBox 2"/>
          <p:cNvSpPr txBox="1"/>
          <p:nvPr/>
        </p:nvSpPr>
        <p:spPr>
          <a:xfrm>
            <a:off x="12393930" y="4152900"/>
            <a:ext cx="3074670" cy="1014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3955"/>
              </a:lnSpc>
            </a:pPr>
            <a:r>
              <a:rPr lang="en-US" sz="4000" b="1">
                <a:solidFill>
                  <a:srgbClr val="000000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🏦 </a:t>
            </a:r>
            <a:r>
              <a:rPr lang="en-GB" altLang="en-US" sz="4000" b="1">
                <a:solidFill>
                  <a:srgbClr val="000000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Treasury</a:t>
            </a: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marL="0" lvl="0" indent="0" algn="l">
              <a:lnSpc>
                <a:spcPts val="3955"/>
              </a:lnSpc>
              <a:spcBef>
                <a:spcPct val="0"/>
              </a:spcBef>
            </a:pP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</p:txBody>
      </p:sp>
      <p:sp>
        <p:nvSpPr>
          <p:cNvPr id="33" name="TextBox 2"/>
          <p:cNvSpPr txBox="1"/>
          <p:nvPr/>
        </p:nvSpPr>
        <p:spPr>
          <a:xfrm>
            <a:off x="2667000" y="6286500"/>
            <a:ext cx="2919095" cy="140081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l">
              <a:lnSpc>
                <a:spcPts val="3955"/>
              </a:lnSpc>
            </a:pP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algn="l">
              <a:lnSpc>
                <a:spcPts val="3955"/>
              </a:lnSpc>
            </a:pPr>
            <a:r>
              <a:rPr lang="en-US" sz="4000" b="1">
                <a:solidFill>
                  <a:srgbClr val="000000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👤 </a:t>
            </a:r>
            <a:r>
              <a:rPr lang="en-GB" altLang="en-US" sz="4000" b="1">
                <a:solidFill>
                  <a:srgbClr val="000000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Payroll</a:t>
            </a: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algn="l">
              <a:lnSpc>
                <a:spcPts val="3955"/>
              </a:lnSpc>
            </a:pP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marL="0" lvl="0" indent="0" algn="l">
              <a:lnSpc>
                <a:spcPts val="3955"/>
              </a:lnSpc>
              <a:spcBef>
                <a:spcPct val="0"/>
              </a:spcBef>
            </a:pPr>
            <a:endParaRPr 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</p:txBody>
      </p:sp>
      <p:sp>
        <p:nvSpPr>
          <p:cNvPr id="34" name="TextBox 2"/>
          <p:cNvSpPr txBox="1"/>
          <p:nvPr/>
        </p:nvSpPr>
        <p:spPr>
          <a:xfrm>
            <a:off x="5867400" y="6362700"/>
            <a:ext cx="3060065" cy="1521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ts val="3955"/>
              </a:lnSpc>
            </a:pPr>
            <a:r>
              <a:rPr lang="en-US" sz="4000" b="1">
                <a:solidFill>
                  <a:srgbClr val="000000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🚢 </a:t>
            </a:r>
            <a:r>
              <a:rPr lang="en-GB" altLang="en-US" sz="4000" b="1">
                <a:solidFill>
                  <a:srgbClr val="000000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 </a:t>
            </a:r>
            <a:endParaRPr lang="en-GB" altLang="en-US" sz="40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algn="ctr">
              <a:lnSpc>
                <a:spcPts val="3955"/>
              </a:lnSpc>
            </a:pPr>
            <a:r>
              <a:rPr lang="en-US" sz="36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Importation</a:t>
            </a:r>
            <a:endParaRPr lang="en-US" sz="36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marL="0" lvl="0" indent="0" algn="ctr">
              <a:lnSpc>
                <a:spcPts val="3955"/>
              </a:lnSpc>
              <a:spcBef>
                <a:spcPct val="0"/>
              </a:spcBef>
            </a:pPr>
            <a:endParaRPr lang="en-US" sz="3600" b="1">
              <a:solidFill>
                <a:srgbClr val="000000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</p:txBody>
      </p:sp>
      <p:sp>
        <p:nvSpPr>
          <p:cNvPr id="35" name="TextBox 2"/>
          <p:cNvSpPr txBox="1"/>
          <p:nvPr/>
        </p:nvSpPr>
        <p:spPr>
          <a:xfrm>
            <a:off x="8647430" y="6309995"/>
            <a:ext cx="4157345" cy="72707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algn="ctr">
              <a:lnSpc>
                <a:spcPts val="3955"/>
              </a:lnSpc>
            </a:pP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📒 </a:t>
            </a:r>
            <a:endParaRPr lang="en-US" sz="4000" b="1">
              <a:solidFill>
                <a:schemeClr val="bg1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algn="ctr">
              <a:lnSpc>
                <a:spcPts val="3955"/>
              </a:lnSpc>
            </a:pPr>
            <a:r>
              <a:rPr lang="en-GB" alt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General </a:t>
            </a:r>
            <a:endParaRPr lang="en-US" sz="4000" b="1">
              <a:solidFill>
                <a:schemeClr val="bg1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algn="ctr">
              <a:lnSpc>
                <a:spcPts val="3955"/>
              </a:lnSpc>
            </a:pPr>
            <a:r>
              <a:rPr lang="en-US" sz="4000" b="1">
                <a:solidFill>
                  <a:schemeClr val="bg1"/>
                </a:solidFill>
                <a:latin typeface="Constantia" panose="02030602050306030303" charset="0"/>
                <a:ea typeface="Cooper Hewitt Bold"/>
                <a:cs typeface="Constantia" panose="02030602050306030303" charset="0"/>
                <a:sym typeface="Cooper Hewitt Bold"/>
              </a:rPr>
              <a:t>Accounting</a:t>
            </a:r>
            <a:endParaRPr lang="en-US" sz="4000" b="1">
              <a:solidFill>
                <a:schemeClr val="bg1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  <a:p>
            <a:pPr marL="0" lvl="0" indent="0" algn="ctr">
              <a:lnSpc>
                <a:spcPts val="3955"/>
              </a:lnSpc>
              <a:spcBef>
                <a:spcPct val="0"/>
              </a:spcBef>
            </a:pPr>
            <a:endParaRPr lang="en-US" sz="4000" b="1">
              <a:solidFill>
                <a:schemeClr val="bg1"/>
              </a:solidFill>
              <a:latin typeface="Constantia" panose="02030602050306030303" charset="0"/>
              <a:ea typeface="Cooper Hewitt Bold"/>
              <a:cs typeface="Constantia" panose="02030602050306030303" charset="0"/>
              <a:sym typeface="Cooper Hewitt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/>
          <p:nvPr/>
        </p:nvSpPr>
        <p:spPr>
          <a:xfrm>
            <a:off x="2286000" y="2705100"/>
            <a:ext cx="1404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5400">
                <a:solidFill>
                  <a:srgbClr val="000000"/>
                </a:solidFill>
                <a:latin typeface="Constantia" panose="02030602050306030303" charset="0"/>
                <a:ea typeface="Cooper Hewitt"/>
                <a:cs typeface="Constantia" panose="02030602050306030303" charset="0"/>
                <a:sym typeface="Cooper Hewitt"/>
              </a:rPr>
              <a:t>Record, manage, and control financial activities that support the company’s value chain — like the oil in an engine: not always visible, but essential.</a:t>
            </a:r>
            <a:endParaRPr lang="en-US" altLang="en-US" sz="5400">
              <a:solidFill>
                <a:srgbClr val="000000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  <a:p>
            <a:endParaRPr lang="en-US" altLang="en-US" sz="5400">
              <a:solidFill>
                <a:srgbClr val="000000"/>
              </a:solidFill>
              <a:latin typeface="Constantia" panose="02030602050306030303" charset="0"/>
              <a:ea typeface="Cooper Hewitt"/>
              <a:cs typeface="Constantia" panose="02030602050306030303" charset="0"/>
              <a:sym typeface="Cooper Hewit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1790700"/>
            <a:ext cx="15621000" cy="7893050"/>
            <a:chOff x="2520" y="3180"/>
            <a:chExt cx="24600" cy="12430"/>
          </a:xfrm>
        </p:grpSpPr>
        <p:sp>
          <p:nvSpPr>
            <p:cNvPr id="17" name="Rectangles 16"/>
            <p:cNvSpPr/>
            <p:nvPr/>
          </p:nvSpPr>
          <p:spPr>
            <a:xfrm>
              <a:off x="2520" y="3180"/>
              <a:ext cx="24600" cy="10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7800" y="13140"/>
              <a:ext cx="14287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9600" b="1">
                  <a:solidFill>
                    <a:schemeClr val="tx1"/>
                  </a:solidFill>
                  <a:latin typeface="Impact" panose="020B0806030902050204" charset="0"/>
                  <a:cs typeface="Impact" panose="020B0806030902050204" charset="0"/>
                </a:rPr>
                <a:t>OUR CORE ROLE</a:t>
              </a:r>
              <a:endParaRPr lang="en-US" sz="9600" b="1">
                <a:solidFill>
                  <a:schemeClr val="tx1"/>
                </a:solidFill>
                <a:latin typeface="Impact" panose="020B0806030902050204" charset="0"/>
                <a:cs typeface="Impact" panose="020B080603090205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16667 -0.718518 " pathEditMode="relative" ptsTypes="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96795" y="190500"/>
            <a:ext cx="15991205" cy="1615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2600"/>
              </a:lnSpc>
            </a:pPr>
            <a:r>
              <a:rPr lang="en-US" sz="8000" b="1">
                <a:solidFill>
                  <a:srgbClr val="000000"/>
                </a:solidFill>
                <a:latin typeface="Segoe UI Black" panose="020B0A02040204020203" charset="0"/>
                <a:ea typeface="Cooper Hewitt Bold"/>
                <a:cs typeface="Segoe UI Black" panose="020B0A02040204020203" charset="0"/>
                <a:sym typeface="Cooper Hewitt Bold"/>
              </a:rPr>
              <a:t>2025 Performance Highlights</a:t>
            </a:r>
            <a:endParaRPr lang="en-US" sz="8000" b="1">
              <a:solidFill>
                <a:srgbClr val="000000"/>
              </a:solidFill>
              <a:latin typeface="Segoe UI Black" panose="020B0A02040204020203" charset="0"/>
              <a:ea typeface="Cooper Hewitt Bold"/>
              <a:cs typeface="Segoe UI Black" panose="020B0A02040204020203" charset="0"/>
              <a:sym typeface="Cooper Hewitt Bold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67305" y="1805940"/>
          <a:ext cx="14293850" cy="8124190"/>
        </p:xfrm>
        <a:graphic>
          <a:graphicData uri="http://schemas.openxmlformats.org/drawingml/2006/table">
            <a:tbl>
              <a:tblPr/>
              <a:tblGrid>
                <a:gridCol w="2882265"/>
                <a:gridCol w="2835275"/>
                <a:gridCol w="2858770"/>
                <a:gridCol w="2858770"/>
                <a:gridCol w="2858770"/>
              </a:tblGrid>
              <a:tr h="1327150"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Segoe UI Black" panose="020B0A02040204020203" charset="0"/>
                          <a:ea typeface="Cooper Hewitt Bold"/>
                          <a:cs typeface="Segoe UI Black" panose="020B0A02040204020203" charset="0"/>
                          <a:sym typeface="Cooper Hewitt Bold"/>
                        </a:rPr>
                        <a:t>Objective</a:t>
                      </a:r>
                      <a:endParaRPr lang="en-US" sz="3000" b="1">
                        <a:solidFill>
                          <a:srgbClr val="FFFFFF"/>
                        </a:solidFill>
                        <a:latin typeface="Segoe UI Black" panose="020B0A02040204020203" charset="0"/>
                        <a:ea typeface="Cooper Hewitt Bold"/>
                        <a:cs typeface="Segoe UI Black" panose="020B0A02040204020203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Segoe UI Black" panose="020B0A02040204020203" charset="0"/>
                          <a:ea typeface="Cooper Hewitt Bold"/>
                          <a:cs typeface="Segoe UI Black" panose="020B0A02040204020203" charset="0"/>
                          <a:sym typeface="Cooper Hewitt Bold"/>
                        </a:rPr>
                        <a:t>Target</a:t>
                      </a:r>
                      <a:endParaRPr lang="en-US" sz="3000" b="1">
                        <a:solidFill>
                          <a:srgbClr val="FFFFFF"/>
                        </a:solidFill>
                        <a:latin typeface="Segoe UI Black" panose="020B0A02040204020203" charset="0"/>
                        <a:ea typeface="Cooper Hewitt Bold"/>
                        <a:cs typeface="Segoe UI Black" panose="020B0A02040204020203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Segoe UI Black" panose="020B0A02040204020203" charset="0"/>
                          <a:ea typeface="Cooper Hewitt Bold"/>
                          <a:cs typeface="Segoe UI Black" panose="020B0A02040204020203" charset="0"/>
                          <a:sym typeface="Cooper Hewitt Bold"/>
                        </a:rPr>
                        <a:t>Actual</a:t>
                      </a:r>
                      <a:endParaRPr lang="en-US" sz="3000" b="1">
                        <a:solidFill>
                          <a:srgbClr val="FFFFFF"/>
                        </a:solidFill>
                        <a:latin typeface="Segoe UI Black" panose="020B0A02040204020203" charset="0"/>
                        <a:ea typeface="Cooper Hewitt Bold"/>
                        <a:cs typeface="Segoe UI Black" panose="020B0A02040204020203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Segoe UI Black" panose="020B0A02040204020203" charset="0"/>
                          <a:ea typeface="Cooper Hewitt Bold"/>
                          <a:cs typeface="Segoe UI Black" panose="020B0A02040204020203" charset="0"/>
                          <a:sym typeface="Cooper Hewitt Bold"/>
                        </a:rPr>
                        <a:t>Status</a:t>
                      </a:r>
                      <a:endParaRPr lang="en-US" sz="3000" b="1">
                        <a:solidFill>
                          <a:srgbClr val="FFFFFF"/>
                        </a:solidFill>
                        <a:latin typeface="Segoe UI Black" panose="020B0A02040204020203" charset="0"/>
                        <a:ea typeface="Cooper Hewitt Bold"/>
                        <a:cs typeface="Segoe UI Black" panose="020B0A02040204020203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Segoe UI Black" panose="020B0A02040204020203" charset="0"/>
                          <a:ea typeface="Cooper Hewitt Bold"/>
                          <a:cs typeface="Segoe UI Black" panose="020B0A02040204020203" charset="0"/>
                          <a:sym typeface="Cooper Hewitt Bold"/>
                        </a:rPr>
                        <a:t>Notes</a:t>
                      </a:r>
                      <a:endParaRPr lang="en-US" sz="3000" b="1">
                        <a:solidFill>
                          <a:srgbClr val="FFFFFF"/>
                        </a:solidFill>
                        <a:latin typeface="Segoe UI Black" panose="020B0A02040204020203" charset="0"/>
                        <a:ea typeface="Cooper Hewitt Bold"/>
                        <a:cs typeface="Segoe UI Black" panose="020B0A02040204020203" charset="0"/>
                        <a:sym typeface="Cooper Hewitt Bold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859915">
                <a:tc>
                  <a:txBody>
                    <a:bodyPr rtlCol="0"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4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Past Due Accounts Receivable</a:t>
                      </a:r>
                      <a:endParaRPr lang="en-US" sz="28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200" u="sng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200" u="sng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&lt;</a:t>
                      </a:r>
                      <a:r>
                        <a:rPr 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 10% </a:t>
                      </a: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1</a:t>
                      </a:r>
                      <a:r>
                        <a:rPr lang="en-GB" alt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3</a:t>
                      </a:r>
                      <a:r>
                        <a:rPr 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%</a:t>
                      </a: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⚠ Above Target</a:t>
                      </a:r>
                      <a:endParaRPr lang="en-US" sz="22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Indicates slower sell-out despite sell-in.</a:t>
                      </a: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41780">
                <a:tc>
                  <a:txBody>
                    <a:bodyPr rtlCol="0"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4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Imported Goods Delivery Rate</a:t>
                      </a:r>
                      <a:endParaRPr lang="en-US" sz="24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200" u="sng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200" u="sng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&gt;</a:t>
                      </a:r>
                      <a:r>
                        <a:rPr 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 95% </a:t>
                      </a: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98%</a:t>
                      </a: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✔ Exceeds Target</a:t>
                      </a:r>
                      <a:endParaRPr lang="en-US" sz="11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Strong performance in timely delivery</a:t>
                      </a:r>
                      <a:endParaRPr lang="en-US" sz="11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35430">
                <a:tc>
                  <a:txBody>
                    <a:bodyPr rtlCol="0"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4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Operating Expense Variance</a:t>
                      </a:r>
                      <a:endParaRPr lang="en-US" sz="24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200" u="sng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200" u="sng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&lt;</a:t>
                      </a:r>
                      <a:r>
                        <a:rPr 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 5% Unfavorable </a:t>
                      </a: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GB" alt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&lt; .97 </a:t>
                      </a:r>
                      <a:r>
                        <a:rPr 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% Unfavorable</a:t>
                      </a: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✔ Within Target</a:t>
                      </a:r>
                      <a:endParaRPr lang="en-US" sz="11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Monitoring ongoing to maintain control</a:t>
                      </a:r>
                      <a:endParaRPr lang="en-US" sz="11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859915">
                <a:tc>
                  <a:txBody>
                    <a:bodyPr rtlCol="0"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4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Impact" panose="020B0806030902050204" charset="0"/>
                          <a:ea typeface="Cooper Hewitt"/>
                          <a:cs typeface="Impact" panose="020B0806030902050204" charset="0"/>
                          <a:sym typeface="Cooper Hewitt"/>
                        </a:rPr>
                        <a:t>Financial Statement Submission</a:t>
                      </a:r>
                      <a:endParaRPr lang="en-US" sz="2400">
                        <a:solidFill>
                          <a:srgbClr val="FFFFFF"/>
                        </a:solidFill>
                        <a:latin typeface="Impact" panose="020B0806030902050204" charset="0"/>
                        <a:ea typeface="Cooper Hewitt"/>
                        <a:cs typeface="Impact" panose="020B0806030902050204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100% on time</a:t>
                      </a: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100%</a:t>
                      </a:r>
                      <a:endParaRPr lang="en-US" sz="22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✔ On Time</a:t>
                      </a:r>
                      <a:endParaRPr lang="en-US" sz="11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2000">
                        <a:solidFill>
                          <a:srgbClr val="FFFFFF"/>
                        </a:solidFill>
                        <a:latin typeface="Constantia" panose="02030602050306030303" charset="0"/>
                        <a:ea typeface="Cooper Hewitt"/>
                        <a:cs typeface="Constantia" panose="02030602050306030303" charset="0"/>
                        <a:sym typeface="Cooper Hewitt"/>
                      </a:endParaRPr>
                    </a:p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nstantia" panose="02030602050306030303" charset="0"/>
                          <a:ea typeface="Cooper Hewitt"/>
                          <a:cs typeface="Constantia" panose="02030602050306030303" charset="0"/>
                          <a:sym typeface="Cooper Hewitt"/>
                        </a:rPr>
                        <a:t>Consistent performance on compliance</a:t>
                      </a:r>
                      <a:endParaRPr lang="en-US" sz="2000">
                        <a:latin typeface="Constantia" panose="02030602050306030303" charset="0"/>
                        <a:cs typeface="Constantia" panose="02030602050306030303" charset="0"/>
                      </a:endParaRPr>
                    </a:p>
                  </a:txBody>
                  <a:tcPr marL="190500" marR="190500" marT="190500" marB="190500" anchor="t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tags/tag1.xml><?xml version="1.0" encoding="utf-8"?>
<p:tagLst xmlns:p="http://schemas.openxmlformats.org/presentationml/2006/main">
  <p:tag name="TABLE_ENDDRAG_ORIGIN_RECT" val="1125*639"/>
  <p:tag name="TABLE_ENDDRAG_RECT" val="202*175*1125*639"/>
</p:tagLst>
</file>

<file path=ppt/tags/tag2.xml><?xml version="1.0" encoding="utf-8"?>
<p:tagLst xmlns:p="http://schemas.openxmlformats.org/presentationml/2006/main">
  <p:tag name="TABLE_ENDDRAG_ORIGIN_RECT" val="1258*678"/>
  <p:tag name="TABLE_ENDDRAG_RECT" val="114*123*1258*678"/>
</p:tagLst>
</file>

<file path=ppt/tags/tag3.xml><?xml version="1.0" encoding="utf-8"?>
<p:tagLst xmlns:p="http://schemas.openxmlformats.org/presentationml/2006/main">
  <p:tag name="TABLE_ENDDRAG_ORIGIN_RECT" val="1330*667"/>
  <p:tag name="TABLE_ENDDRAG_RECT" val="69*129*1330*667"/>
</p:tagLst>
</file>

<file path=ppt/tags/tag4.xml><?xml version="1.0" encoding="utf-8"?>
<p:tagLst xmlns:p="http://schemas.openxmlformats.org/presentationml/2006/main">
  <p:tag name="TABLE_ENDDRAG_ORIGIN_RECT" val="1421*671"/>
  <p:tag name="TABLE_ENDDRAG_RECT" val="18*93*1422*6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6239</Words>
  <Application>WPS Presentation</Application>
  <PresentationFormat>On-screen Show (4:3)</PresentationFormat>
  <Paragraphs>336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Segoe UI Black</vt:lpstr>
      <vt:lpstr>Cooper Hewitt Bold</vt:lpstr>
      <vt:lpstr>Mangal</vt:lpstr>
      <vt:lpstr>Cooper Hewitt</vt:lpstr>
      <vt:lpstr>Impact</vt:lpstr>
      <vt:lpstr>Constantia</vt:lpstr>
      <vt:lpstr>Arimo</vt:lpstr>
      <vt:lpstr>Anton</vt:lpstr>
      <vt:lpstr>Poppins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Presentation - Annual Business Review &amp; Financial Plan</dc:title>
  <dc:creator/>
  <dc:description>Presentation - Annual Business Review &amp; Financial Plan</dc:description>
  <cp:lastModifiedBy>awin fabreag</cp:lastModifiedBy>
  <cp:revision>27</cp:revision>
  <dcterms:created xsi:type="dcterms:W3CDTF">2006-08-16T00:00:00Z</dcterms:created>
  <dcterms:modified xsi:type="dcterms:W3CDTF">2025-10-15T00:20:26Z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CA337DD04D824188B65C56FD9DDEE1CC_13</vt:lpwstr>
  </property>
  <property fmtid="{D5CDD505-2E9C-101B-9397-08002B2CF9AE}" pid="3" name="KSOProductBuildVer">
    <vt:lpwstr>2057-12.2.0.22549</vt:lpwstr>
  </property>
</Properties>
</file>