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7" r:id="rId2"/>
    <p:sldId id="269" r:id="rId3"/>
    <p:sldId id="270" r:id="rId4"/>
    <p:sldId id="271" r:id="rId5"/>
    <p:sldId id="282" r:id="rId6"/>
    <p:sldId id="279" r:id="rId7"/>
    <p:sldId id="283" r:id="rId8"/>
    <p:sldId id="305" r:id="rId9"/>
    <p:sldId id="280" r:id="rId10"/>
    <p:sldId id="281" r:id="rId11"/>
    <p:sldId id="284" r:id="rId12"/>
    <p:sldId id="285" r:id="rId13"/>
    <p:sldId id="286" r:id="rId14"/>
    <p:sldId id="287" r:id="rId15"/>
    <p:sldId id="288" r:id="rId16"/>
    <p:sldId id="302" r:id="rId17"/>
    <p:sldId id="306" r:id="rId18"/>
    <p:sldId id="289" r:id="rId19"/>
    <p:sldId id="293" r:id="rId20"/>
    <p:sldId id="294" r:id="rId21"/>
    <p:sldId id="295" r:id="rId22"/>
    <p:sldId id="296" r:id="rId23"/>
    <p:sldId id="297" r:id="rId24"/>
    <p:sldId id="298" r:id="rId25"/>
    <p:sldId id="299" r:id="rId26"/>
    <p:sldId id="303" r:id="rId27"/>
    <p:sldId id="300" r:id="rId28"/>
    <p:sldId id="304" r:id="rId29"/>
    <p:sldId id="265" r:id="rId30"/>
  </p:sldIdLst>
  <p:sldSz cx="10693400" cy="7561263"/>
  <p:notesSz cx="6735763" cy="9866313"/>
  <p:defaultTextStyle>
    <a:defPPr>
      <a:defRPr lang="zh-CN"/>
    </a:defPPr>
    <a:lvl1pPr algn="l" rtl="0" fontAlgn="base">
      <a:spcBef>
        <a:spcPct val="0"/>
      </a:spcBef>
      <a:spcAft>
        <a:spcPct val="0"/>
      </a:spcAft>
      <a:defRPr sz="2100" kern="1200">
        <a:solidFill>
          <a:schemeClr val="tx1"/>
        </a:solidFill>
        <a:latin typeface="Arial" charset="0"/>
        <a:ea typeface="宋体" pitchFamily="2" charset="-122"/>
        <a:cs typeface="+mn-cs"/>
      </a:defRPr>
    </a:lvl1pPr>
    <a:lvl2pPr marL="457200" algn="l" rtl="0" fontAlgn="base">
      <a:spcBef>
        <a:spcPct val="0"/>
      </a:spcBef>
      <a:spcAft>
        <a:spcPct val="0"/>
      </a:spcAft>
      <a:defRPr sz="2100" kern="1200">
        <a:solidFill>
          <a:schemeClr val="tx1"/>
        </a:solidFill>
        <a:latin typeface="Arial" charset="0"/>
        <a:ea typeface="宋体" pitchFamily="2" charset="-122"/>
        <a:cs typeface="+mn-cs"/>
      </a:defRPr>
    </a:lvl2pPr>
    <a:lvl3pPr marL="914400" algn="l" rtl="0" fontAlgn="base">
      <a:spcBef>
        <a:spcPct val="0"/>
      </a:spcBef>
      <a:spcAft>
        <a:spcPct val="0"/>
      </a:spcAft>
      <a:defRPr sz="2100" kern="1200">
        <a:solidFill>
          <a:schemeClr val="tx1"/>
        </a:solidFill>
        <a:latin typeface="Arial" charset="0"/>
        <a:ea typeface="宋体" pitchFamily="2" charset="-122"/>
        <a:cs typeface="+mn-cs"/>
      </a:defRPr>
    </a:lvl3pPr>
    <a:lvl4pPr marL="1371600" algn="l" rtl="0" fontAlgn="base">
      <a:spcBef>
        <a:spcPct val="0"/>
      </a:spcBef>
      <a:spcAft>
        <a:spcPct val="0"/>
      </a:spcAft>
      <a:defRPr sz="2100" kern="1200">
        <a:solidFill>
          <a:schemeClr val="tx1"/>
        </a:solidFill>
        <a:latin typeface="Arial" charset="0"/>
        <a:ea typeface="宋体" pitchFamily="2" charset="-122"/>
        <a:cs typeface="+mn-cs"/>
      </a:defRPr>
    </a:lvl4pPr>
    <a:lvl5pPr marL="1828800" algn="l" rtl="0" fontAlgn="base">
      <a:spcBef>
        <a:spcPct val="0"/>
      </a:spcBef>
      <a:spcAft>
        <a:spcPct val="0"/>
      </a:spcAft>
      <a:defRPr sz="2100" kern="1200">
        <a:solidFill>
          <a:schemeClr val="tx1"/>
        </a:solidFill>
        <a:latin typeface="Arial" charset="0"/>
        <a:ea typeface="宋体" pitchFamily="2" charset="-122"/>
        <a:cs typeface="+mn-cs"/>
      </a:defRPr>
    </a:lvl5pPr>
    <a:lvl6pPr marL="2286000" algn="l" defTabSz="914400" rtl="0" eaLnBrk="1" latinLnBrk="0" hangingPunct="1">
      <a:defRPr sz="2100" kern="1200">
        <a:solidFill>
          <a:schemeClr val="tx1"/>
        </a:solidFill>
        <a:latin typeface="Arial" charset="0"/>
        <a:ea typeface="宋体" pitchFamily="2" charset="-122"/>
        <a:cs typeface="+mn-cs"/>
      </a:defRPr>
    </a:lvl6pPr>
    <a:lvl7pPr marL="2743200" algn="l" defTabSz="914400" rtl="0" eaLnBrk="1" latinLnBrk="0" hangingPunct="1">
      <a:defRPr sz="2100" kern="1200">
        <a:solidFill>
          <a:schemeClr val="tx1"/>
        </a:solidFill>
        <a:latin typeface="Arial" charset="0"/>
        <a:ea typeface="宋体" pitchFamily="2" charset="-122"/>
        <a:cs typeface="+mn-cs"/>
      </a:defRPr>
    </a:lvl7pPr>
    <a:lvl8pPr marL="3200400" algn="l" defTabSz="914400" rtl="0" eaLnBrk="1" latinLnBrk="0" hangingPunct="1">
      <a:defRPr sz="2100" kern="1200">
        <a:solidFill>
          <a:schemeClr val="tx1"/>
        </a:solidFill>
        <a:latin typeface="Arial" charset="0"/>
        <a:ea typeface="宋体" pitchFamily="2" charset="-122"/>
        <a:cs typeface="+mn-cs"/>
      </a:defRPr>
    </a:lvl8pPr>
    <a:lvl9pPr marL="3657600" algn="l" defTabSz="914400" rtl="0" eaLnBrk="1" latinLnBrk="0" hangingPunct="1">
      <a:defRPr sz="2100" kern="1200">
        <a:solidFill>
          <a:schemeClr val="tx1"/>
        </a:solidFill>
        <a:latin typeface="Arial" charset="0"/>
        <a:ea typeface="宋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浅色样式 3 - 强调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6D9F66E-5EB9-4882-86FB-DCBF35E3C3E4}" styleName="中度样式 4 - 强调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5DA37D80-6434-44D0-A028-1B22A696006F}" styleName="浅色样式 3 - 强调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69" autoAdjust="0"/>
    <p:restoredTop sz="97974" autoAdjust="0"/>
  </p:normalViewPr>
  <p:slideViewPr>
    <p:cSldViewPr>
      <p:cViewPr>
        <p:scale>
          <a:sx n="66" d="100"/>
          <a:sy n="66" d="100"/>
        </p:scale>
        <p:origin x="-492" y="-30"/>
      </p:cViewPr>
      <p:guideLst>
        <p:guide orient="horz" pos="2382"/>
        <p:guide pos="336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atin typeface="Arial" charset="0"/>
                <a:ea typeface="宋体" pitchFamily="2" charset="-122"/>
              </a:defRPr>
            </a:lvl1pPr>
          </a:lstStyle>
          <a:p>
            <a:pPr>
              <a:defRPr/>
            </a:pPr>
            <a:endParaRPr lang="zh-CN" altLang="en-US"/>
          </a:p>
        </p:txBody>
      </p:sp>
      <p:sp>
        <p:nvSpPr>
          <p:cNvPr id="3" name="日期占位符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atin typeface="Arial" charset="0"/>
                <a:ea typeface="宋体" pitchFamily="2" charset="-122"/>
              </a:defRPr>
            </a:lvl1pPr>
          </a:lstStyle>
          <a:p>
            <a:pPr>
              <a:defRPr/>
            </a:pPr>
            <a:fld id="{8408F5DF-7F8B-4881-B469-C0611D32AD1F}" type="datetimeFigureOut">
              <a:rPr lang="zh-CN" altLang="en-US"/>
              <a:pPr>
                <a:defRPr/>
              </a:pPr>
              <a:t>2012-10-30</a:t>
            </a:fld>
            <a:endParaRPr lang="zh-CN" altLang="en-US"/>
          </a:p>
        </p:txBody>
      </p:sp>
      <p:sp>
        <p:nvSpPr>
          <p:cNvPr id="4" name="幻灯片图像占位符 3"/>
          <p:cNvSpPr>
            <a:spLocks noGrp="1" noRot="1" noChangeAspect="1"/>
          </p:cNvSpPr>
          <p:nvPr>
            <p:ph type="sldImg" idx="2"/>
          </p:nvPr>
        </p:nvSpPr>
        <p:spPr>
          <a:xfrm>
            <a:off x="752475" y="739775"/>
            <a:ext cx="5230813" cy="3700463"/>
          </a:xfrm>
          <a:prstGeom prst="rect">
            <a:avLst/>
          </a:prstGeom>
          <a:noFill/>
          <a:ln w="12700">
            <a:solidFill>
              <a:prstClr val="black"/>
            </a:solidFill>
          </a:ln>
        </p:spPr>
        <p:txBody>
          <a:bodyPr vert="horz" lIns="91440" tIns="45720" rIns="91440" bIns="45720" rtlCol="0" anchor="ctr"/>
          <a:lstStyle/>
          <a:p>
            <a:pPr lvl="0"/>
            <a:endParaRPr lang="zh-CN" altLang="en-US" noProof="0" smtClean="0"/>
          </a:p>
        </p:txBody>
      </p:sp>
      <p:sp>
        <p:nvSpPr>
          <p:cNvPr id="5" name="备注占位符 4"/>
          <p:cNvSpPr>
            <a:spLocks noGrp="1"/>
          </p:cNvSpPr>
          <p:nvPr>
            <p:ph type="body" sz="quarter" idx="3"/>
          </p:nvPr>
        </p:nvSpPr>
        <p:spPr>
          <a:xfrm>
            <a:off x="673100" y="4686300"/>
            <a:ext cx="5389563" cy="4440238"/>
          </a:xfrm>
          <a:prstGeom prst="rect">
            <a:avLst/>
          </a:prstGeom>
        </p:spPr>
        <p:txBody>
          <a:bodyPr vert="horz" lIns="91440" tIns="45720" rIns="91440" bIns="45720" rtlCol="0"/>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 name="页脚占位符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atin typeface="Arial" charset="0"/>
                <a:ea typeface="宋体" pitchFamily="2" charset="-122"/>
              </a:defRPr>
            </a:lvl1pPr>
          </a:lstStyle>
          <a:p>
            <a:pPr>
              <a:defRPr/>
            </a:pPr>
            <a:endParaRPr lang="zh-CN" altLang="en-US"/>
          </a:p>
        </p:txBody>
      </p:sp>
      <p:sp>
        <p:nvSpPr>
          <p:cNvPr id="7" name="灯片编号占位符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atin typeface="Arial" charset="0"/>
                <a:ea typeface="宋体" pitchFamily="2" charset="-122"/>
              </a:defRPr>
            </a:lvl1pPr>
          </a:lstStyle>
          <a:p>
            <a:pPr>
              <a:defRPr/>
            </a:pPr>
            <a:fld id="{7E22B4D3-1B4B-4FC4-9298-CD6500C7D559}" type="slidenum">
              <a:rPr lang="zh-CN" altLang="en-US"/>
              <a:pPr>
                <a:defRPr/>
              </a:pPr>
              <a:t>‹#›</a:t>
            </a:fld>
            <a:endParaRPr lang="zh-CN" altLang="en-US"/>
          </a:p>
        </p:txBody>
      </p:sp>
    </p:spTree>
    <p:extLst>
      <p:ext uri="{BB962C8B-B14F-4D97-AF65-F5344CB8AC3E}">
        <p14:creationId xmlns:p14="http://schemas.microsoft.com/office/powerpoint/2010/main" val="34844746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100">
                <a:solidFill>
                  <a:schemeClr val="tx1"/>
                </a:solidFill>
                <a:latin typeface="Arial" charset="0"/>
                <a:ea typeface="宋体" pitchFamily="2" charset="-122"/>
              </a:defRPr>
            </a:lvl1pPr>
            <a:lvl2pPr marL="742950" indent="-285750" eaLnBrk="0" hangingPunct="0">
              <a:defRPr sz="2100">
                <a:solidFill>
                  <a:schemeClr val="tx1"/>
                </a:solidFill>
                <a:latin typeface="Arial" charset="0"/>
                <a:ea typeface="宋体" pitchFamily="2" charset="-122"/>
              </a:defRPr>
            </a:lvl2pPr>
            <a:lvl3pPr marL="1143000" indent="-228600" eaLnBrk="0" hangingPunct="0">
              <a:defRPr sz="2100">
                <a:solidFill>
                  <a:schemeClr val="tx1"/>
                </a:solidFill>
                <a:latin typeface="Arial" charset="0"/>
                <a:ea typeface="宋体" pitchFamily="2" charset="-122"/>
              </a:defRPr>
            </a:lvl3pPr>
            <a:lvl4pPr marL="1600200" indent="-228600" eaLnBrk="0" hangingPunct="0">
              <a:defRPr sz="2100">
                <a:solidFill>
                  <a:schemeClr val="tx1"/>
                </a:solidFill>
                <a:latin typeface="Arial" charset="0"/>
                <a:ea typeface="宋体" pitchFamily="2" charset="-122"/>
              </a:defRPr>
            </a:lvl4pPr>
            <a:lvl5pPr marL="2057400" indent="-228600" eaLnBrk="0" hangingPunct="0">
              <a:defRPr sz="2100">
                <a:solidFill>
                  <a:schemeClr val="tx1"/>
                </a:solidFill>
                <a:latin typeface="Arial" charset="0"/>
                <a:ea typeface="宋体" pitchFamily="2" charset="-122"/>
              </a:defRPr>
            </a:lvl5pPr>
            <a:lvl6pPr marL="2514600" indent="-228600" eaLnBrk="0" fontAlgn="base" hangingPunct="0">
              <a:spcBef>
                <a:spcPct val="0"/>
              </a:spcBef>
              <a:spcAft>
                <a:spcPct val="0"/>
              </a:spcAft>
              <a:defRPr sz="2100">
                <a:solidFill>
                  <a:schemeClr val="tx1"/>
                </a:solidFill>
                <a:latin typeface="Arial" charset="0"/>
                <a:ea typeface="宋体" pitchFamily="2" charset="-122"/>
              </a:defRPr>
            </a:lvl6pPr>
            <a:lvl7pPr marL="2971800" indent="-228600" eaLnBrk="0" fontAlgn="base" hangingPunct="0">
              <a:spcBef>
                <a:spcPct val="0"/>
              </a:spcBef>
              <a:spcAft>
                <a:spcPct val="0"/>
              </a:spcAft>
              <a:defRPr sz="2100">
                <a:solidFill>
                  <a:schemeClr val="tx1"/>
                </a:solidFill>
                <a:latin typeface="Arial" charset="0"/>
                <a:ea typeface="宋体" pitchFamily="2" charset="-122"/>
              </a:defRPr>
            </a:lvl7pPr>
            <a:lvl8pPr marL="3429000" indent="-228600" eaLnBrk="0" fontAlgn="base" hangingPunct="0">
              <a:spcBef>
                <a:spcPct val="0"/>
              </a:spcBef>
              <a:spcAft>
                <a:spcPct val="0"/>
              </a:spcAft>
              <a:defRPr sz="2100">
                <a:solidFill>
                  <a:schemeClr val="tx1"/>
                </a:solidFill>
                <a:latin typeface="Arial" charset="0"/>
                <a:ea typeface="宋体" pitchFamily="2" charset="-122"/>
              </a:defRPr>
            </a:lvl8pPr>
            <a:lvl9pPr marL="3886200" indent="-228600" eaLnBrk="0" fontAlgn="base" hangingPunct="0">
              <a:spcBef>
                <a:spcPct val="0"/>
              </a:spcBef>
              <a:spcAft>
                <a:spcPct val="0"/>
              </a:spcAft>
              <a:defRPr sz="2100">
                <a:solidFill>
                  <a:schemeClr val="tx1"/>
                </a:solidFill>
                <a:latin typeface="Arial" charset="0"/>
                <a:ea typeface="宋体" pitchFamily="2" charset="-122"/>
              </a:defRPr>
            </a:lvl9pPr>
          </a:lstStyle>
          <a:p>
            <a:pPr eaLnBrk="1" hangingPunct="1"/>
            <a:fld id="{6714E472-12DB-4501-9D39-5298D8EE2BF9}" type="slidenum">
              <a:rPr lang="en-US" altLang="zh-CN" sz="1200" smtClean="0"/>
              <a:pPr eaLnBrk="1" hangingPunct="1"/>
              <a:t>1</a:t>
            </a:fld>
            <a:endParaRPr lang="en-US" altLang="zh-CN" sz="1200" smtClean="0"/>
          </a:p>
        </p:txBody>
      </p:sp>
      <p:sp>
        <p:nvSpPr>
          <p:cNvPr id="12291" name="Rectangle 7"/>
          <p:cNvSpPr txBox="1">
            <a:spLocks noGrp="1" noChangeArrowheads="1"/>
          </p:cNvSpPr>
          <p:nvPr/>
        </p:nvSpPr>
        <p:spPr bwMode="auto">
          <a:xfrm>
            <a:off x="3814763" y="9369425"/>
            <a:ext cx="291941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80" tIns="45690" rIns="91380" bIns="45690" anchor="b"/>
          <a:lstStyle>
            <a:lvl1pPr eaLnBrk="0" hangingPunct="0">
              <a:defRPr sz="2100">
                <a:solidFill>
                  <a:schemeClr val="tx1"/>
                </a:solidFill>
                <a:latin typeface="Arial" charset="0"/>
                <a:ea typeface="宋体" pitchFamily="2" charset="-122"/>
              </a:defRPr>
            </a:lvl1pPr>
            <a:lvl2pPr marL="742950" indent="-285750" eaLnBrk="0" hangingPunct="0">
              <a:defRPr sz="2100">
                <a:solidFill>
                  <a:schemeClr val="tx1"/>
                </a:solidFill>
                <a:latin typeface="Arial" charset="0"/>
                <a:ea typeface="宋体" pitchFamily="2" charset="-122"/>
              </a:defRPr>
            </a:lvl2pPr>
            <a:lvl3pPr marL="1143000" indent="-228600" eaLnBrk="0" hangingPunct="0">
              <a:defRPr sz="2100">
                <a:solidFill>
                  <a:schemeClr val="tx1"/>
                </a:solidFill>
                <a:latin typeface="Arial" charset="0"/>
                <a:ea typeface="宋体" pitchFamily="2" charset="-122"/>
              </a:defRPr>
            </a:lvl3pPr>
            <a:lvl4pPr marL="1600200" indent="-228600" eaLnBrk="0" hangingPunct="0">
              <a:defRPr sz="2100">
                <a:solidFill>
                  <a:schemeClr val="tx1"/>
                </a:solidFill>
                <a:latin typeface="Arial" charset="0"/>
                <a:ea typeface="宋体" pitchFamily="2" charset="-122"/>
              </a:defRPr>
            </a:lvl4pPr>
            <a:lvl5pPr marL="2057400" indent="-228600" eaLnBrk="0" hangingPunct="0">
              <a:defRPr sz="2100">
                <a:solidFill>
                  <a:schemeClr val="tx1"/>
                </a:solidFill>
                <a:latin typeface="Arial" charset="0"/>
                <a:ea typeface="宋体" pitchFamily="2" charset="-122"/>
              </a:defRPr>
            </a:lvl5pPr>
            <a:lvl6pPr marL="2514600" indent="-228600" eaLnBrk="0" fontAlgn="base" hangingPunct="0">
              <a:spcBef>
                <a:spcPct val="0"/>
              </a:spcBef>
              <a:spcAft>
                <a:spcPct val="0"/>
              </a:spcAft>
              <a:defRPr sz="2100">
                <a:solidFill>
                  <a:schemeClr val="tx1"/>
                </a:solidFill>
                <a:latin typeface="Arial" charset="0"/>
                <a:ea typeface="宋体" pitchFamily="2" charset="-122"/>
              </a:defRPr>
            </a:lvl6pPr>
            <a:lvl7pPr marL="2971800" indent="-228600" eaLnBrk="0" fontAlgn="base" hangingPunct="0">
              <a:spcBef>
                <a:spcPct val="0"/>
              </a:spcBef>
              <a:spcAft>
                <a:spcPct val="0"/>
              </a:spcAft>
              <a:defRPr sz="2100">
                <a:solidFill>
                  <a:schemeClr val="tx1"/>
                </a:solidFill>
                <a:latin typeface="Arial" charset="0"/>
                <a:ea typeface="宋体" pitchFamily="2" charset="-122"/>
              </a:defRPr>
            </a:lvl7pPr>
            <a:lvl8pPr marL="3429000" indent="-228600" eaLnBrk="0" fontAlgn="base" hangingPunct="0">
              <a:spcBef>
                <a:spcPct val="0"/>
              </a:spcBef>
              <a:spcAft>
                <a:spcPct val="0"/>
              </a:spcAft>
              <a:defRPr sz="2100">
                <a:solidFill>
                  <a:schemeClr val="tx1"/>
                </a:solidFill>
                <a:latin typeface="Arial" charset="0"/>
                <a:ea typeface="宋体" pitchFamily="2" charset="-122"/>
              </a:defRPr>
            </a:lvl8pPr>
            <a:lvl9pPr marL="3886200" indent="-228600" eaLnBrk="0" fontAlgn="base" hangingPunct="0">
              <a:spcBef>
                <a:spcPct val="0"/>
              </a:spcBef>
              <a:spcAft>
                <a:spcPct val="0"/>
              </a:spcAft>
              <a:defRPr sz="2100">
                <a:solidFill>
                  <a:schemeClr val="tx1"/>
                </a:solidFill>
                <a:latin typeface="Arial" charset="0"/>
                <a:ea typeface="宋体" pitchFamily="2" charset="-122"/>
              </a:defRPr>
            </a:lvl9pPr>
          </a:lstStyle>
          <a:p>
            <a:pPr algn="r" eaLnBrk="1" hangingPunct="1"/>
            <a:fld id="{27528E88-B0A0-404C-92BE-859868212EF2}" type="slidenum">
              <a:rPr kumimoji="1" lang="en-US" altLang="zh-CN" sz="1200">
                <a:latin typeface="Times New Roman" pitchFamily="18" charset="0"/>
              </a:rPr>
              <a:pPr algn="r" eaLnBrk="1" hangingPunct="1"/>
              <a:t>1</a:t>
            </a:fld>
            <a:endParaRPr kumimoji="1" lang="en-US" altLang="zh-CN" sz="1200">
              <a:latin typeface="Times New Roman" pitchFamily="18" charset="0"/>
            </a:endParaRPr>
          </a:p>
        </p:txBody>
      </p:sp>
      <p:sp>
        <p:nvSpPr>
          <p:cNvPr id="12292" name="Rectangle 2"/>
          <p:cNvSpPr>
            <a:spLocks noGrp="1" noRot="1" noChangeAspect="1" noChangeArrowheads="1" noTextEdit="1"/>
          </p:cNvSpPr>
          <p:nvPr>
            <p:ph type="sldImg"/>
          </p:nvPr>
        </p:nvSpPr>
        <p:spPr bwMode="auto">
          <a:xfrm>
            <a:off x="755650" y="739775"/>
            <a:ext cx="5235575" cy="37036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380" tIns="45690" rIns="91380" bIns="45690" numCol="1" anchor="t" anchorCtr="0" compatLnSpc="1">
            <a:prstTxWarp prst="textNoShape">
              <a:avLst/>
            </a:prstTxWarp>
          </a:bodyPr>
          <a:lstStyle/>
          <a:p>
            <a:pPr eaLnBrk="1" hangingPunct="1">
              <a:spcBef>
                <a:spcPct val="0"/>
              </a:spcBef>
            </a:pPr>
            <a:endParaRPr lang="zh-CN" altLang="zh-CN"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100">
                <a:solidFill>
                  <a:schemeClr val="tx1"/>
                </a:solidFill>
                <a:latin typeface="Arial" charset="0"/>
                <a:ea typeface="宋体" pitchFamily="2" charset="-122"/>
              </a:defRPr>
            </a:lvl1pPr>
            <a:lvl2pPr marL="742950" indent="-285750" eaLnBrk="0" hangingPunct="0">
              <a:defRPr sz="2100">
                <a:solidFill>
                  <a:schemeClr val="tx1"/>
                </a:solidFill>
                <a:latin typeface="Arial" charset="0"/>
                <a:ea typeface="宋体" pitchFamily="2" charset="-122"/>
              </a:defRPr>
            </a:lvl2pPr>
            <a:lvl3pPr marL="1143000" indent="-228600" eaLnBrk="0" hangingPunct="0">
              <a:defRPr sz="2100">
                <a:solidFill>
                  <a:schemeClr val="tx1"/>
                </a:solidFill>
                <a:latin typeface="Arial" charset="0"/>
                <a:ea typeface="宋体" pitchFamily="2" charset="-122"/>
              </a:defRPr>
            </a:lvl3pPr>
            <a:lvl4pPr marL="1600200" indent="-228600" eaLnBrk="0" hangingPunct="0">
              <a:defRPr sz="2100">
                <a:solidFill>
                  <a:schemeClr val="tx1"/>
                </a:solidFill>
                <a:latin typeface="Arial" charset="0"/>
                <a:ea typeface="宋体" pitchFamily="2" charset="-122"/>
              </a:defRPr>
            </a:lvl4pPr>
            <a:lvl5pPr marL="2057400" indent="-228600" eaLnBrk="0" hangingPunct="0">
              <a:defRPr sz="2100">
                <a:solidFill>
                  <a:schemeClr val="tx1"/>
                </a:solidFill>
                <a:latin typeface="Arial" charset="0"/>
                <a:ea typeface="宋体" pitchFamily="2" charset="-122"/>
              </a:defRPr>
            </a:lvl5pPr>
            <a:lvl6pPr marL="2514600" indent="-228600" eaLnBrk="0" fontAlgn="base" hangingPunct="0">
              <a:spcBef>
                <a:spcPct val="0"/>
              </a:spcBef>
              <a:spcAft>
                <a:spcPct val="0"/>
              </a:spcAft>
              <a:defRPr sz="2100">
                <a:solidFill>
                  <a:schemeClr val="tx1"/>
                </a:solidFill>
                <a:latin typeface="Arial" charset="0"/>
                <a:ea typeface="宋体" pitchFamily="2" charset="-122"/>
              </a:defRPr>
            </a:lvl6pPr>
            <a:lvl7pPr marL="2971800" indent="-228600" eaLnBrk="0" fontAlgn="base" hangingPunct="0">
              <a:spcBef>
                <a:spcPct val="0"/>
              </a:spcBef>
              <a:spcAft>
                <a:spcPct val="0"/>
              </a:spcAft>
              <a:defRPr sz="2100">
                <a:solidFill>
                  <a:schemeClr val="tx1"/>
                </a:solidFill>
                <a:latin typeface="Arial" charset="0"/>
                <a:ea typeface="宋体" pitchFamily="2" charset="-122"/>
              </a:defRPr>
            </a:lvl7pPr>
            <a:lvl8pPr marL="3429000" indent="-228600" eaLnBrk="0" fontAlgn="base" hangingPunct="0">
              <a:spcBef>
                <a:spcPct val="0"/>
              </a:spcBef>
              <a:spcAft>
                <a:spcPct val="0"/>
              </a:spcAft>
              <a:defRPr sz="2100">
                <a:solidFill>
                  <a:schemeClr val="tx1"/>
                </a:solidFill>
                <a:latin typeface="Arial" charset="0"/>
                <a:ea typeface="宋体" pitchFamily="2" charset="-122"/>
              </a:defRPr>
            </a:lvl8pPr>
            <a:lvl9pPr marL="3886200" indent="-228600" eaLnBrk="0" fontAlgn="base" hangingPunct="0">
              <a:spcBef>
                <a:spcPct val="0"/>
              </a:spcBef>
              <a:spcAft>
                <a:spcPct val="0"/>
              </a:spcAft>
              <a:defRPr sz="2100">
                <a:solidFill>
                  <a:schemeClr val="tx1"/>
                </a:solidFill>
                <a:latin typeface="Arial" charset="0"/>
                <a:ea typeface="宋体" pitchFamily="2" charset="-122"/>
              </a:defRPr>
            </a:lvl9pPr>
          </a:lstStyle>
          <a:p>
            <a:pPr eaLnBrk="1" hangingPunct="1"/>
            <a:fld id="{6C2C62BB-FD7D-4912-9CC6-80DFF1944A79}" type="slidenum">
              <a:rPr lang="en-US" altLang="zh-CN" sz="1200" smtClean="0"/>
              <a:pPr eaLnBrk="1" hangingPunct="1"/>
              <a:t>29</a:t>
            </a:fld>
            <a:endParaRPr lang="en-US" altLang="zh-CN" sz="1200" smtClean="0"/>
          </a:p>
        </p:txBody>
      </p:sp>
      <p:sp>
        <p:nvSpPr>
          <p:cNvPr id="13315" name="Rectangle 7"/>
          <p:cNvSpPr txBox="1">
            <a:spLocks noGrp="1" noChangeArrowheads="1"/>
          </p:cNvSpPr>
          <p:nvPr/>
        </p:nvSpPr>
        <p:spPr bwMode="auto">
          <a:xfrm>
            <a:off x="3814763" y="9369425"/>
            <a:ext cx="291941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80" tIns="45690" rIns="91380" bIns="45690" anchor="b"/>
          <a:lstStyle>
            <a:lvl1pPr eaLnBrk="0" hangingPunct="0">
              <a:defRPr sz="2100">
                <a:solidFill>
                  <a:schemeClr val="tx1"/>
                </a:solidFill>
                <a:latin typeface="Arial" charset="0"/>
                <a:ea typeface="宋体" pitchFamily="2" charset="-122"/>
              </a:defRPr>
            </a:lvl1pPr>
            <a:lvl2pPr marL="742950" indent="-285750" eaLnBrk="0" hangingPunct="0">
              <a:defRPr sz="2100">
                <a:solidFill>
                  <a:schemeClr val="tx1"/>
                </a:solidFill>
                <a:latin typeface="Arial" charset="0"/>
                <a:ea typeface="宋体" pitchFamily="2" charset="-122"/>
              </a:defRPr>
            </a:lvl2pPr>
            <a:lvl3pPr marL="1143000" indent="-228600" eaLnBrk="0" hangingPunct="0">
              <a:defRPr sz="2100">
                <a:solidFill>
                  <a:schemeClr val="tx1"/>
                </a:solidFill>
                <a:latin typeface="Arial" charset="0"/>
                <a:ea typeface="宋体" pitchFamily="2" charset="-122"/>
              </a:defRPr>
            </a:lvl3pPr>
            <a:lvl4pPr marL="1600200" indent="-228600" eaLnBrk="0" hangingPunct="0">
              <a:defRPr sz="2100">
                <a:solidFill>
                  <a:schemeClr val="tx1"/>
                </a:solidFill>
                <a:latin typeface="Arial" charset="0"/>
                <a:ea typeface="宋体" pitchFamily="2" charset="-122"/>
              </a:defRPr>
            </a:lvl4pPr>
            <a:lvl5pPr marL="2057400" indent="-228600" eaLnBrk="0" hangingPunct="0">
              <a:defRPr sz="2100">
                <a:solidFill>
                  <a:schemeClr val="tx1"/>
                </a:solidFill>
                <a:latin typeface="Arial" charset="0"/>
                <a:ea typeface="宋体" pitchFamily="2" charset="-122"/>
              </a:defRPr>
            </a:lvl5pPr>
            <a:lvl6pPr marL="2514600" indent="-228600" eaLnBrk="0" fontAlgn="base" hangingPunct="0">
              <a:spcBef>
                <a:spcPct val="0"/>
              </a:spcBef>
              <a:spcAft>
                <a:spcPct val="0"/>
              </a:spcAft>
              <a:defRPr sz="2100">
                <a:solidFill>
                  <a:schemeClr val="tx1"/>
                </a:solidFill>
                <a:latin typeface="Arial" charset="0"/>
                <a:ea typeface="宋体" pitchFamily="2" charset="-122"/>
              </a:defRPr>
            </a:lvl6pPr>
            <a:lvl7pPr marL="2971800" indent="-228600" eaLnBrk="0" fontAlgn="base" hangingPunct="0">
              <a:spcBef>
                <a:spcPct val="0"/>
              </a:spcBef>
              <a:spcAft>
                <a:spcPct val="0"/>
              </a:spcAft>
              <a:defRPr sz="2100">
                <a:solidFill>
                  <a:schemeClr val="tx1"/>
                </a:solidFill>
                <a:latin typeface="Arial" charset="0"/>
                <a:ea typeface="宋体" pitchFamily="2" charset="-122"/>
              </a:defRPr>
            </a:lvl7pPr>
            <a:lvl8pPr marL="3429000" indent="-228600" eaLnBrk="0" fontAlgn="base" hangingPunct="0">
              <a:spcBef>
                <a:spcPct val="0"/>
              </a:spcBef>
              <a:spcAft>
                <a:spcPct val="0"/>
              </a:spcAft>
              <a:defRPr sz="2100">
                <a:solidFill>
                  <a:schemeClr val="tx1"/>
                </a:solidFill>
                <a:latin typeface="Arial" charset="0"/>
                <a:ea typeface="宋体" pitchFamily="2" charset="-122"/>
              </a:defRPr>
            </a:lvl8pPr>
            <a:lvl9pPr marL="3886200" indent="-228600" eaLnBrk="0" fontAlgn="base" hangingPunct="0">
              <a:spcBef>
                <a:spcPct val="0"/>
              </a:spcBef>
              <a:spcAft>
                <a:spcPct val="0"/>
              </a:spcAft>
              <a:defRPr sz="2100">
                <a:solidFill>
                  <a:schemeClr val="tx1"/>
                </a:solidFill>
                <a:latin typeface="Arial" charset="0"/>
                <a:ea typeface="宋体" pitchFamily="2" charset="-122"/>
              </a:defRPr>
            </a:lvl9pPr>
          </a:lstStyle>
          <a:p>
            <a:pPr algn="r" eaLnBrk="1" hangingPunct="1"/>
            <a:fld id="{51F6CD61-A665-4E25-A00A-E9A4D19F9BE4}" type="slidenum">
              <a:rPr kumimoji="1" lang="en-US" altLang="zh-CN" sz="1200">
                <a:latin typeface="Times New Roman" pitchFamily="18" charset="0"/>
              </a:rPr>
              <a:pPr algn="r" eaLnBrk="1" hangingPunct="1"/>
              <a:t>29</a:t>
            </a:fld>
            <a:endParaRPr kumimoji="1" lang="en-US" altLang="zh-CN" sz="1200">
              <a:latin typeface="Times New Roman" pitchFamily="18" charset="0"/>
            </a:endParaRPr>
          </a:p>
        </p:txBody>
      </p:sp>
      <p:sp>
        <p:nvSpPr>
          <p:cNvPr id="13316" name="Rectangle 2"/>
          <p:cNvSpPr>
            <a:spLocks noGrp="1" noRot="1" noChangeAspect="1" noChangeArrowheads="1" noTextEdit="1"/>
          </p:cNvSpPr>
          <p:nvPr>
            <p:ph type="sldImg"/>
          </p:nvPr>
        </p:nvSpPr>
        <p:spPr bwMode="auto">
          <a:xfrm>
            <a:off x="755650" y="739775"/>
            <a:ext cx="5235575" cy="37036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380" tIns="45690" rIns="91380" bIns="45690" numCol="1" anchor="t" anchorCtr="0" compatLnSpc="1">
            <a:prstTxWarp prst="textNoShape">
              <a:avLst/>
            </a:prstTxWarp>
          </a:bodyPr>
          <a:lstStyle/>
          <a:p>
            <a:pPr eaLnBrk="1" hangingPunct="1">
              <a:spcBef>
                <a:spcPct val="0"/>
              </a:spcBef>
            </a:pPr>
            <a:endParaRPr lang="zh-CN" altLang="zh-CN"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801688" y="2349500"/>
            <a:ext cx="9090025" cy="1620838"/>
          </a:xfrm>
          <a:prstGeom prst="rect">
            <a:avLst/>
          </a:prstGeo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603375" y="4284663"/>
            <a:ext cx="7486650" cy="1931987"/>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Tree>
    <p:extLst>
      <p:ext uri="{BB962C8B-B14F-4D97-AF65-F5344CB8AC3E}">
        <p14:creationId xmlns:p14="http://schemas.microsoft.com/office/powerpoint/2010/main" val="3205785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534988" y="303213"/>
            <a:ext cx="9623425" cy="1260475"/>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534988" y="1763713"/>
            <a:ext cx="9623425" cy="4991100"/>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1013340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753350" y="303213"/>
            <a:ext cx="2405063" cy="6451600"/>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534988" y="303213"/>
            <a:ext cx="7065962" cy="6451600"/>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207226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534988" y="303213"/>
            <a:ext cx="9623425" cy="1260475"/>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534988" y="1763713"/>
            <a:ext cx="9623425" cy="4991100"/>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1503554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44550" y="4859338"/>
            <a:ext cx="9090025" cy="1501775"/>
          </a:xfrm>
          <a:prstGeom prst="rect">
            <a:avLst/>
          </a:prstGeo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44550" y="3205163"/>
            <a:ext cx="9090025" cy="1654175"/>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Tree>
    <p:extLst>
      <p:ext uri="{BB962C8B-B14F-4D97-AF65-F5344CB8AC3E}">
        <p14:creationId xmlns:p14="http://schemas.microsoft.com/office/powerpoint/2010/main" val="1769709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534988" y="303213"/>
            <a:ext cx="9623425" cy="1260475"/>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534988" y="1763713"/>
            <a:ext cx="4735512" cy="4991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5422900" y="1763713"/>
            <a:ext cx="4735513" cy="4991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2892957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534988" y="303213"/>
            <a:ext cx="9623425" cy="1260475"/>
          </a:xfrm>
          <a:prstGeom prst="rect">
            <a:avLst/>
          </a:prstGeo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534988" y="1692275"/>
            <a:ext cx="4724400" cy="7048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534988" y="2397125"/>
            <a:ext cx="4724400" cy="4357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5432425" y="1692275"/>
            <a:ext cx="4725988" cy="7048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5432425" y="2397125"/>
            <a:ext cx="4725988" cy="4357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1540812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534988" y="303213"/>
            <a:ext cx="9623425" cy="1260475"/>
          </a:xfrm>
          <a:prstGeom prst="rect">
            <a:avLst/>
          </a:prstGeom>
        </p:spPr>
        <p:txBody>
          <a:bodyPr/>
          <a:lstStyle/>
          <a:p>
            <a:r>
              <a:rPr lang="zh-CN" altLang="en-US" smtClean="0"/>
              <a:t>单击此处编辑母版标题样式</a:t>
            </a:r>
            <a:endParaRPr lang="zh-CN" altLang="en-US"/>
          </a:p>
        </p:txBody>
      </p:sp>
    </p:spTree>
    <p:extLst>
      <p:ext uri="{BB962C8B-B14F-4D97-AF65-F5344CB8AC3E}">
        <p14:creationId xmlns:p14="http://schemas.microsoft.com/office/powerpoint/2010/main" val="214170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1996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534988" y="301625"/>
            <a:ext cx="3517900" cy="1281113"/>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181475" y="301625"/>
            <a:ext cx="5976938" cy="6453188"/>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534988" y="1582738"/>
            <a:ext cx="3517900" cy="517207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extLst>
      <p:ext uri="{BB962C8B-B14F-4D97-AF65-F5344CB8AC3E}">
        <p14:creationId xmlns:p14="http://schemas.microsoft.com/office/powerpoint/2010/main" val="3956353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095500" y="5292725"/>
            <a:ext cx="6416675" cy="625475"/>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095500" y="676275"/>
            <a:ext cx="6416675" cy="453548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2095500" y="5918200"/>
            <a:ext cx="6416675" cy="88741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extLst>
      <p:ext uri="{BB962C8B-B14F-4D97-AF65-F5344CB8AC3E}">
        <p14:creationId xmlns:p14="http://schemas.microsoft.com/office/powerpoint/2010/main" val="1950007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2988" rtl="0" eaLnBrk="0" fontAlgn="base" hangingPunct="0">
        <a:spcBef>
          <a:spcPct val="0"/>
        </a:spcBef>
        <a:spcAft>
          <a:spcPct val="0"/>
        </a:spcAft>
        <a:defRPr sz="5000">
          <a:solidFill>
            <a:schemeClr val="tx2"/>
          </a:solidFill>
          <a:latin typeface="+mj-lt"/>
          <a:ea typeface="+mj-ea"/>
          <a:cs typeface="+mj-cs"/>
        </a:defRPr>
      </a:lvl1pPr>
      <a:lvl2pPr algn="ctr" defTabSz="1042988" rtl="0" eaLnBrk="0" fontAlgn="base" hangingPunct="0">
        <a:spcBef>
          <a:spcPct val="0"/>
        </a:spcBef>
        <a:spcAft>
          <a:spcPct val="0"/>
        </a:spcAft>
        <a:defRPr sz="5000">
          <a:solidFill>
            <a:schemeClr val="tx2"/>
          </a:solidFill>
          <a:latin typeface="Arial" charset="0"/>
          <a:ea typeface="宋体" pitchFamily="2" charset="-122"/>
        </a:defRPr>
      </a:lvl2pPr>
      <a:lvl3pPr algn="ctr" defTabSz="1042988" rtl="0" eaLnBrk="0" fontAlgn="base" hangingPunct="0">
        <a:spcBef>
          <a:spcPct val="0"/>
        </a:spcBef>
        <a:spcAft>
          <a:spcPct val="0"/>
        </a:spcAft>
        <a:defRPr sz="5000">
          <a:solidFill>
            <a:schemeClr val="tx2"/>
          </a:solidFill>
          <a:latin typeface="Arial" charset="0"/>
          <a:ea typeface="宋体" pitchFamily="2" charset="-122"/>
        </a:defRPr>
      </a:lvl3pPr>
      <a:lvl4pPr algn="ctr" defTabSz="1042988" rtl="0" eaLnBrk="0" fontAlgn="base" hangingPunct="0">
        <a:spcBef>
          <a:spcPct val="0"/>
        </a:spcBef>
        <a:spcAft>
          <a:spcPct val="0"/>
        </a:spcAft>
        <a:defRPr sz="5000">
          <a:solidFill>
            <a:schemeClr val="tx2"/>
          </a:solidFill>
          <a:latin typeface="Arial" charset="0"/>
          <a:ea typeface="宋体" pitchFamily="2" charset="-122"/>
        </a:defRPr>
      </a:lvl4pPr>
      <a:lvl5pPr algn="ctr" defTabSz="1042988" rtl="0" eaLnBrk="0" fontAlgn="base" hangingPunct="0">
        <a:spcBef>
          <a:spcPct val="0"/>
        </a:spcBef>
        <a:spcAft>
          <a:spcPct val="0"/>
        </a:spcAft>
        <a:defRPr sz="5000">
          <a:solidFill>
            <a:schemeClr val="tx2"/>
          </a:solidFill>
          <a:latin typeface="Arial" charset="0"/>
          <a:ea typeface="宋体" pitchFamily="2" charset="-122"/>
        </a:defRPr>
      </a:lvl5pPr>
      <a:lvl6pPr marL="457200" algn="ctr" defTabSz="1042988" rtl="0" fontAlgn="base">
        <a:spcBef>
          <a:spcPct val="0"/>
        </a:spcBef>
        <a:spcAft>
          <a:spcPct val="0"/>
        </a:spcAft>
        <a:defRPr sz="5000">
          <a:solidFill>
            <a:schemeClr val="tx2"/>
          </a:solidFill>
          <a:latin typeface="Arial" charset="0"/>
          <a:ea typeface="宋体" pitchFamily="2" charset="-122"/>
        </a:defRPr>
      </a:lvl6pPr>
      <a:lvl7pPr marL="914400" algn="ctr" defTabSz="1042988" rtl="0" fontAlgn="base">
        <a:spcBef>
          <a:spcPct val="0"/>
        </a:spcBef>
        <a:spcAft>
          <a:spcPct val="0"/>
        </a:spcAft>
        <a:defRPr sz="5000">
          <a:solidFill>
            <a:schemeClr val="tx2"/>
          </a:solidFill>
          <a:latin typeface="Arial" charset="0"/>
          <a:ea typeface="宋体" pitchFamily="2" charset="-122"/>
        </a:defRPr>
      </a:lvl7pPr>
      <a:lvl8pPr marL="1371600" algn="ctr" defTabSz="1042988" rtl="0" fontAlgn="base">
        <a:spcBef>
          <a:spcPct val="0"/>
        </a:spcBef>
        <a:spcAft>
          <a:spcPct val="0"/>
        </a:spcAft>
        <a:defRPr sz="5000">
          <a:solidFill>
            <a:schemeClr val="tx2"/>
          </a:solidFill>
          <a:latin typeface="Arial" charset="0"/>
          <a:ea typeface="宋体" pitchFamily="2" charset="-122"/>
        </a:defRPr>
      </a:lvl8pPr>
      <a:lvl9pPr marL="1828800" algn="ctr" defTabSz="1042988" rtl="0" fontAlgn="base">
        <a:spcBef>
          <a:spcPct val="0"/>
        </a:spcBef>
        <a:spcAft>
          <a:spcPct val="0"/>
        </a:spcAft>
        <a:defRPr sz="5000">
          <a:solidFill>
            <a:schemeClr val="tx2"/>
          </a:solidFill>
          <a:latin typeface="Arial" charset="0"/>
          <a:ea typeface="宋体" pitchFamily="2" charset="-122"/>
        </a:defRPr>
      </a:lvl9pPr>
    </p:titleStyle>
    <p:bodyStyle>
      <a:lvl1pPr marL="390525" indent="-390525" algn="l" defTabSz="1042988" rtl="0" eaLnBrk="0" fontAlgn="base" hangingPunct="0">
        <a:spcBef>
          <a:spcPct val="20000"/>
        </a:spcBef>
        <a:spcAft>
          <a:spcPct val="0"/>
        </a:spcAft>
        <a:buChar char="•"/>
        <a:defRPr sz="3700">
          <a:solidFill>
            <a:schemeClr val="tx1"/>
          </a:solidFill>
          <a:latin typeface="+mn-lt"/>
          <a:ea typeface="+mn-ea"/>
          <a:cs typeface="+mn-cs"/>
        </a:defRPr>
      </a:lvl1pPr>
      <a:lvl2pPr marL="847725" indent="-325438" algn="l" defTabSz="1042988" rtl="0" eaLnBrk="0" fontAlgn="base" hangingPunct="0">
        <a:spcBef>
          <a:spcPct val="20000"/>
        </a:spcBef>
        <a:spcAft>
          <a:spcPct val="0"/>
        </a:spcAft>
        <a:buChar char="–"/>
        <a:defRPr sz="3200">
          <a:solidFill>
            <a:schemeClr val="tx1"/>
          </a:solidFill>
          <a:latin typeface="+mn-lt"/>
          <a:ea typeface="+mn-ea"/>
        </a:defRPr>
      </a:lvl2pPr>
      <a:lvl3pPr marL="1303338" indent="-260350" algn="l" defTabSz="1042988" rtl="0" eaLnBrk="0" fontAlgn="base" hangingPunct="0">
        <a:spcBef>
          <a:spcPct val="20000"/>
        </a:spcBef>
        <a:spcAft>
          <a:spcPct val="0"/>
        </a:spcAft>
        <a:buChar char="•"/>
        <a:defRPr sz="2700">
          <a:solidFill>
            <a:schemeClr val="tx1"/>
          </a:solidFill>
          <a:latin typeface="+mn-lt"/>
          <a:ea typeface="+mn-ea"/>
        </a:defRPr>
      </a:lvl3pPr>
      <a:lvl4pPr marL="1825625" indent="-260350" algn="l" defTabSz="1042988" rtl="0" eaLnBrk="0" fontAlgn="base" hangingPunct="0">
        <a:spcBef>
          <a:spcPct val="20000"/>
        </a:spcBef>
        <a:spcAft>
          <a:spcPct val="0"/>
        </a:spcAft>
        <a:buChar char="–"/>
        <a:defRPr sz="2300">
          <a:solidFill>
            <a:schemeClr val="tx1"/>
          </a:solidFill>
          <a:latin typeface="+mn-lt"/>
          <a:ea typeface="+mn-ea"/>
        </a:defRPr>
      </a:lvl4pPr>
      <a:lvl5pPr marL="2346325" indent="-260350" algn="l" defTabSz="1042988" rtl="0" eaLnBrk="0" fontAlgn="base" hangingPunct="0">
        <a:spcBef>
          <a:spcPct val="20000"/>
        </a:spcBef>
        <a:spcAft>
          <a:spcPct val="0"/>
        </a:spcAft>
        <a:buChar char="»"/>
        <a:defRPr sz="2300">
          <a:solidFill>
            <a:schemeClr val="tx1"/>
          </a:solidFill>
          <a:latin typeface="+mn-lt"/>
          <a:ea typeface="+mn-ea"/>
        </a:defRPr>
      </a:lvl5pPr>
      <a:lvl6pPr marL="2803525" indent="-260350" algn="l" defTabSz="1042988" rtl="0" fontAlgn="base">
        <a:spcBef>
          <a:spcPct val="20000"/>
        </a:spcBef>
        <a:spcAft>
          <a:spcPct val="0"/>
        </a:spcAft>
        <a:buChar char="»"/>
        <a:defRPr sz="2300">
          <a:solidFill>
            <a:schemeClr val="tx1"/>
          </a:solidFill>
          <a:latin typeface="+mn-lt"/>
          <a:ea typeface="+mn-ea"/>
        </a:defRPr>
      </a:lvl6pPr>
      <a:lvl7pPr marL="3260725" indent="-260350" algn="l" defTabSz="1042988" rtl="0" fontAlgn="base">
        <a:spcBef>
          <a:spcPct val="20000"/>
        </a:spcBef>
        <a:spcAft>
          <a:spcPct val="0"/>
        </a:spcAft>
        <a:buChar char="»"/>
        <a:defRPr sz="2300">
          <a:solidFill>
            <a:schemeClr val="tx1"/>
          </a:solidFill>
          <a:latin typeface="+mn-lt"/>
          <a:ea typeface="+mn-ea"/>
        </a:defRPr>
      </a:lvl7pPr>
      <a:lvl8pPr marL="3717925" indent="-260350" algn="l" defTabSz="1042988" rtl="0" fontAlgn="base">
        <a:spcBef>
          <a:spcPct val="20000"/>
        </a:spcBef>
        <a:spcAft>
          <a:spcPct val="0"/>
        </a:spcAft>
        <a:buChar char="»"/>
        <a:defRPr sz="2300">
          <a:solidFill>
            <a:schemeClr val="tx1"/>
          </a:solidFill>
          <a:latin typeface="+mn-lt"/>
          <a:ea typeface="+mn-ea"/>
        </a:defRPr>
      </a:lvl8pPr>
      <a:lvl9pPr marL="4175125" indent="-260350" algn="l" defTabSz="1042988" rtl="0" fontAlgn="base">
        <a:spcBef>
          <a:spcPct val="20000"/>
        </a:spcBef>
        <a:spcAft>
          <a:spcPct val="0"/>
        </a:spcAft>
        <a:buChar char="»"/>
        <a:defRPr sz="23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1.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12.wmf"/></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13.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14.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image" Target="../media/image15.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7.xml"/><Relationship Id="rId1" Type="http://schemas.openxmlformats.org/officeDocument/2006/relationships/vmlDrawing" Target="../drawings/vmlDrawing6.vml"/><Relationship Id="rId4" Type="http://schemas.openxmlformats.org/officeDocument/2006/relationships/image" Target="../media/image16.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7.xml"/><Relationship Id="rId1" Type="http://schemas.openxmlformats.org/officeDocument/2006/relationships/vmlDrawing" Target="../drawings/vmlDrawing7.vml"/><Relationship Id="rId4" Type="http://schemas.openxmlformats.org/officeDocument/2006/relationships/image" Target="../media/image17.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文本框 6"/>
          <p:cNvSpPr txBox="1">
            <a:spLocks noChangeArrowheads="1"/>
          </p:cNvSpPr>
          <p:nvPr/>
        </p:nvSpPr>
        <p:spPr bwMode="auto">
          <a:xfrm>
            <a:off x="3324225" y="5202238"/>
            <a:ext cx="4297363"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306" tIns="52153" rIns="104306" bIns="52153">
            <a:spAutoFit/>
          </a:bodyPr>
          <a:lstStyle>
            <a:lvl1pPr defTabSz="1042988" eaLnBrk="0" hangingPunct="0">
              <a:defRPr sz="2100">
                <a:solidFill>
                  <a:schemeClr val="tx1"/>
                </a:solidFill>
                <a:latin typeface="Arial" charset="0"/>
                <a:ea typeface="宋体" charset="-122"/>
              </a:defRPr>
            </a:lvl1pPr>
            <a:lvl2pPr marL="742950" indent="-285750" defTabSz="1042988" eaLnBrk="0" hangingPunct="0">
              <a:defRPr sz="2100">
                <a:solidFill>
                  <a:schemeClr val="tx1"/>
                </a:solidFill>
                <a:latin typeface="Arial" charset="0"/>
                <a:ea typeface="宋体" charset="-122"/>
              </a:defRPr>
            </a:lvl2pPr>
            <a:lvl3pPr marL="1143000" indent="-228600" defTabSz="1042988" eaLnBrk="0" hangingPunct="0">
              <a:defRPr sz="2100">
                <a:solidFill>
                  <a:schemeClr val="tx1"/>
                </a:solidFill>
                <a:latin typeface="Arial" charset="0"/>
                <a:ea typeface="宋体" charset="-122"/>
              </a:defRPr>
            </a:lvl3pPr>
            <a:lvl4pPr marL="1600200" indent="-228600" defTabSz="1042988" eaLnBrk="0" hangingPunct="0">
              <a:defRPr sz="2100">
                <a:solidFill>
                  <a:schemeClr val="tx1"/>
                </a:solidFill>
                <a:latin typeface="Arial" charset="0"/>
                <a:ea typeface="宋体" charset="-122"/>
              </a:defRPr>
            </a:lvl4pPr>
            <a:lvl5pPr marL="2057400" indent="-228600" defTabSz="1042988" eaLnBrk="0" hangingPunct="0">
              <a:defRPr sz="2100">
                <a:solidFill>
                  <a:schemeClr val="tx1"/>
                </a:solidFill>
                <a:latin typeface="Arial" charset="0"/>
                <a:ea typeface="宋体" charset="-122"/>
              </a:defRPr>
            </a:lvl5pPr>
            <a:lvl6pPr marL="2514600" indent="-228600" defTabSz="1042988" eaLnBrk="0" fontAlgn="base" hangingPunct="0">
              <a:spcBef>
                <a:spcPct val="0"/>
              </a:spcBef>
              <a:spcAft>
                <a:spcPct val="0"/>
              </a:spcAft>
              <a:defRPr sz="2100">
                <a:solidFill>
                  <a:schemeClr val="tx1"/>
                </a:solidFill>
                <a:latin typeface="Arial" charset="0"/>
                <a:ea typeface="宋体" charset="-122"/>
              </a:defRPr>
            </a:lvl6pPr>
            <a:lvl7pPr marL="2971800" indent="-228600" defTabSz="1042988" eaLnBrk="0" fontAlgn="base" hangingPunct="0">
              <a:spcBef>
                <a:spcPct val="0"/>
              </a:spcBef>
              <a:spcAft>
                <a:spcPct val="0"/>
              </a:spcAft>
              <a:defRPr sz="2100">
                <a:solidFill>
                  <a:schemeClr val="tx1"/>
                </a:solidFill>
                <a:latin typeface="Arial" charset="0"/>
                <a:ea typeface="宋体" charset="-122"/>
              </a:defRPr>
            </a:lvl7pPr>
            <a:lvl8pPr marL="3429000" indent="-228600" defTabSz="1042988" eaLnBrk="0" fontAlgn="base" hangingPunct="0">
              <a:spcBef>
                <a:spcPct val="0"/>
              </a:spcBef>
              <a:spcAft>
                <a:spcPct val="0"/>
              </a:spcAft>
              <a:defRPr sz="2100">
                <a:solidFill>
                  <a:schemeClr val="tx1"/>
                </a:solidFill>
                <a:latin typeface="Arial" charset="0"/>
                <a:ea typeface="宋体" charset="-122"/>
              </a:defRPr>
            </a:lvl8pPr>
            <a:lvl9pPr marL="3886200" indent="-228600" defTabSz="1042988" eaLnBrk="0" fontAlgn="base" hangingPunct="0">
              <a:spcBef>
                <a:spcPct val="0"/>
              </a:spcBef>
              <a:spcAft>
                <a:spcPct val="0"/>
              </a:spcAft>
              <a:defRPr sz="2100">
                <a:solidFill>
                  <a:schemeClr val="tx1"/>
                </a:solidFill>
                <a:latin typeface="Arial" charset="0"/>
                <a:ea typeface="宋体" charset="-122"/>
              </a:defRPr>
            </a:lvl9pPr>
          </a:lstStyle>
          <a:p>
            <a:pPr algn="ctr" eaLnBrk="1" hangingPunct="1">
              <a:spcBef>
                <a:spcPct val="50000"/>
              </a:spcBef>
              <a:defRPr/>
            </a:pPr>
            <a:r>
              <a:rPr lang="en-US" altLang="zh-CN" sz="2300" b="1" dirty="0" smtClean="0">
                <a:solidFill>
                  <a:schemeClr val="accent6">
                    <a:lumMod val="75000"/>
                  </a:schemeClr>
                </a:solidFill>
                <a:latin typeface="+mn-lt"/>
                <a:ea typeface="黑体" pitchFamily="49" charset="-122"/>
                <a:cs typeface="Calibri" pitchFamily="34" charset="0"/>
              </a:rPr>
              <a:t>Nov.2012</a:t>
            </a:r>
            <a:endParaRPr lang="zh-CN" altLang="zh-CN" sz="2300" b="1" dirty="0" smtClean="0">
              <a:solidFill>
                <a:schemeClr val="accent6">
                  <a:lumMod val="75000"/>
                </a:schemeClr>
              </a:solidFill>
              <a:latin typeface="+mn-lt"/>
              <a:ea typeface="黑体" pitchFamily="49" charset="-122"/>
              <a:cs typeface="Calibri" pitchFamily="34" charset="0"/>
            </a:endParaRPr>
          </a:p>
        </p:txBody>
      </p:sp>
      <p:sp>
        <p:nvSpPr>
          <p:cNvPr id="4" name="Rectangle 8"/>
          <p:cNvSpPr>
            <a:spLocks noChangeArrowheads="1"/>
          </p:cNvSpPr>
          <p:nvPr/>
        </p:nvSpPr>
        <p:spPr bwMode="auto">
          <a:xfrm>
            <a:off x="1932838" y="2286000"/>
            <a:ext cx="6521337" cy="830997"/>
          </a:xfrm>
          <a:prstGeom prst="rect">
            <a:avLst/>
          </a:prstGeom>
          <a:noFill/>
          <a:ln w="9525" algn="ctr">
            <a:noFill/>
            <a:miter lim="800000"/>
            <a:headEnd/>
            <a:tailEnd/>
          </a:ln>
          <a:effectLst/>
        </p:spPr>
        <p:txBody>
          <a:bodyPr wrap="none">
            <a:spAutoFit/>
          </a:bodyPr>
          <a:lstStyle/>
          <a:p>
            <a:pPr algn="ctr">
              <a:defRPr/>
            </a:pPr>
            <a:r>
              <a:rPr lang="en-US" altLang="zh-CN" sz="4800" b="1" dirty="0">
                <a:solidFill>
                  <a:schemeClr val="accent6">
                    <a:lumMod val="75000"/>
                  </a:schemeClr>
                </a:solidFill>
                <a:latin typeface="+mn-lt"/>
                <a:ea typeface="宋体" charset="-122"/>
                <a:cs typeface="Times New Roman" pitchFamily="18" charset="0"/>
              </a:rPr>
              <a:t>Control </a:t>
            </a:r>
            <a:r>
              <a:rPr lang="en-US" altLang="zh-CN" sz="4800" b="1" dirty="0" smtClean="0">
                <a:solidFill>
                  <a:schemeClr val="accent6">
                    <a:lumMod val="75000"/>
                  </a:schemeClr>
                </a:solidFill>
                <a:latin typeface="+mn-lt"/>
                <a:ea typeface="宋体" charset="-122"/>
                <a:cs typeface="Times New Roman" pitchFamily="18" charset="0"/>
              </a:rPr>
              <a:t>system Oasis</a:t>
            </a:r>
            <a:endParaRPr lang="zh-CN" altLang="en-US" sz="4800" b="1" dirty="0">
              <a:solidFill>
                <a:schemeClr val="accent6">
                  <a:lumMod val="75000"/>
                </a:schemeClr>
              </a:solidFill>
              <a:latin typeface="+mn-lt"/>
              <a:ea typeface="宋体" charset="-122"/>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p>
        </p:txBody>
      </p:sp>
      <p:sp>
        <p:nvSpPr>
          <p:cNvPr id="3" name="矩形 2"/>
          <p:cNvSpPr/>
          <p:nvPr/>
        </p:nvSpPr>
        <p:spPr>
          <a:xfrm>
            <a:off x="5176838" y="180975"/>
            <a:ext cx="5260975" cy="584200"/>
          </a:xfrm>
          <a:prstGeom prst="rect">
            <a:avLst/>
          </a:prstGeom>
        </p:spPr>
        <p:txBody>
          <a:bodyPr wrap="none">
            <a:spAutoFit/>
          </a:bodyPr>
          <a:lstStyle/>
          <a:p>
            <a:pPr algn="r">
              <a:defRPr/>
            </a:pPr>
            <a:r>
              <a:rPr kumimoji="1" lang="en-US" altLang="zh-CN" sz="3200" b="1" dirty="0">
                <a:solidFill>
                  <a:schemeClr val="accent2">
                    <a:lumMod val="75000"/>
                  </a:schemeClr>
                </a:solidFill>
                <a:ea typeface="宋体" charset="-122"/>
                <a:cs typeface="Times New Roman" pitchFamily="18" charset="0"/>
              </a:rPr>
              <a:t>2. Refrigerant flow control</a:t>
            </a:r>
          </a:p>
        </p:txBody>
      </p:sp>
      <p:sp>
        <p:nvSpPr>
          <p:cNvPr id="2" name="矩形 1"/>
          <p:cNvSpPr/>
          <p:nvPr/>
        </p:nvSpPr>
        <p:spPr>
          <a:xfrm>
            <a:off x="90488" y="971550"/>
            <a:ext cx="6696075" cy="450850"/>
          </a:xfrm>
          <a:prstGeom prst="rect">
            <a:avLst/>
          </a:prstGeom>
        </p:spPr>
        <p:txBody>
          <a:bodyPr>
            <a:spAutoFit/>
          </a:bodyPr>
          <a:lstStyle/>
          <a:p>
            <a:pPr>
              <a:lnSpc>
                <a:spcPts val="2840"/>
              </a:lnSpc>
              <a:defRPr/>
            </a:pPr>
            <a:r>
              <a:rPr kumimoji="1" lang="en-US" altLang="zh-CN" sz="2400" b="1" dirty="0">
                <a:solidFill>
                  <a:schemeClr val="accent6">
                    <a:lumMod val="75000"/>
                  </a:schemeClr>
                </a:solidFill>
                <a:latin typeface="Arial" pitchFamily="34" charset="0"/>
                <a:cs typeface="Arial" pitchFamily="34" charset="0"/>
              </a:rPr>
              <a:t>Stage of refrigeration c</a:t>
            </a:r>
            <a:r>
              <a:rPr lang="en-US" altLang="zh-CN" sz="2400" b="1" dirty="0">
                <a:solidFill>
                  <a:schemeClr val="accent6">
                    <a:lumMod val="75000"/>
                  </a:schemeClr>
                </a:solidFill>
                <a:latin typeface="Arial" pitchFamily="34" charset="0"/>
                <a:ea typeface="华文中宋" pitchFamily="2" charset="-122"/>
                <a:cs typeface="Arial" pitchFamily="34" charset="0"/>
              </a:rPr>
              <a:t>ycle at cooling mode</a:t>
            </a:r>
          </a:p>
        </p:txBody>
      </p:sp>
      <p:sp>
        <p:nvSpPr>
          <p:cNvPr id="11" name="矩形 10"/>
          <p:cNvSpPr/>
          <p:nvPr/>
        </p:nvSpPr>
        <p:spPr>
          <a:xfrm>
            <a:off x="76200" y="1764407"/>
            <a:ext cx="4006225" cy="369332"/>
          </a:xfrm>
          <a:prstGeom prst="rect">
            <a:avLst/>
          </a:prstGeom>
        </p:spPr>
        <p:txBody>
          <a:bodyPr wrap="none">
            <a:spAutoFit/>
          </a:bodyPr>
          <a:lstStyle/>
          <a:p>
            <a:pPr>
              <a:defRPr/>
            </a:pPr>
            <a:r>
              <a:rPr kumimoji="1" lang="en-US" altLang="zh-CN" sz="1800" b="1" dirty="0">
                <a:solidFill>
                  <a:schemeClr val="accent6">
                    <a:lumMod val="75000"/>
                  </a:schemeClr>
                </a:solidFill>
                <a:latin typeface="Arial" pitchFamily="34" charset="0"/>
                <a:ea typeface="+mn-ea"/>
                <a:cs typeface="Arial" pitchFamily="34" charset="0"/>
              </a:rPr>
              <a:t>4. Evaporate process (Evaporator) </a:t>
            </a:r>
          </a:p>
        </p:txBody>
      </p:sp>
      <p:sp>
        <p:nvSpPr>
          <p:cNvPr id="12" name="矩形 11"/>
          <p:cNvSpPr/>
          <p:nvPr/>
        </p:nvSpPr>
        <p:spPr>
          <a:xfrm>
            <a:off x="295969" y="2112963"/>
            <a:ext cx="9947275" cy="1200329"/>
          </a:xfrm>
          <a:prstGeom prst="rect">
            <a:avLst/>
          </a:prstGeom>
        </p:spPr>
        <p:txBody>
          <a:bodyPr>
            <a:spAutoFit/>
          </a:bodyPr>
          <a:lstStyle/>
          <a:p>
            <a:r>
              <a:rPr lang="en-US" altLang="zh-CN" sz="1800" dirty="0">
                <a:solidFill>
                  <a:srgbClr val="222268"/>
                </a:solidFill>
                <a:ea typeface="华文中宋" pitchFamily="2" charset="-122"/>
                <a:cs typeface="Arial" charset="0"/>
              </a:rPr>
              <a:t>After entering the evaporator, the gas-liquid refrigerant is evaporated to gas state and absorbs the heat from the surrounding air at the same time. In this process, the temperature and pressure almost hold the line. At the outlet of the evaporator, the pressure is 7.5~10bar. The outlet temp is about 8~15 ℃.</a:t>
            </a:r>
            <a:endParaRPr lang="zh-CN" altLang="en-US" sz="1800" dirty="0">
              <a:solidFill>
                <a:srgbClr val="222268"/>
              </a:solidFill>
              <a:ea typeface="华文中宋" pitchFamily="2" charset="-122"/>
              <a:cs typeface="Arial" charset="0"/>
            </a:endParaRPr>
          </a:p>
        </p:txBody>
      </p:sp>
      <p:sp>
        <p:nvSpPr>
          <p:cNvPr id="13" name="矩形 12"/>
          <p:cNvSpPr/>
          <p:nvPr/>
        </p:nvSpPr>
        <p:spPr>
          <a:xfrm>
            <a:off x="152400" y="3524736"/>
            <a:ext cx="2454518" cy="369332"/>
          </a:xfrm>
          <a:prstGeom prst="rect">
            <a:avLst/>
          </a:prstGeom>
        </p:spPr>
        <p:txBody>
          <a:bodyPr wrap="none">
            <a:spAutoFit/>
          </a:bodyPr>
          <a:lstStyle/>
          <a:p>
            <a:pPr>
              <a:defRPr/>
            </a:pPr>
            <a:r>
              <a:rPr kumimoji="1" lang="en-US" altLang="zh-CN" sz="1800" b="1" dirty="0">
                <a:solidFill>
                  <a:schemeClr val="accent6">
                    <a:lumMod val="75000"/>
                  </a:schemeClr>
                </a:solidFill>
                <a:latin typeface="Arial" pitchFamily="34" charset="0"/>
                <a:ea typeface="+mn-ea"/>
                <a:cs typeface="Arial" pitchFamily="34" charset="0"/>
              </a:rPr>
              <a:t>5. Overheat process </a:t>
            </a:r>
          </a:p>
        </p:txBody>
      </p:sp>
      <p:sp>
        <p:nvSpPr>
          <p:cNvPr id="14" name="矩形 13"/>
          <p:cNvSpPr/>
          <p:nvPr/>
        </p:nvSpPr>
        <p:spPr>
          <a:xfrm>
            <a:off x="372169" y="3887479"/>
            <a:ext cx="9871075" cy="1477328"/>
          </a:xfrm>
          <a:prstGeom prst="rect">
            <a:avLst/>
          </a:prstGeom>
        </p:spPr>
        <p:txBody>
          <a:bodyPr>
            <a:spAutoFit/>
          </a:bodyPr>
          <a:lstStyle/>
          <a:p>
            <a:pPr>
              <a:defRPr/>
            </a:pPr>
            <a:r>
              <a:rPr lang="en-US" altLang="zh-CN" sz="1800" dirty="0">
                <a:solidFill>
                  <a:schemeClr val="accent6">
                    <a:lumMod val="75000"/>
                  </a:schemeClr>
                </a:solidFill>
                <a:latin typeface="Arial" pitchFamily="34" charset="0"/>
                <a:ea typeface="华文中宋" pitchFamily="2" charset="-122"/>
                <a:cs typeface="Arial" pitchFamily="34" charset="0"/>
              </a:rPr>
              <a:t>From the outlet of the evaporator, the gas refrigerant flows through the connection pipe, the low pressure valve, the four-way valve (only for heat pump type), the accumulator, then return to the compressor. In this process, the pressure almost hold the line and the temperature becomes a little higher because the connection pipe releases some heat and sucks from the refrigerant. At the position of the low pressure valve, the temperature is 10~18℃ and the pressure is 7 ~10bar. </a:t>
            </a:r>
            <a:endParaRPr lang="zh-CN" altLang="en-US" sz="1800" dirty="0">
              <a:solidFill>
                <a:schemeClr val="accent6">
                  <a:lumMod val="75000"/>
                </a:schemeClr>
              </a:solidFill>
              <a:latin typeface="Arial" pitchFamily="34" charset="0"/>
              <a:ea typeface="华文中宋" pitchFamily="2" charset="-122"/>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chemeClr val="accent2">
                    <a:lumMod val="75000"/>
                  </a:schemeClr>
                </a:solidFill>
                <a:ea typeface="宋体" charset="-122"/>
                <a:cs typeface="Times New Roman" pitchFamily="18" charset="0"/>
              </a:rPr>
              <a:t>3. Function control</a:t>
            </a:r>
            <a:endParaRPr kumimoji="1" lang="en-US" altLang="zh-CN" sz="3200" b="1" dirty="0">
              <a:solidFill>
                <a:schemeClr val="accent2">
                  <a:lumMod val="75000"/>
                </a:schemeClr>
              </a:solidFill>
              <a:ea typeface="宋体" charset="-122"/>
              <a:cs typeface="Times New Roman" pitchFamily="18" charset="0"/>
            </a:endParaRPr>
          </a:p>
        </p:txBody>
      </p:sp>
      <p:sp>
        <p:nvSpPr>
          <p:cNvPr id="2" name="矩形 1"/>
          <p:cNvSpPr/>
          <p:nvPr/>
        </p:nvSpPr>
        <p:spPr>
          <a:xfrm>
            <a:off x="90488" y="971550"/>
            <a:ext cx="6696075" cy="451406"/>
          </a:xfrm>
          <a:prstGeom prst="rect">
            <a:avLst/>
          </a:prstGeom>
        </p:spPr>
        <p:txBody>
          <a:bodyPr>
            <a:spAutoFit/>
          </a:bodyPr>
          <a:lstStyle/>
          <a:p>
            <a:pPr>
              <a:lnSpc>
                <a:spcPts val="2840"/>
              </a:lnSpc>
              <a:defRPr/>
            </a:pPr>
            <a:r>
              <a:rPr kumimoji="1" lang="en-US" altLang="zh-CN" sz="2400" b="1" dirty="0" smtClean="0">
                <a:solidFill>
                  <a:srgbClr val="002060"/>
                </a:solidFill>
                <a:latin typeface="Arial" pitchFamily="34" charset="0"/>
                <a:cs typeface="Arial" pitchFamily="34" charset="0"/>
              </a:rPr>
              <a:t>1.Code </a:t>
            </a:r>
            <a:r>
              <a:rPr kumimoji="1" lang="en-US" altLang="zh-CN" sz="2400" b="1" dirty="0">
                <a:solidFill>
                  <a:srgbClr val="002060"/>
                </a:solidFill>
                <a:latin typeface="Arial" pitchFamily="34" charset="0"/>
                <a:cs typeface="Arial" pitchFamily="34" charset="0"/>
              </a:rPr>
              <a:t>Definition</a:t>
            </a:r>
            <a:endParaRPr lang="en-US" altLang="zh-CN" sz="2400" b="1" dirty="0">
              <a:solidFill>
                <a:srgbClr val="002060"/>
              </a:solidFill>
              <a:latin typeface="Arial" pitchFamily="34" charset="0"/>
              <a:ea typeface="华文中宋" pitchFamily="2" charset="-122"/>
              <a:cs typeface="Arial" pitchFamily="34" charset="0"/>
            </a:endParaRPr>
          </a:p>
        </p:txBody>
      </p:sp>
      <p:sp>
        <p:nvSpPr>
          <p:cNvPr id="5" name="矩形 4"/>
          <p:cNvSpPr/>
          <p:nvPr/>
        </p:nvSpPr>
        <p:spPr>
          <a:xfrm>
            <a:off x="162124" y="1802150"/>
            <a:ext cx="7777162" cy="3785652"/>
          </a:xfrm>
          <a:prstGeom prst="rect">
            <a:avLst/>
          </a:prstGeom>
        </p:spPr>
        <p:txBody>
          <a:bodyPr>
            <a:spAutoFit/>
          </a:bodyPr>
          <a:lstStyle/>
          <a:p>
            <a:pPr algn="l">
              <a:lnSpc>
                <a:spcPct val="150000"/>
              </a:lnSpc>
              <a:defRPr/>
            </a:pPr>
            <a:r>
              <a:rPr lang="en-US" altLang="zh-CN" sz="2000" dirty="0">
                <a:solidFill>
                  <a:srgbClr val="002060"/>
                </a:solidFill>
                <a:latin typeface="+mn-lt"/>
              </a:rPr>
              <a:t>1. T1                Room Temperature</a:t>
            </a:r>
            <a:endParaRPr lang="zh-CN" altLang="zh-CN" sz="2000" dirty="0">
              <a:solidFill>
                <a:srgbClr val="002060"/>
              </a:solidFill>
              <a:latin typeface="+mn-lt"/>
            </a:endParaRPr>
          </a:p>
          <a:p>
            <a:pPr algn="l">
              <a:lnSpc>
                <a:spcPct val="150000"/>
              </a:lnSpc>
              <a:defRPr/>
            </a:pPr>
            <a:r>
              <a:rPr lang="en-US" altLang="zh-CN" sz="2000" dirty="0">
                <a:solidFill>
                  <a:srgbClr val="002060"/>
                </a:solidFill>
                <a:latin typeface="+mn-lt"/>
              </a:rPr>
              <a:t>2. T2                Temperature of middle part of evaporator</a:t>
            </a:r>
            <a:endParaRPr lang="zh-CN" altLang="zh-CN" sz="2000" dirty="0">
              <a:solidFill>
                <a:srgbClr val="002060"/>
              </a:solidFill>
              <a:latin typeface="+mn-lt"/>
            </a:endParaRPr>
          </a:p>
          <a:p>
            <a:pPr algn="l">
              <a:lnSpc>
                <a:spcPct val="150000"/>
              </a:lnSpc>
              <a:defRPr/>
            </a:pPr>
            <a:r>
              <a:rPr lang="en-US" altLang="zh-CN" sz="2000" dirty="0">
                <a:solidFill>
                  <a:srgbClr val="002060"/>
                </a:solidFill>
                <a:latin typeface="+mn-lt"/>
              </a:rPr>
              <a:t>3. T2B              Temperature of outlet of evaporator</a:t>
            </a:r>
            <a:br>
              <a:rPr lang="en-US" altLang="zh-CN" sz="2000" dirty="0">
                <a:solidFill>
                  <a:srgbClr val="002060"/>
                </a:solidFill>
                <a:latin typeface="+mn-lt"/>
              </a:rPr>
            </a:br>
            <a:r>
              <a:rPr lang="en-US" altLang="zh-CN" sz="2000" dirty="0">
                <a:solidFill>
                  <a:srgbClr val="002060"/>
                </a:solidFill>
                <a:latin typeface="+mn-lt"/>
              </a:rPr>
              <a:t>4. </a:t>
            </a:r>
            <a:r>
              <a:rPr lang="en-US" altLang="zh-CN" sz="2000" dirty="0" err="1">
                <a:solidFill>
                  <a:srgbClr val="002060"/>
                </a:solidFill>
                <a:latin typeface="+mn-lt"/>
              </a:rPr>
              <a:t>Ts</a:t>
            </a:r>
            <a:r>
              <a:rPr lang="en-US" altLang="zh-CN" sz="2000" dirty="0">
                <a:solidFill>
                  <a:srgbClr val="002060"/>
                </a:solidFill>
                <a:latin typeface="+mn-lt"/>
              </a:rPr>
              <a:t>                 Setting Temperature</a:t>
            </a:r>
            <a:endParaRPr lang="zh-CN" altLang="zh-CN" sz="2000" dirty="0">
              <a:solidFill>
                <a:srgbClr val="002060"/>
              </a:solidFill>
              <a:latin typeface="+mn-lt"/>
            </a:endParaRPr>
          </a:p>
          <a:p>
            <a:pPr algn="l">
              <a:lnSpc>
                <a:spcPct val="150000"/>
              </a:lnSpc>
              <a:defRPr/>
            </a:pPr>
            <a:r>
              <a:rPr lang="en-US" altLang="zh-CN" sz="2000" dirty="0">
                <a:solidFill>
                  <a:srgbClr val="002060"/>
                </a:solidFill>
                <a:latin typeface="+mn-lt"/>
              </a:rPr>
              <a:t>5. T3                 Temperature of outlet of condenser</a:t>
            </a:r>
            <a:endParaRPr lang="zh-CN" altLang="zh-CN" sz="2000" dirty="0">
              <a:solidFill>
                <a:srgbClr val="002060"/>
              </a:solidFill>
              <a:latin typeface="+mn-lt"/>
            </a:endParaRPr>
          </a:p>
          <a:p>
            <a:pPr algn="l">
              <a:lnSpc>
                <a:spcPct val="150000"/>
              </a:lnSpc>
              <a:defRPr/>
            </a:pPr>
            <a:r>
              <a:rPr lang="en-US" altLang="zh-CN" sz="2000" dirty="0">
                <a:solidFill>
                  <a:srgbClr val="002060"/>
                </a:solidFill>
                <a:latin typeface="+mn-lt"/>
              </a:rPr>
              <a:t>6. T4                 Ambient temperature</a:t>
            </a:r>
            <a:endParaRPr lang="zh-CN" altLang="zh-CN" sz="2000" dirty="0">
              <a:solidFill>
                <a:srgbClr val="002060"/>
              </a:solidFill>
              <a:latin typeface="+mn-lt"/>
            </a:endParaRPr>
          </a:p>
          <a:p>
            <a:pPr algn="l">
              <a:lnSpc>
                <a:spcPct val="150000"/>
              </a:lnSpc>
              <a:defRPr/>
            </a:pPr>
            <a:r>
              <a:rPr lang="en-US" altLang="zh-CN" sz="2000" dirty="0">
                <a:solidFill>
                  <a:srgbClr val="002060"/>
                </a:solidFill>
                <a:latin typeface="+mn-lt"/>
              </a:rPr>
              <a:t>7. T5 or TP       Compressor discharge temperature</a:t>
            </a:r>
            <a:endParaRPr lang="zh-CN" altLang="zh-CN" sz="2000" dirty="0">
              <a:solidFill>
                <a:srgbClr val="002060"/>
              </a:solidFill>
              <a:latin typeface="+mn-lt"/>
            </a:endParaRPr>
          </a:p>
          <a:p>
            <a:pPr algn="l">
              <a:lnSpc>
                <a:spcPct val="150000"/>
              </a:lnSpc>
              <a:defRPr/>
            </a:pPr>
            <a:r>
              <a:rPr lang="en-US" altLang="zh-CN" sz="2000" dirty="0">
                <a:solidFill>
                  <a:srgbClr val="002060"/>
                </a:solidFill>
                <a:latin typeface="+mn-lt"/>
              </a:rPr>
              <a:t>8. TH                 </a:t>
            </a:r>
            <a:r>
              <a:rPr lang="en-US" altLang="zh-CN" sz="2000" dirty="0" smtClean="0">
                <a:solidFill>
                  <a:srgbClr val="002060"/>
                </a:solidFill>
                <a:latin typeface="+mn-lt"/>
              </a:rPr>
              <a:t>Heat sink temperature </a:t>
            </a:r>
            <a:endParaRPr lang="zh-CN" altLang="zh-CN" sz="2000" dirty="0">
              <a:solidFill>
                <a:srgbClr val="002060"/>
              </a:solidFill>
              <a:latin typeface="+mn-lt"/>
            </a:endParaRPr>
          </a:p>
        </p:txBody>
      </p:sp>
    </p:spTree>
    <p:extLst>
      <p:ext uri="{BB962C8B-B14F-4D97-AF65-F5344CB8AC3E}">
        <p14:creationId xmlns:p14="http://schemas.microsoft.com/office/powerpoint/2010/main" val="5159246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chemeClr val="accent2">
                    <a:lumMod val="75000"/>
                  </a:schemeClr>
                </a:solidFill>
                <a:ea typeface="宋体" charset="-122"/>
                <a:cs typeface="Times New Roman" pitchFamily="18" charset="0"/>
              </a:rPr>
              <a:t>3. Function control</a:t>
            </a:r>
            <a:endParaRPr kumimoji="1" lang="en-US" altLang="zh-CN" sz="3200" b="1" dirty="0">
              <a:solidFill>
                <a:schemeClr val="accent2">
                  <a:lumMod val="75000"/>
                </a:schemeClr>
              </a:solidFill>
              <a:ea typeface="宋体" charset="-122"/>
              <a:cs typeface="Times New Roman" pitchFamily="18" charset="0"/>
            </a:endParaRPr>
          </a:p>
        </p:txBody>
      </p:sp>
      <p:sp>
        <p:nvSpPr>
          <p:cNvPr id="2" name="矩形 1"/>
          <p:cNvSpPr/>
          <p:nvPr/>
        </p:nvSpPr>
        <p:spPr>
          <a:xfrm>
            <a:off x="90488" y="971550"/>
            <a:ext cx="6696075" cy="810478"/>
          </a:xfrm>
          <a:prstGeom prst="rect">
            <a:avLst/>
          </a:prstGeom>
        </p:spPr>
        <p:txBody>
          <a:bodyPr>
            <a:spAutoFit/>
          </a:bodyPr>
          <a:lstStyle/>
          <a:p>
            <a:pPr>
              <a:lnSpc>
                <a:spcPts val="2840"/>
              </a:lnSpc>
              <a:defRPr/>
            </a:pPr>
            <a:r>
              <a:rPr kumimoji="1" lang="en-US" altLang="zh-CN" sz="2400" b="1" dirty="0" smtClean="0">
                <a:solidFill>
                  <a:srgbClr val="002060"/>
                </a:solidFill>
                <a:latin typeface="Arial" pitchFamily="34" charset="0"/>
                <a:cs typeface="Arial" pitchFamily="34" charset="0"/>
              </a:rPr>
              <a:t>2.Temperature </a:t>
            </a:r>
            <a:r>
              <a:rPr kumimoji="1" lang="en-US" altLang="zh-CN" sz="2400" b="1" dirty="0">
                <a:solidFill>
                  <a:srgbClr val="002060"/>
                </a:solidFill>
                <a:latin typeface="Arial" pitchFamily="34" charset="0"/>
                <a:cs typeface="Arial" pitchFamily="34" charset="0"/>
              </a:rPr>
              <a:t>Operation Range</a:t>
            </a:r>
          </a:p>
          <a:p>
            <a:pPr>
              <a:lnSpc>
                <a:spcPts val="2840"/>
              </a:lnSpc>
              <a:defRPr/>
            </a:pPr>
            <a:endParaRPr kumimoji="1" lang="en-US" altLang="zh-CN" sz="2400" b="1" dirty="0">
              <a:solidFill>
                <a:srgbClr val="002060"/>
              </a:solidFill>
              <a:latin typeface="Arial" pitchFamily="34" charset="0"/>
              <a:cs typeface="Arial" pitchFamily="34" charset="0"/>
            </a:endParaRPr>
          </a:p>
        </p:txBody>
      </p:sp>
      <p:graphicFrame>
        <p:nvGraphicFramePr>
          <p:cNvPr id="7" name="表格 6"/>
          <p:cNvGraphicFramePr>
            <a:graphicFrameLocks noGrp="1"/>
          </p:cNvGraphicFramePr>
          <p:nvPr>
            <p:extLst>
              <p:ext uri="{D42A27DB-BD31-4B8C-83A1-F6EECF244321}">
                <p14:modId xmlns:p14="http://schemas.microsoft.com/office/powerpoint/2010/main" val="1814213095"/>
              </p:ext>
            </p:extLst>
          </p:nvPr>
        </p:nvGraphicFramePr>
        <p:xfrm>
          <a:off x="306140" y="2052439"/>
          <a:ext cx="8424936" cy="1872615"/>
        </p:xfrm>
        <a:graphic>
          <a:graphicData uri="http://schemas.openxmlformats.org/drawingml/2006/table">
            <a:tbl>
              <a:tblPr>
                <a:tableStyleId>{E8B1032C-EA38-4F05-BA0D-38AFFFC7BED3}</a:tableStyleId>
              </a:tblPr>
              <a:tblGrid>
                <a:gridCol w="1308100"/>
                <a:gridCol w="2514600"/>
                <a:gridCol w="4602236"/>
              </a:tblGrid>
              <a:tr h="520065">
                <a:tc>
                  <a:txBody>
                    <a:bodyPr/>
                    <a:lstStyle/>
                    <a:p>
                      <a:pPr algn="l" fontAlgn="ctr"/>
                      <a:r>
                        <a:rPr lang="en-US" sz="1800" u="none" strike="noStrike" dirty="0">
                          <a:solidFill>
                            <a:srgbClr val="002060"/>
                          </a:solidFill>
                        </a:rPr>
                        <a:t>Mode</a:t>
                      </a:r>
                      <a:endParaRPr lang="en-US" sz="1800" b="1" i="1" u="none" strike="noStrike" dirty="0">
                        <a:solidFill>
                          <a:srgbClr val="002060"/>
                        </a:solidFill>
                        <a:latin typeface="Calibri" pitchFamily="34" charset="0"/>
                      </a:endParaRPr>
                    </a:p>
                  </a:txBody>
                  <a:tcPr marL="9525" marR="9525" marT="9525" marB="0" anchor="ctr"/>
                </a:tc>
                <a:tc>
                  <a:txBody>
                    <a:bodyPr/>
                    <a:lstStyle/>
                    <a:p>
                      <a:pPr algn="ctr" fontAlgn="ctr"/>
                      <a:r>
                        <a:rPr lang="en-US" sz="1800" u="none" strike="noStrike" dirty="0">
                          <a:solidFill>
                            <a:srgbClr val="002060"/>
                          </a:solidFill>
                        </a:rPr>
                        <a:t>Indoor temperature</a:t>
                      </a:r>
                      <a:endParaRPr lang="en-US" sz="1800" b="1" i="1" u="none" strike="noStrike" dirty="0">
                        <a:solidFill>
                          <a:srgbClr val="002060"/>
                        </a:solidFill>
                        <a:latin typeface="Calibri" pitchFamily="34" charset="0"/>
                      </a:endParaRPr>
                    </a:p>
                  </a:txBody>
                  <a:tcPr marL="9525" marR="9525" marT="9525" marB="0" anchor="ctr"/>
                </a:tc>
                <a:tc>
                  <a:txBody>
                    <a:bodyPr/>
                    <a:lstStyle/>
                    <a:p>
                      <a:pPr algn="ctr" fontAlgn="ctr"/>
                      <a:r>
                        <a:rPr lang="en-US" sz="1800" u="none" strike="noStrike" dirty="0">
                          <a:solidFill>
                            <a:srgbClr val="002060"/>
                          </a:solidFill>
                        </a:rPr>
                        <a:t>Outdoor temperature</a:t>
                      </a:r>
                      <a:endParaRPr lang="en-US" sz="1800" b="1" i="1" u="none" strike="noStrike" dirty="0">
                        <a:solidFill>
                          <a:srgbClr val="002060"/>
                        </a:solidFill>
                        <a:latin typeface="Calibri" pitchFamily="34" charset="0"/>
                      </a:endParaRPr>
                    </a:p>
                  </a:txBody>
                  <a:tcPr marL="9525" marR="9525" marT="9525" marB="0" anchor="ctr"/>
                </a:tc>
              </a:tr>
              <a:tr h="520065">
                <a:tc>
                  <a:txBody>
                    <a:bodyPr/>
                    <a:lstStyle/>
                    <a:p>
                      <a:pPr algn="just" rtl="0" fontAlgn="t"/>
                      <a:r>
                        <a:rPr lang="en-US" sz="1800" u="none" strike="noStrike" dirty="0">
                          <a:solidFill>
                            <a:srgbClr val="002060"/>
                          </a:solidFill>
                        </a:rPr>
                        <a:t>Cooling  </a:t>
                      </a:r>
                      <a:endParaRPr lang="en-US" sz="1800" b="0" i="1" u="none" strike="noStrike" dirty="0">
                        <a:solidFill>
                          <a:srgbClr val="002060"/>
                        </a:solidFill>
                        <a:latin typeface="Calibri" pitchFamily="34" charset="0"/>
                      </a:endParaRPr>
                    </a:p>
                  </a:txBody>
                  <a:tcPr marL="9525" marR="9525" marT="9525" marB="0" anchor="ctr"/>
                </a:tc>
                <a:tc>
                  <a:txBody>
                    <a:bodyPr/>
                    <a:lstStyle/>
                    <a:p>
                      <a:pPr algn="ctr" rtl="0" fontAlgn="t"/>
                      <a:r>
                        <a:rPr lang="zh-CN" altLang="en-US" sz="1800" u="none" strike="noStrike" dirty="0">
                          <a:solidFill>
                            <a:srgbClr val="002060"/>
                          </a:solidFill>
                        </a:rPr>
                        <a:t>≥</a:t>
                      </a:r>
                      <a:r>
                        <a:rPr lang="en-US" altLang="zh-CN" sz="1800" u="none" strike="noStrike" dirty="0">
                          <a:solidFill>
                            <a:srgbClr val="002060"/>
                          </a:solidFill>
                        </a:rPr>
                        <a:t>17℃</a:t>
                      </a:r>
                      <a:r>
                        <a:rPr lang="zh-CN" altLang="en-US" sz="1800" u="none" strike="noStrike" dirty="0">
                          <a:solidFill>
                            <a:srgbClr val="002060"/>
                          </a:solidFill>
                        </a:rPr>
                        <a:t> </a:t>
                      </a:r>
                      <a:endParaRPr lang="zh-CN" altLang="en-US" sz="1800" b="0" i="1" u="none" strike="noStrike" dirty="0">
                        <a:solidFill>
                          <a:srgbClr val="002060"/>
                        </a:solidFill>
                        <a:latin typeface="Calibri" pitchFamily="34" charset="0"/>
                      </a:endParaRPr>
                    </a:p>
                  </a:txBody>
                  <a:tcPr marL="9525" marR="9525" marT="9525" marB="0" anchor="ctr"/>
                </a:tc>
                <a:tc>
                  <a:txBody>
                    <a:bodyPr/>
                    <a:lstStyle/>
                    <a:p>
                      <a:pPr algn="ctr" rtl="0" fontAlgn="t"/>
                      <a:r>
                        <a:rPr lang="en-US" altLang="zh-CN" sz="1800" u="none" strike="noStrike" dirty="0">
                          <a:solidFill>
                            <a:srgbClr val="002060"/>
                          </a:solidFill>
                        </a:rPr>
                        <a:t>0℃</a:t>
                      </a:r>
                      <a:r>
                        <a:rPr lang="zh-CN" altLang="en-US" sz="1800" u="none" strike="noStrike" dirty="0">
                          <a:solidFill>
                            <a:srgbClr val="002060"/>
                          </a:solidFill>
                        </a:rPr>
                        <a:t>～</a:t>
                      </a:r>
                      <a:r>
                        <a:rPr lang="en-US" altLang="zh-CN" sz="1800" u="none" strike="noStrike" dirty="0">
                          <a:solidFill>
                            <a:srgbClr val="002060"/>
                          </a:solidFill>
                        </a:rPr>
                        <a:t>50℃</a:t>
                      </a:r>
                      <a:r>
                        <a:rPr lang="zh-CN" altLang="en-US" sz="1800" u="none" strike="noStrike" dirty="0">
                          <a:solidFill>
                            <a:srgbClr val="002060"/>
                          </a:solidFill>
                        </a:rPr>
                        <a:t> </a:t>
                      </a:r>
                      <a:endParaRPr lang="en-US" altLang="zh-CN" sz="1800" u="none" strike="noStrike" dirty="0" smtClean="0">
                        <a:solidFill>
                          <a:srgbClr val="002060"/>
                        </a:solidFill>
                      </a:endParaRPr>
                    </a:p>
                    <a:p>
                      <a:pPr marL="0" marR="0" indent="0" algn="ctr" defTabSz="914400" rtl="0" eaLnBrk="1" fontAlgn="t" latinLnBrk="0" hangingPunct="1">
                        <a:lnSpc>
                          <a:spcPct val="100000"/>
                        </a:lnSpc>
                        <a:spcBef>
                          <a:spcPts val="0"/>
                        </a:spcBef>
                        <a:spcAft>
                          <a:spcPts val="0"/>
                        </a:spcAft>
                        <a:buClrTx/>
                        <a:buSzTx/>
                        <a:buFontTx/>
                        <a:buNone/>
                        <a:tabLst/>
                        <a:defRPr/>
                      </a:pPr>
                      <a:r>
                        <a:rPr lang="en-US" altLang="zh-CN" sz="1800" u="none" strike="noStrike" dirty="0" smtClean="0">
                          <a:solidFill>
                            <a:srgbClr val="002060"/>
                          </a:solidFill>
                        </a:rPr>
                        <a:t>-15℃</a:t>
                      </a:r>
                      <a:r>
                        <a:rPr lang="zh-CN" altLang="en-US" sz="1800" u="none" strike="noStrike" dirty="0" smtClean="0">
                          <a:solidFill>
                            <a:srgbClr val="002060"/>
                          </a:solidFill>
                        </a:rPr>
                        <a:t>～</a:t>
                      </a:r>
                      <a:r>
                        <a:rPr lang="en-US" altLang="zh-CN" sz="1800" u="none" strike="noStrike" dirty="0" smtClean="0">
                          <a:solidFill>
                            <a:srgbClr val="002060"/>
                          </a:solidFill>
                        </a:rPr>
                        <a:t>50℃(With Low ambient</a:t>
                      </a:r>
                      <a:r>
                        <a:rPr lang="en-US" altLang="zh-CN" sz="1800" u="none" strike="noStrike" baseline="0" dirty="0" smtClean="0">
                          <a:solidFill>
                            <a:srgbClr val="002060"/>
                          </a:solidFill>
                        </a:rPr>
                        <a:t> kit)</a:t>
                      </a:r>
                      <a:r>
                        <a:rPr lang="zh-CN" altLang="en-US" sz="1800" u="none" strike="noStrike" dirty="0" smtClean="0">
                          <a:solidFill>
                            <a:srgbClr val="002060"/>
                          </a:solidFill>
                        </a:rPr>
                        <a:t> </a:t>
                      </a:r>
                      <a:endParaRPr lang="en-US" altLang="zh-CN" sz="1800" u="none" strike="noStrike" dirty="0" smtClean="0">
                        <a:solidFill>
                          <a:srgbClr val="002060"/>
                        </a:solidFill>
                      </a:endParaRPr>
                    </a:p>
                    <a:p>
                      <a:pPr algn="ctr" rtl="0" fontAlgn="t"/>
                      <a:endParaRPr lang="zh-CN" altLang="en-US" sz="1800" b="0" i="1" u="none" strike="noStrike" dirty="0">
                        <a:solidFill>
                          <a:srgbClr val="002060"/>
                        </a:solidFill>
                        <a:latin typeface="Calibri" pitchFamily="34" charset="0"/>
                      </a:endParaRPr>
                    </a:p>
                  </a:txBody>
                  <a:tcPr marL="9525" marR="9525" marT="9525" marB="0" anchor="ctr"/>
                </a:tc>
              </a:tr>
              <a:tr h="520065">
                <a:tc>
                  <a:txBody>
                    <a:bodyPr/>
                    <a:lstStyle/>
                    <a:p>
                      <a:pPr algn="just" rtl="0" fontAlgn="t"/>
                      <a:r>
                        <a:rPr lang="en-US" sz="1800" u="none" strike="noStrike" dirty="0">
                          <a:solidFill>
                            <a:srgbClr val="002060"/>
                          </a:solidFill>
                        </a:rPr>
                        <a:t>Dehumidify </a:t>
                      </a:r>
                      <a:endParaRPr lang="en-US" sz="1800" b="0" i="1" u="none" strike="noStrike" dirty="0">
                        <a:solidFill>
                          <a:srgbClr val="002060"/>
                        </a:solidFill>
                        <a:latin typeface="Calibri" pitchFamily="34" charset="0"/>
                      </a:endParaRPr>
                    </a:p>
                  </a:txBody>
                  <a:tcPr marL="9525" marR="9525" marT="9525" marB="0" anchor="ctr"/>
                </a:tc>
                <a:tc>
                  <a:txBody>
                    <a:bodyPr/>
                    <a:lstStyle/>
                    <a:p>
                      <a:pPr algn="ctr" rtl="0" fontAlgn="t"/>
                      <a:r>
                        <a:rPr lang="en-US" altLang="zh-CN" sz="1800" u="none" strike="noStrike" dirty="0">
                          <a:solidFill>
                            <a:srgbClr val="002060"/>
                          </a:solidFill>
                        </a:rPr>
                        <a:t>&gt;10℃</a:t>
                      </a:r>
                      <a:r>
                        <a:rPr lang="zh-CN" altLang="en-US" sz="1800" u="none" strike="noStrike" dirty="0">
                          <a:solidFill>
                            <a:srgbClr val="002060"/>
                          </a:solidFill>
                        </a:rPr>
                        <a:t> </a:t>
                      </a:r>
                      <a:endParaRPr lang="zh-CN" altLang="en-US" sz="1800" b="0" i="1" u="none" strike="noStrike" dirty="0">
                        <a:solidFill>
                          <a:srgbClr val="002060"/>
                        </a:solidFill>
                        <a:latin typeface="Calibri" pitchFamily="34" charset="0"/>
                      </a:endParaRPr>
                    </a:p>
                  </a:txBody>
                  <a:tcPr marL="9525" marR="9525" marT="9525" marB="0" anchor="ctr"/>
                </a:tc>
                <a:tc>
                  <a:txBody>
                    <a:bodyPr/>
                    <a:lstStyle/>
                    <a:p>
                      <a:pPr algn="ctr" rtl="0" fontAlgn="t"/>
                      <a:r>
                        <a:rPr lang="en-US" altLang="zh-CN" sz="1800" u="none" strike="noStrike" dirty="0">
                          <a:solidFill>
                            <a:srgbClr val="002060"/>
                          </a:solidFill>
                        </a:rPr>
                        <a:t>0℃</a:t>
                      </a:r>
                      <a:r>
                        <a:rPr lang="zh-CN" altLang="en-US" sz="1800" u="none" strike="noStrike" dirty="0">
                          <a:solidFill>
                            <a:srgbClr val="002060"/>
                          </a:solidFill>
                        </a:rPr>
                        <a:t>～</a:t>
                      </a:r>
                      <a:r>
                        <a:rPr lang="en-US" altLang="zh-CN" sz="1800" u="none" strike="noStrike" dirty="0">
                          <a:solidFill>
                            <a:srgbClr val="002060"/>
                          </a:solidFill>
                        </a:rPr>
                        <a:t>50℃ </a:t>
                      </a:r>
                      <a:r>
                        <a:rPr lang="zh-CN" altLang="en-US" sz="1800" u="none" strike="noStrike" dirty="0">
                          <a:solidFill>
                            <a:srgbClr val="002060"/>
                          </a:solidFill>
                        </a:rPr>
                        <a:t> </a:t>
                      </a:r>
                      <a:endParaRPr lang="zh-CN" altLang="en-US" sz="1800" b="0" i="1" u="none" strike="noStrike" dirty="0">
                        <a:solidFill>
                          <a:srgbClr val="002060"/>
                        </a:solidFill>
                        <a:latin typeface="Calibri" pitchFamily="34" charset="0"/>
                      </a:endParaRPr>
                    </a:p>
                  </a:txBody>
                  <a:tcPr marL="9525" marR="9525" marT="9525" marB="0" anchor="ctr"/>
                </a:tc>
              </a:tr>
            </a:tbl>
          </a:graphicData>
        </a:graphic>
      </p:graphicFrame>
    </p:spTree>
    <p:extLst>
      <p:ext uri="{BB962C8B-B14F-4D97-AF65-F5344CB8AC3E}">
        <p14:creationId xmlns:p14="http://schemas.microsoft.com/office/powerpoint/2010/main" val="21826058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6696075" cy="451406"/>
          </a:xfrm>
          <a:prstGeom prst="rect">
            <a:avLst/>
          </a:prstGeom>
        </p:spPr>
        <p:txBody>
          <a:bodyPr>
            <a:spAutoFit/>
          </a:bodyPr>
          <a:lstStyle/>
          <a:p>
            <a:pPr>
              <a:lnSpc>
                <a:spcPts val="2840"/>
              </a:lnSpc>
              <a:defRPr/>
            </a:pPr>
            <a:r>
              <a:rPr kumimoji="1" lang="en-US" altLang="zh-CN" sz="2400" b="1" dirty="0" smtClean="0">
                <a:solidFill>
                  <a:srgbClr val="002060"/>
                </a:solidFill>
                <a:latin typeface="Arial" pitchFamily="34" charset="0"/>
                <a:cs typeface="Arial" pitchFamily="34" charset="0"/>
              </a:rPr>
              <a:t>3. </a:t>
            </a:r>
            <a:r>
              <a:rPr lang="en-US" altLang="zh-CN" sz="2400" b="1" dirty="0">
                <a:solidFill>
                  <a:srgbClr val="002060"/>
                </a:solidFill>
              </a:rPr>
              <a:t>Main </a:t>
            </a:r>
            <a:r>
              <a:rPr lang="en-US" altLang="zh-CN" sz="2400" b="1" dirty="0" smtClean="0">
                <a:solidFill>
                  <a:srgbClr val="002060"/>
                </a:solidFill>
              </a:rPr>
              <a:t>Protection</a:t>
            </a:r>
            <a:endParaRPr kumimoji="1" lang="en-US" altLang="zh-CN" sz="2400" b="1" dirty="0">
              <a:solidFill>
                <a:srgbClr val="002060"/>
              </a:solidFill>
              <a:latin typeface="Arial" pitchFamily="34" charset="0"/>
              <a:cs typeface="Arial" pitchFamily="34" charset="0"/>
            </a:endParaRPr>
          </a:p>
        </p:txBody>
      </p:sp>
      <p:sp>
        <p:nvSpPr>
          <p:cNvPr id="4" name="矩形 3"/>
          <p:cNvSpPr/>
          <p:nvPr/>
        </p:nvSpPr>
        <p:spPr>
          <a:xfrm>
            <a:off x="234132" y="1682521"/>
            <a:ext cx="9505056" cy="3970318"/>
          </a:xfrm>
          <a:prstGeom prst="rect">
            <a:avLst/>
          </a:prstGeom>
        </p:spPr>
        <p:txBody>
          <a:bodyPr wrap="square">
            <a:spAutoFit/>
          </a:bodyPr>
          <a:lstStyle/>
          <a:p>
            <a:r>
              <a:rPr lang="en-US" altLang="zh-CN" sz="1800" b="1" dirty="0" smtClean="0">
                <a:solidFill>
                  <a:srgbClr val="002060"/>
                </a:solidFill>
                <a:latin typeface="+mn-lt"/>
              </a:rPr>
              <a:t>1. </a:t>
            </a:r>
            <a:r>
              <a:rPr lang="en-US" altLang="zh-CN" sz="1800" b="1" dirty="0">
                <a:solidFill>
                  <a:srgbClr val="002060"/>
                </a:solidFill>
                <a:latin typeface="+mn-lt"/>
              </a:rPr>
              <a:t>Three Minutes Delay at restart for compressor</a:t>
            </a:r>
            <a:endParaRPr lang="zh-CN" altLang="zh-CN" sz="1800" dirty="0">
              <a:solidFill>
                <a:srgbClr val="002060"/>
              </a:solidFill>
              <a:latin typeface="+mn-lt"/>
            </a:endParaRPr>
          </a:p>
          <a:p>
            <a:r>
              <a:rPr lang="en-US" altLang="zh-CN" sz="1800" dirty="0" smtClean="0">
                <a:solidFill>
                  <a:srgbClr val="002060"/>
                </a:solidFill>
                <a:latin typeface="+mn-lt"/>
              </a:rPr>
              <a:t>1 </a:t>
            </a:r>
            <a:r>
              <a:rPr lang="en-US" altLang="zh-CN" sz="1800" dirty="0">
                <a:solidFill>
                  <a:srgbClr val="002060"/>
                </a:solidFill>
                <a:latin typeface="+mn-lt"/>
              </a:rPr>
              <a:t>minute delay for the 1</a:t>
            </a:r>
            <a:r>
              <a:rPr lang="en-US" altLang="zh-CN" sz="1800" baseline="30000" dirty="0">
                <a:solidFill>
                  <a:srgbClr val="002060"/>
                </a:solidFill>
                <a:latin typeface="+mn-lt"/>
              </a:rPr>
              <a:t>st</a:t>
            </a:r>
            <a:r>
              <a:rPr lang="en-US" altLang="zh-CN" sz="1800" dirty="0">
                <a:solidFill>
                  <a:srgbClr val="002060"/>
                </a:solidFill>
                <a:latin typeface="+mn-lt"/>
              </a:rPr>
              <a:t> time start-up and 3 minutes delay for others</a:t>
            </a:r>
            <a:r>
              <a:rPr lang="en-US" altLang="zh-CN" sz="1800" dirty="0" smtClean="0">
                <a:solidFill>
                  <a:srgbClr val="002060"/>
                </a:solidFill>
                <a:latin typeface="+mn-lt"/>
              </a:rPr>
              <a:t>.</a:t>
            </a:r>
          </a:p>
          <a:p>
            <a:endParaRPr lang="zh-CN" altLang="zh-CN" sz="1800" dirty="0">
              <a:solidFill>
                <a:srgbClr val="002060"/>
              </a:solidFill>
              <a:latin typeface="+mn-lt"/>
            </a:endParaRPr>
          </a:p>
          <a:p>
            <a:r>
              <a:rPr lang="en-US" altLang="zh-CN" sz="1800" b="1" dirty="0" smtClean="0">
                <a:solidFill>
                  <a:srgbClr val="002060"/>
                </a:solidFill>
                <a:latin typeface="+mn-lt"/>
              </a:rPr>
              <a:t>2. </a:t>
            </a:r>
            <a:r>
              <a:rPr lang="en-US" altLang="zh-CN" sz="1800" b="1" dirty="0">
                <a:solidFill>
                  <a:srgbClr val="002060"/>
                </a:solidFill>
                <a:latin typeface="+mn-lt"/>
              </a:rPr>
              <a:t>Temperature protection of compressor top</a:t>
            </a:r>
            <a:endParaRPr lang="zh-CN" altLang="zh-CN" sz="1800" dirty="0">
              <a:solidFill>
                <a:srgbClr val="002060"/>
              </a:solidFill>
              <a:latin typeface="+mn-lt"/>
            </a:endParaRPr>
          </a:p>
          <a:p>
            <a:r>
              <a:rPr lang="en-US" altLang="zh-CN" sz="1800" dirty="0" smtClean="0">
                <a:solidFill>
                  <a:srgbClr val="002060"/>
                </a:solidFill>
                <a:latin typeface="+mn-lt"/>
              </a:rPr>
              <a:t>The </a:t>
            </a:r>
            <a:r>
              <a:rPr lang="en-US" altLang="zh-CN" sz="1800" dirty="0">
                <a:solidFill>
                  <a:srgbClr val="002060"/>
                </a:solidFill>
                <a:latin typeface="+mn-lt"/>
              </a:rPr>
              <a:t>unit will stop working when the compressor top temp. protector cut off, </a:t>
            </a:r>
            <a:r>
              <a:rPr lang="en-US" altLang="zh-CN" sz="1800" dirty="0" smtClean="0">
                <a:solidFill>
                  <a:srgbClr val="002060"/>
                </a:solidFill>
                <a:latin typeface="+mn-lt"/>
              </a:rPr>
              <a:t>and </a:t>
            </a:r>
            <a:r>
              <a:rPr lang="en-US" altLang="zh-CN" sz="1800" dirty="0">
                <a:solidFill>
                  <a:srgbClr val="002060"/>
                </a:solidFill>
                <a:latin typeface="+mn-lt"/>
              </a:rPr>
              <a:t>will restart </a:t>
            </a:r>
            <a:r>
              <a:rPr lang="en-US" altLang="zh-CN" sz="1800" dirty="0" smtClean="0">
                <a:solidFill>
                  <a:srgbClr val="002060"/>
                </a:solidFill>
                <a:latin typeface="+mn-lt"/>
              </a:rPr>
              <a:t>after </a:t>
            </a:r>
            <a:r>
              <a:rPr lang="en-US" altLang="zh-CN" sz="1800" dirty="0">
                <a:solidFill>
                  <a:srgbClr val="002060"/>
                </a:solidFill>
                <a:latin typeface="+mn-lt"/>
              </a:rPr>
              <a:t>the compressor top temp. protector restart</a:t>
            </a:r>
            <a:r>
              <a:rPr lang="en-US" altLang="zh-CN" sz="1800" dirty="0" smtClean="0">
                <a:solidFill>
                  <a:srgbClr val="002060"/>
                </a:solidFill>
                <a:latin typeface="+mn-lt"/>
              </a:rPr>
              <a:t>.</a:t>
            </a:r>
          </a:p>
          <a:p>
            <a:endParaRPr lang="zh-CN" altLang="zh-CN" sz="1800" dirty="0">
              <a:solidFill>
                <a:srgbClr val="002060"/>
              </a:solidFill>
              <a:latin typeface="+mn-lt"/>
            </a:endParaRPr>
          </a:p>
          <a:p>
            <a:r>
              <a:rPr lang="en-US" altLang="zh-CN" sz="1800" b="1" dirty="0" smtClean="0">
                <a:solidFill>
                  <a:srgbClr val="002060"/>
                </a:solidFill>
                <a:latin typeface="+mn-lt"/>
              </a:rPr>
              <a:t>3. </a:t>
            </a:r>
            <a:r>
              <a:rPr lang="en-US" altLang="zh-CN" sz="1800" b="1" dirty="0">
                <a:solidFill>
                  <a:srgbClr val="002060"/>
                </a:solidFill>
                <a:latin typeface="+mn-lt"/>
              </a:rPr>
              <a:t>Temperature protection of compressor discharge</a:t>
            </a:r>
            <a:endParaRPr lang="zh-CN" altLang="zh-CN" sz="1800" dirty="0">
              <a:solidFill>
                <a:srgbClr val="002060"/>
              </a:solidFill>
              <a:latin typeface="+mn-lt"/>
            </a:endParaRPr>
          </a:p>
          <a:p>
            <a:r>
              <a:rPr lang="en-US" altLang="zh-CN" sz="1800" dirty="0">
                <a:solidFill>
                  <a:srgbClr val="002060"/>
                </a:solidFill>
                <a:latin typeface="+mn-lt"/>
              </a:rPr>
              <a:t>When the compressor discharge temp. is getting higher, the running frequency will be limited as below rules:</a:t>
            </a:r>
            <a:endParaRPr lang="zh-CN" altLang="zh-CN" sz="1800" dirty="0">
              <a:solidFill>
                <a:srgbClr val="002060"/>
              </a:solidFill>
              <a:latin typeface="+mn-lt"/>
            </a:endParaRPr>
          </a:p>
          <a:p>
            <a:r>
              <a:rPr lang="en-US" altLang="zh-CN" sz="1800" dirty="0" smtClean="0">
                <a:solidFill>
                  <a:srgbClr val="002060"/>
                </a:solidFill>
                <a:latin typeface="+mn-lt"/>
              </a:rPr>
              <a:t>If Compressor </a:t>
            </a:r>
            <a:r>
              <a:rPr lang="en-US" altLang="zh-CN" sz="1800" dirty="0">
                <a:solidFill>
                  <a:srgbClr val="002060"/>
                </a:solidFill>
                <a:latin typeface="+mn-lt"/>
              </a:rPr>
              <a:t>discharge temp. T5&gt;115℃ for 5s, compressor stops.</a:t>
            </a:r>
            <a:endParaRPr lang="zh-CN" altLang="zh-CN" sz="1800" dirty="0">
              <a:solidFill>
                <a:srgbClr val="002060"/>
              </a:solidFill>
              <a:latin typeface="+mn-lt"/>
            </a:endParaRPr>
          </a:p>
          <a:p>
            <a:r>
              <a:rPr lang="en-US" altLang="zh-CN" sz="1800" dirty="0" smtClean="0">
                <a:solidFill>
                  <a:srgbClr val="002060"/>
                </a:solidFill>
                <a:latin typeface="+mn-lt"/>
              </a:rPr>
              <a:t>If 108&lt;T5&lt;115</a:t>
            </a:r>
            <a:r>
              <a:rPr lang="en-US" altLang="zh-CN" sz="1800" dirty="0">
                <a:solidFill>
                  <a:srgbClr val="002060"/>
                </a:solidFill>
                <a:latin typeface="+mn-lt"/>
              </a:rPr>
              <a:t>℃, decrease the frequency to the lower level every 3 minutes.</a:t>
            </a:r>
            <a:endParaRPr lang="zh-CN" altLang="zh-CN" sz="1800" dirty="0">
              <a:solidFill>
                <a:srgbClr val="002060"/>
              </a:solidFill>
              <a:latin typeface="+mn-lt"/>
            </a:endParaRPr>
          </a:p>
          <a:p>
            <a:r>
              <a:rPr lang="en-US" altLang="zh-CN" sz="1800" dirty="0" smtClean="0">
                <a:solidFill>
                  <a:srgbClr val="002060"/>
                </a:solidFill>
                <a:latin typeface="+mn-lt"/>
              </a:rPr>
              <a:t>If 90&lt;T5&lt;105</a:t>
            </a:r>
            <a:r>
              <a:rPr lang="en-US" altLang="zh-CN" sz="1800" dirty="0">
                <a:solidFill>
                  <a:srgbClr val="002060"/>
                </a:solidFill>
                <a:latin typeface="+mn-lt"/>
              </a:rPr>
              <a:t>℃, keep running at the current frequency.</a:t>
            </a:r>
            <a:endParaRPr lang="zh-CN" altLang="zh-CN" sz="1800" dirty="0">
              <a:solidFill>
                <a:srgbClr val="002060"/>
              </a:solidFill>
              <a:latin typeface="+mn-lt"/>
            </a:endParaRPr>
          </a:p>
          <a:p>
            <a:r>
              <a:rPr lang="en-US" altLang="zh-CN" sz="1800" dirty="0" smtClean="0">
                <a:solidFill>
                  <a:srgbClr val="002060"/>
                </a:solidFill>
                <a:latin typeface="+mn-lt"/>
              </a:rPr>
              <a:t>If T5&lt;90</a:t>
            </a:r>
            <a:r>
              <a:rPr lang="en-US" altLang="zh-CN" sz="1800" dirty="0">
                <a:solidFill>
                  <a:srgbClr val="002060"/>
                </a:solidFill>
                <a:latin typeface="+mn-lt"/>
              </a:rPr>
              <a:t>℃, no limit for frequency.</a:t>
            </a:r>
            <a:endParaRPr lang="zh-CN" altLang="zh-CN" sz="1800" dirty="0">
              <a:solidFill>
                <a:srgbClr val="002060"/>
              </a:solidFill>
              <a:latin typeface="+mn-lt"/>
            </a:endParaRPr>
          </a:p>
        </p:txBody>
      </p:sp>
    </p:spTree>
    <p:extLst>
      <p:ext uri="{BB962C8B-B14F-4D97-AF65-F5344CB8AC3E}">
        <p14:creationId xmlns:p14="http://schemas.microsoft.com/office/powerpoint/2010/main" val="33309909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6696075" cy="451406"/>
          </a:xfrm>
          <a:prstGeom prst="rect">
            <a:avLst/>
          </a:prstGeom>
        </p:spPr>
        <p:txBody>
          <a:bodyPr>
            <a:spAutoFit/>
          </a:bodyPr>
          <a:lstStyle/>
          <a:p>
            <a:pPr>
              <a:lnSpc>
                <a:spcPts val="2840"/>
              </a:lnSpc>
              <a:defRPr/>
            </a:pPr>
            <a:r>
              <a:rPr kumimoji="1" lang="en-US" altLang="zh-CN" sz="2400" b="1" dirty="0" smtClean="0">
                <a:solidFill>
                  <a:srgbClr val="002060"/>
                </a:solidFill>
                <a:latin typeface="Arial" pitchFamily="34" charset="0"/>
                <a:cs typeface="Arial" pitchFamily="34" charset="0"/>
              </a:rPr>
              <a:t>3. </a:t>
            </a:r>
            <a:r>
              <a:rPr lang="en-US" altLang="zh-CN" sz="2400" b="1" dirty="0">
                <a:solidFill>
                  <a:srgbClr val="002060"/>
                </a:solidFill>
              </a:rPr>
              <a:t>Main </a:t>
            </a:r>
            <a:r>
              <a:rPr lang="en-US" altLang="zh-CN" sz="2400" b="1" dirty="0" smtClean="0">
                <a:solidFill>
                  <a:srgbClr val="002060"/>
                </a:solidFill>
              </a:rPr>
              <a:t>Protection</a:t>
            </a:r>
            <a:endParaRPr kumimoji="1" lang="en-US" altLang="zh-CN" sz="2400" b="1" dirty="0">
              <a:solidFill>
                <a:srgbClr val="002060"/>
              </a:solidFill>
              <a:latin typeface="Arial" pitchFamily="34" charset="0"/>
              <a:cs typeface="Arial" pitchFamily="34" charset="0"/>
            </a:endParaRPr>
          </a:p>
        </p:txBody>
      </p:sp>
      <p:sp>
        <p:nvSpPr>
          <p:cNvPr id="5" name="矩形 4"/>
          <p:cNvSpPr/>
          <p:nvPr/>
        </p:nvSpPr>
        <p:spPr>
          <a:xfrm>
            <a:off x="306140" y="1692399"/>
            <a:ext cx="8928992" cy="3970318"/>
          </a:xfrm>
          <a:prstGeom prst="rect">
            <a:avLst/>
          </a:prstGeom>
        </p:spPr>
        <p:txBody>
          <a:bodyPr wrap="square">
            <a:spAutoFit/>
          </a:bodyPr>
          <a:lstStyle/>
          <a:p>
            <a:r>
              <a:rPr lang="en-US" altLang="zh-CN" sz="1800" b="1" dirty="0" smtClean="0">
                <a:solidFill>
                  <a:srgbClr val="002060"/>
                </a:solidFill>
                <a:latin typeface="Arial" pitchFamily="34" charset="0"/>
                <a:cs typeface="Arial" pitchFamily="34" charset="0"/>
              </a:rPr>
              <a:t>4</a:t>
            </a:r>
            <a:r>
              <a:rPr lang="en-US" altLang="zh-CN" sz="1800" b="1" dirty="0">
                <a:solidFill>
                  <a:srgbClr val="002060"/>
                </a:solidFill>
                <a:latin typeface="Arial" pitchFamily="34" charset="0"/>
                <a:cs typeface="Arial" pitchFamily="34" charset="0"/>
              </a:rPr>
              <a:t>.</a:t>
            </a:r>
            <a:r>
              <a:rPr lang="en-US" altLang="zh-CN" sz="1800" b="1" dirty="0" smtClean="0">
                <a:solidFill>
                  <a:srgbClr val="002060"/>
                </a:solidFill>
                <a:latin typeface="Arial" pitchFamily="34" charset="0"/>
                <a:cs typeface="Arial" pitchFamily="34" charset="0"/>
              </a:rPr>
              <a:t> </a:t>
            </a:r>
            <a:r>
              <a:rPr lang="en-US" altLang="zh-CN" sz="1800" b="1" dirty="0">
                <a:solidFill>
                  <a:srgbClr val="002060"/>
                </a:solidFill>
                <a:latin typeface="Arial" pitchFamily="34" charset="0"/>
                <a:cs typeface="Arial" pitchFamily="34" charset="0"/>
              </a:rPr>
              <a:t>Fan Speed has been out of control</a:t>
            </a:r>
            <a:endParaRPr lang="zh-CN" altLang="zh-CN" sz="1800" dirty="0">
              <a:solidFill>
                <a:srgbClr val="002060"/>
              </a:solidFill>
              <a:latin typeface="Arial" pitchFamily="34" charset="0"/>
              <a:cs typeface="Arial" pitchFamily="34" charset="0"/>
            </a:endParaRPr>
          </a:p>
          <a:p>
            <a:r>
              <a:rPr lang="en-US" altLang="zh-CN" sz="1800" dirty="0">
                <a:solidFill>
                  <a:srgbClr val="002060"/>
                </a:solidFill>
                <a:latin typeface="Arial" pitchFamily="34" charset="0"/>
                <a:cs typeface="Arial" pitchFamily="34" charset="0"/>
              </a:rPr>
              <a:t>When </a:t>
            </a:r>
            <a:r>
              <a:rPr lang="en-US" altLang="zh-CN" sz="1800" dirty="0" smtClean="0">
                <a:solidFill>
                  <a:srgbClr val="002060"/>
                </a:solidFill>
                <a:latin typeface="Arial" pitchFamily="34" charset="0"/>
                <a:cs typeface="Arial" pitchFamily="34" charset="0"/>
              </a:rPr>
              <a:t>indoor fan </a:t>
            </a:r>
            <a:r>
              <a:rPr lang="en-US" altLang="zh-CN" sz="1800" dirty="0">
                <a:solidFill>
                  <a:srgbClr val="002060"/>
                </a:solidFill>
                <a:latin typeface="Arial" pitchFamily="34" charset="0"/>
                <a:cs typeface="Arial" pitchFamily="34" charset="0"/>
              </a:rPr>
              <a:t>s</a:t>
            </a:r>
            <a:r>
              <a:rPr lang="en-US" altLang="zh-CN" sz="1800" dirty="0" smtClean="0">
                <a:solidFill>
                  <a:srgbClr val="002060"/>
                </a:solidFill>
                <a:latin typeface="Arial" pitchFamily="34" charset="0"/>
                <a:cs typeface="Arial" pitchFamily="34" charset="0"/>
              </a:rPr>
              <a:t>peed </a:t>
            </a:r>
            <a:r>
              <a:rPr lang="en-US" altLang="zh-CN" sz="1800" dirty="0">
                <a:solidFill>
                  <a:srgbClr val="002060"/>
                </a:solidFill>
                <a:latin typeface="Arial" pitchFamily="34" charset="0"/>
                <a:cs typeface="Arial" pitchFamily="34" charset="0"/>
              </a:rPr>
              <a:t>keeps too low (300RPM) for certain time, the unit will stop and the LED will display the failure </a:t>
            </a:r>
            <a:endParaRPr lang="en-US" altLang="zh-CN" sz="1800" dirty="0" smtClean="0">
              <a:solidFill>
                <a:srgbClr val="002060"/>
              </a:solidFill>
              <a:latin typeface="Arial" pitchFamily="34" charset="0"/>
              <a:cs typeface="Arial" pitchFamily="34" charset="0"/>
            </a:endParaRPr>
          </a:p>
          <a:p>
            <a:endParaRPr lang="zh-CN" altLang="zh-CN" sz="1800" dirty="0">
              <a:solidFill>
                <a:srgbClr val="002060"/>
              </a:solidFill>
              <a:latin typeface="Arial" pitchFamily="34" charset="0"/>
              <a:cs typeface="Arial" pitchFamily="34" charset="0"/>
            </a:endParaRPr>
          </a:p>
          <a:p>
            <a:r>
              <a:rPr lang="en-US" altLang="zh-CN" sz="1800" b="1" dirty="0" smtClean="0">
                <a:solidFill>
                  <a:srgbClr val="002060"/>
                </a:solidFill>
                <a:latin typeface="Arial" pitchFamily="34" charset="0"/>
                <a:cs typeface="Arial" pitchFamily="34" charset="0"/>
              </a:rPr>
              <a:t>5. </a:t>
            </a:r>
            <a:r>
              <a:rPr lang="en-US" altLang="zh-CN" sz="1800" b="1" dirty="0">
                <a:solidFill>
                  <a:srgbClr val="002060"/>
                </a:solidFill>
                <a:latin typeface="Arial" pitchFamily="34" charset="0"/>
                <a:cs typeface="Arial" pitchFamily="34" charset="0"/>
              </a:rPr>
              <a:t>Inverter module Protection</a:t>
            </a:r>
            <a:endParaRPr lang="zh-CN" altLang="zh-CN" sz="1800" dirty="0">
              <a:solidFill>
                <a:srgbClr val="002060"/>
              </a:solidFill>
              <a:latin typeface="Arial" pitchFamily="34" charset="0"/>
              <a:cs typeface="Arial" pitchFamily="34" charset="0"/>
            </a:endParaRPr>
          </a:p>
          <a:p>
            <a:r>
              <a:rPr lang="en-US" altLang="zh-CN" sz="1800" dirty="0">
                <a:solidFill>
                  <a:srgbClr val="002060"/>
                </a:solidFill>
                <a:latin typeface="Arial" pitchFamily="34" charset="0"/>
                <a:cs typeface="Arial" pitchFamily="34" charset="0"/>
              </a:rPr>
              <a:t>The Inverter module has a protection function about current, voltage and temperature. If these protections happen, the corresponding code will display on indoor unit and the unit will stop working</a:t>
            </a:r>
            <a:r>
              <a:rPr lang="en-US" altLang="zh-CN" sz="1800" dirty="0" smtClean="0">
                <a:solidFill>
                  <a:srgbClr val="002060"/>
                </a:solidFill>
                <a:latin typeface="Arial" pitchFamily="34" charset="0"/>
                <a:cs typeface="Arial" pitchFamily="34" charset="0"/>
              </a:rPr>
              <a:t>.</a:t>
            </a:r>
          </a:p>
          <a:p>
            <a:endParaRPr lang="zh-CN" altLang="zh-CN" sz="1800" dirty="0">
              <a:solidFill>
                <a:srgbClr val="002060"/>
              </a:solidFill>
              <a:latin typeface="Arial" pitchFamily="34" charset="0"/>
              <a:cs typeface="Arial" pitchFamily="34" charset="0"/>
            </a:endParaRPr>
          </a:p>
          <a:p>
            <a:r>
              <a:rPr lang="en-US" altLang="zh-CN" sz="1800" b="1" dirty="0" smtClean="0">
                <a:solidFill>
                  <a:srgbClr val="002060"/>
                </a:solidFill>
                <a:latin typeface="Arial" pitchFamily="34" charset="0"/>
                <a:cs typeface="Arial" pitchFamily="34" charset="0"/>
              </a:rPr>
              <a:t>6. </a:t>
            </a:r>
            <a:r>
              <a:rPr lang="en-US" altLang="zh-CN" sz="1800" b="1" dirty="0">
                <a:solidFill>
                  <a:srgbClr val="002060"/>
                </a:solidFill>
                <a:latin typeface="Arial" pitchFamily="34" charset="0"/>
                <a:cs typeface="Arial" pitchFamily="34" charset="0"/>
              </a:rPr>
              <a:t>Indoor fan delayed open function</a:t>
            </a:r>
            <a:endParaRPr lang="zh-CN" altLang="zh-CN" sz="1800" dirty="0">
              <a:solidFill>
                <a:srgbClr val="002060"/>
              </a:solidFill>
              <a:latin typeface="Arial" pitchFamily="34" charset="0"/>
              <a:cs typeface="Arial" pitchFamily="34" charset="0"/>
            </a:endParaRPr>
          </a:p>
          <a:p>
            <a:r>
              <a:rPr lang="en-US" altLang="zh-CN" sz="1800" dirty="0">
                <a:solidFill>
                  <a:srgbClr val="002060"/>
                </a:solidFill>
                <a:latin typeface="Arial" pitchFamily="34" charset="0"/>
                <a:cs typeface="Arial" pitchFamily="34" charset="0"/>
              </a:rPr>
              <a:t>When the unit starts up, the louver will be active immediately and the indoor fan will open 10s later.</a:t>
            </a:r>
            <a:endParaRPr lang="zh-CN" altLang="zh-CN" sz="1800" dirty="0">
              <a:solidFill>
                <a:srgbClr val="002060"/>
              </a:solidFill>
              <a:latin typeface="Arial" pitchFamily="34" charset="0"/>
              <a:cs typeface="Arial" pitchFamily="34" charset="0"/>
            </a:endParaRPr>
          </a:p>
          <a:p>
            <a:r>
              <a:rPr lang="en-US" altLang="zh-CN" sz="1800" dirty="0">
                <a:solidFill>
                  <a:srgbClr val="002060"/>
                </a:solidFill>
                <a:latin typeface="Arial" pitchFamily="34" charset="0"/>
                <a:cs typeface="Arial" pitchFamily="34" charset="0"/>
              </a:rPr>
              <a:t>If the unit runs in heating mode, the indoor fan will be also controlled by anti-cold wind function.</a:t>
            </a:r>
            <a:endParaRPr lang="zh-CN" altLang="zh-CN" sz="1800"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1975460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6696075" cy="451406"/>
          </a:xfrm>
          <a:prstGeom prst="rect">
            <a:avLst/>
          </a:prstGeom>
        </p:spPr>
        <p:txBody>
          <a:bodyPr>
            <a:spAutoFit/>
          </a:bodyPr>
          <a:lstStyle/>
          <a:p>
            <a:pPr>
              <a:lnSpc>
                <a:spcPts val="2840"/>
              </a:lnSpc>
              <a:defRPr/>
            </a:pPr>
            <a:r>
              <a:rPr kumimoji="1" lang="en-US" altLang="zh-CN" sz="2400" b="1" dirty="0" smtClean="0">
                <a:solidFill>
                  <a:srgbClr val="002060"/>
                </a:solidFill>
                <a:latin typeface="Arial" pitchFamily="34" charset="0"/>
                <a:cs typeface="Arial" pitchFamily="34" charset="0"/>
              </a:rPr>
              <a:t>3. </a:t>
            </a:r>
            <a:r>
              <a:rPr lang="en-US" altLang="zh-CN" sz="2400" b="1" dirty="0">
                <a:solidFill>
                  <a:srgbClr val="002060"/>
                </a:solidFill>
              </a:rPr>
              <a:t>Main </a:t>
            </a:r>
            <a:r>
              <a:rPr lang="en-US" altLang="zh-CN" sz="2400" b="1" dirty="0" smtClean="0">
                <a:solidFill>
                  <a:srgbClr val="002060"/>
                </a:solidFill>
              </a:rPr>
              <a:t>Protection</a:t>
            </a:r>
            <a:endParaRPr kumimoji="1" lang="en-US" altLang="zh-CN" sz="2400" b="1" dirty="0">
              <a:solidFill>
                <a:srgbClr val="002060"/>
              </a:solidFill>
              <a:latin typeface="Arial" pitchFamily="34" charset="0"/>
              <a:cs typeface="Arial" pitchFamily="34" charset="0"/>
            </a:endParaRPr>
          </a:p>
        </p:txBody>
      </p:sp>
      <p:sp>
        <p:nvSpPr>
          <p:cNvPr id="5" name="矩形 4"/>
          <p:cNvSpPr/>
          <p:nvPr/>
        </p:nvSpPr>
        <p:spPr>
          <a:xfrm>
            <a:off x="306140" y="1621546"/>
            <a:ext cx="9289032" cy="4247317"/>
          </a:xfrm>
          <a:prstGeom prst="rect">
            <a:avLst/>
          </a:prstGeom>
        </p:spPr>
        <p:txBody>
          <a:bodyPr wrap="square">
            <a:spAutoFit/>
          </a:bodyPr>
          <a:lstStyle/>
          <a:p>
            <a:r>
              <a:rPr lang="en-US" altLang="zh-CN" sz="1800" b="1" dirty="0" smtClean="0">
                <a:solidFill>
                  <a:srgbClr val="002060"/>
                </a:solidFill>
                <a:latin typeface="+mn-lt"/>
              </a:rPr>
              <a:t>7. </a:t>
            </a:r>
            <a:r>
              <a:rPr lang="en-US" altLang="zh-CN" sz="1800" b="1" dirty="0">
                <a:solidFill>
                  <a:srgbClr val="002060"/>
                </a:solidFill>
                <a:latin typeface="+mn-lt"/>
              </a:rPr>
              <a:t>Compressor preheating functions</a:t>
            </a:r>
            <a:endParaRPr lang="zh-CN" altLang="zh-CN" sz="1800" dirty="0">
              <a:solidFill>
                <a:srgbClr val="002060"/>
              </a:solidFill>
              <a:latin typeface="+mn-lt"/>
            </a:endParaRPr>
          </a:p>
          <a:p>
            <a:r>
              <a:rPr lang="en-US" altLang="zh-CN" sz="1800" dirty="0">
                <a:solidFill>
                  <a:srgbClr val="002060"/>
                </a:solidFill>
                <a:latin typeface="+mn-lt"/>
              </a:rPr>
              <a:t>Preheating permitting </a:t>
            </a:r>
            <a:r>
              <a:rPr lang="en-US" altLang="zh-CN" sz="1800" dirty="0" smtClean="0">
                <a:solidFill>
                  <a:srgbClr val="002060"/>
                </a:solidFill>
                <a:latin typeface="+mn-lt"/>
              </a:rPr>
              <a:t>condition:</a:t>
            </a:r>
            <a:endParaRPr lang="zh-CN" altLang="zh-CN" sz="1800" dirty="0">
              <a:solidFill>
                <a:srgbClr val="002060"/>
              </a:solidFill>
              <a:latin typeface="+mn-lt"/>
            </a:endParaRPr>
          </a:p>
          <a:p>
            <a:r>
              <a:rPr lang="en-US" altLang="zh-CN" sz="1800" dirty="0" smtClean="0">
                <a:solidFill>
                  <a:srgbClr val="002060"/>
                </a:solidFill>
                <a:latin typeface="+mn-lt"/>
              </a:rPr>
              <a:t>Outdoor newly power one and T4 </a:t>
            </a:r>
            <a:r>
              <a:rPr lang="zh-CN" altLang="zh-CN" sz="1800" dirty="0" smtClean="0">
                <a:solidFill>
                  <a:srgbClr val="002060"/>
                </a:solidFill>
                <a:latin typeface="+mn-lt"/>
              </a:rPr>
              <a:t>＜</a:t>
            </a:r>
            <a:r>
              <a:rPr lang="en-US" altLang="zh-CN" sz="1800" dirty="0">
                <a:solidFill>
                  <a:srgbClr val="002060"/>
                </a:solidFill>
                <a:latin typeface="+mn-lt"/>
              </a:rPr>
              <a:t>3</a:t>
            </a:r>
            <a:r>
              <a:rPr lang="en-US" altLang="zh-CN" sz="1800" dirty="0" smtClean="0">
                <a:solidFill>
                  <a:srgbClr val="002060"/>
                </a:solidFill>
                <a:latin typeface="+mn-lt"/>
              </a:rPr>
              <a:t>℃ </a:t>
            </a:r>
            <a:r>
              <a:rPr lang="en-US" altLang="zh-CN" sz="1800" dirty="0">
                <a:solidFill>
                  <a:srgbClr val="002060"/>
                </a:solidFill>
                <a:latin typeface="+mn-lt"/>
              </a:rPr>
              <a:t>or if T4</a:t>
            </a:r>
            <a:r>
              <a:rPr lang="zh-CN" altLang="zh-CN" sz="1800" dirty="0">
                <a:solidFill>
                  <a:srgbClr val="002060"/>
                </a:solidFill>
                <a:latin typeface="+mn-lt"/>
              </a:rPr>
              <a:t>＜</a:t>
            </a:r>
            <a:r>
              <a:rPr lang="en-US" altLang="zh-CN" sz="1800" dirty="0">
                <a:solidFill>
                  <a:srgbClr val="002060"/>
                </a:solidFill>
                <a:latin typeface="+mn-lt"/>
              </a:rPr>
              <a:t>3℃ and compressor has stopped for over 3 hours, the compressor heating cable will work.</a:t>
            </a:r>
            <a:endParaRPr lang="zh-CN" altLang="zh-CN" sz="1800" dirty="0">
              <a:solidFill>
                <a:srgbClr val="002060"/>
              </a:solidFill>
              <a:latin typeface="+mn-lt"/>
            </a:endParaRPr>
          </a:p>
          <a:p>
            <a:r>
              <a:rPr lang="en-US" altLang="zh-CN" sz="1800" dirty="0">
                <a:solidFill>
                  <a:srgbClr val="002060"/>
                </a:solidFill>
                <a:latin typeface="+mn-lt"/>
              </a:rPr>
              <a:t>Preheating mode:</a:t>
            </a:r>
            <a:endParaRPr lang="zh-CN" altLang="zh-CN" sz="1800" dirty="0">
              <a:solidFill>
                <a:srgbClr val="002060"/>
              </a:solidFill>
              <a:latin typeface="+mn-lt"/>
            </a:endParaRPr>
          </a:p>
          <a:p>
            <a:r>
              <a:rPr lang="en-US" altLang="zh-CN" sz="1800" dirty="0">
                <a:solidFill>
                  <a:srgbClr val="002060"/>
                </a:solidFill>
                <a:latin typeface="+mn-lt"/>
              </a:rPr>
              <a:t>A weak current flow through the coil of compressor from the wiring terminal of the compressor, then the compressor is heated without operation.</a:t>
            </a:r>
            <a:endParaRPr lang="zh-CN" altLang="zh-CN" sz="1800" dirty="0">
              <a:solidFill>
                <a:srgbClr val="002060"/>
              </a:solidFill>
              <a:latin typeface="+mn-lt"/>
            </a:endParaRPr>
          </a:p>
          <a:p>
            <a:r>
              <a:rPr lang="en-US" altLang="zh-CN" sz="1800" dirty="0">
                <a:solidFill>
                  <a:srgbClr val="002060"/>
                </a:solidFill>
                <a:latin typeface="+mn-lt"/>
              </a:rPr>
              <a:t>Preheating release condition:</a:t>
            </a:r>
            <a:endParaRPr lang="zh-CN" altLang="zh-CN" sz="1800" dirty="0">
              <a:solidFill>
                <a:srgbClr val="002060"/>
              </a:solidFill>
              <a:latin typeface="+mn-lt"/>
            </a:endParaRPr>
          </a:p>
          <a:p>
            <a:r>
              <a:rPr lang="en-US" altLang="zh-CN" sz="1800" dirty="0">
                <a:solidFill>
                  <a:srgbClr val="002060"/>
                </a:solidFill>
                <a:latin typeface="+mn-lt"/>
              </a:rPr>
              <a:t>If T4</a:t>
            </a:r>
            <a:r>
              <a:rPr lang="zh-CN" altLang="zh-CN" sz="1800" dirty="0">
                <a:solidFill>
                  <a:srgbClr val="002060"/>
                </a:solidFill>
                <a:latin typeface="+mn-lt"/>
              </a:rPr>
              <a:t>＞</a:t>
            </a:r>
            <a:r>
              <a:rPr lang="en-US" altLang="zh-CN" sz="1800" dirty="0">
                <a:solidFill>
                  <a:srgbClr val="002060"/>
                </a:solidFill>
                <a:latin typeface="+mn-lt"/>
              </a:rPr>
              <a:t>5℃ or the compressor starts running, the preheating function will stop</a:t>
            </a:r>
            <a:r>
              <a:rPr lang="en-US" altLang="zh-CN" sz="1800" dirty="0" smtClean="0">
                <a:solidFill>
                  <a:srgbClr val="002060"/>
                </a:solidFill>
                <a:latin typeface="+mn-lt"/>
              </a:rPr>
              <a:t>.</a:t>
            </a:r>
          </a:p>
          <a:p>
            <a:endParaRPr lang="en-US" altLang="zh-CN" sz="1800" dirty="0" smtClean="0">
              <a:solidFill>
                <a:srgbClr val="002060"/>
              </a:solidFill>
              <a:latin typeface="+mn-lt"/>
            </a:endParaRPr>
          </a:p>
          <a:p>
            <a:r>
              <a:rPr lang="en-US" altLang="zh-CN" sz="1800" b="1" dirty="0" smtClean="0">
                <a:solidFill>
                  <a:srgbClr val="002060"/>
                </a:solidFill>
                <a:latin typeface="+mn-lt"/>
              </a:rPr>
              <a:t>8. </a:t>
            </a:r>
            <a:r>
              <a:rPr lang="en-US" altLang="zh-CN" sz="1800" b="1" dirty="0">
                <a:solidFill>
                  <a:srgbClr val="002060"/>
                </a:solidFill>
                <a:latin typeface="+mn-lt"/>
              </a:rPr>
              <a:t>Zero crossing detection error protection</a:t>
            </a:r>
            <a:endParaRPr lang="zh-CN" altLang="zh-CN" sz="1800" dirty="0">
              <a:solidFill>
                <a:srgbClr val="002060"/>
              </a:solidFill>
              <a:latin typeface="+mn-lt"/>
            </a:endParaRPr>
          </a:p>
          <a:p>
            <a:r>
              <a:rPr lang="en-US" altLang="zh-CN" sz="1800" dirty="0">
                <a:solidFill>
                  <a:srgbClr val="002060"/>
                </a:solidFill>
                <a:latin typeface="+mn-lt"/>
              </a:rPr>
              <a:t>If AC detects time interval is not correct for continuous 240s, the unit will stop and the LED will display the failure. The correct zero crossing signal time interval should be between 6-13ms.</a:t>
            </a:r>
            <a:endParaRPr lang="zh-CN" altLang="zh-CN" sz="1800" dirty="0">
              <a:solidFill>
                <a:srgbClr val="002060"/>
              </a:solidFill>
              <a:latin typeface="+mn-lt"/>
            </a:endParaRPr>
          </a:p>
          <a:p>
            <a:r>
              <a:rPr lang="en-US" altLang="zh-CN" sz="1800" dirty="0">
                <a:solidFill>
                  <a:srgbClr val="002060"/>
                </a:solidFill>
                <a:latin typeface="+mn-lt"/>
              </a:rPr>
              <a:t> </a:t>
            </a:r>
            <a:endParaRPr lang="zh-CN" altLang="zh-CN" sz="1800" dirty="0">
              <a:solidFill>
                <a:srgbClr val="002060"/>
              </a:solidFill>
              <a:latin typeface="+mn-lt"/>
            </a:endParaRPr>
          </a:p>
        </p:txBody>
      </p:sp>
    </p:spTree>
    <p:extLst>
      <p:ext uri="{BB962C8B-B14F-4D97-AF65-F5344CB8AC3E}">
        <p14:creationId xmlns:p14="http://schemas.microsoft.com/office/powerpoint/2010/main" val="1975460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6696075" cy="451406"/>
          </a:xfrm>
          <a:prstGeom prst="rect">
            <a:avLst/>
          </a:prstGeom>
        </p:spPr>
        <p:txBody>
          <a:bodyPr>
            <a:spAutoFit/>
          </a:bodyPr>
          <a:lstStyle/>
          <a:p>
            <a:pPr>
              <a:lnSpc>
                <a:spcPts val="2840"/>
              </a:lnSpc>
              <a:defRPr/>
            </a:pPr>
            <a:r>
              <a:rPr kumimoji="1" lang="en-US" altLang="zh-CN" sz="2400" b="1" dirty="0" smtClean="0">
                <a:solidFill>
                  <a:srgbClr val="002060"/>
                </a:solidFill>
                <a:latin typeface="Arial" pitchFamily="34" charset="0"/>
                <a:cs typeface="Arial" pitchFamily="34" charset="0"/>
              </a:rPr>
              <a:t>3. </a:t>
            </a:r>
            <a:r>
              <a:rPr lang="en-US" altLang="zh-CN" sz="2400" b="1" dirty="0">
                <a:solidFill>
                  <a:srgbClr val="002060"/>
                </a:solidFill>
              </a:rPr>
              <a:t>Main </a:t>
            </a:r>
            <a:r>
              <a:rPr lang="en-US" altLang="zh-CN" sz="2400" b="1" dirty="0" smtClean="0">
                <a:solidFill>
                  <a:srgbClr val="002060"/>
                </a:solidFill>
              </a:rPr>
              <a:t>Protection</a:t>
            </a:r>
            <a:endParaRPr kumimoji="1" lang="en-US" altLang="zh-CN" sz="2400" b="1" dirty="0">
              <a:solidFill>
                <a:srgbClr val="002060"/>
              </a:solidFill>
              <a:latin typeface="Arial" pitchFamily="34" charset="0"/>
              <a:cs typeface="Arial" pitchFamily="34" charset="0"/>
            </a:endParaRPr>
          </a:p>
        </p:txBody>
      </p:sp>
      <p:sp>
        <p:nvSpPr>
          <p:cNvPr id="4" name="矩形 3"/>
          <p:cNvSpPr/>
          <p:nvPr/>
        </p:nvSpPr>
        <p:spPr>
          <a:xfrm>
            <a:off x="234801" y="1549538"/>
            <a:ext cx="9432379" cy="3693319"/>
          </a:xfrm>
          <a:prstGeom prst="rect">
            <a:avLst/>
          </a:prstGeom>
        </p:spPr>
        <p:txBody>
          <a:bodyPr wrap="square">
            <a:spAutoFit/>
          </a:bodyPr>
          <a:lstStyle/>
          <a:p>
            <a:r>
              <a:rPr lang="en-US" altLang="zh-CN" sz="1800" b="1" dirty="0" smtClean="0">
                <a:solidFill>
                  <a:srgbClr val="002060"/>
                </a:solidFill>
                <a:latin typeface="Arial" pitchFamily="34" charset="0"/>
                <a:cs typeface="Arial" pitchFamily="34" charset="0"/>
              </a:rPr>
              <a:t>9. </a:t>
            </a:r>
            <a:r>
              <a:rPr lang="en-US" altLang="zh-CN" sz="1800" b="1" dirty="0">
                <a:solidFill>
                  <a:srgbClr val="002060"/>
                </a:solidFill>
                <a:latin typeface="Arial" pitchFamily="34" charset="0"/>
                <a:cs typeface="Arial" pitchFamily="34" charset="0"/>
              </a:rPr>
              <a:t>Condenser temperature </a:t>
            </a:r>
            <a:r>
              <a:rPr lang="en-US" altLang="zh-CN" sz="1800" b="1" dirty="0" smtClean="0">
                <a:solidFill>
                  <a:srgbClr val="002060"/>
                </a:solidFill>
                <a:latin typeface="Arial" pitchFamily="34" charset="0"/>
                <a:cs typeface="Arial" pitchFamily="34" charset="0"/>
              </a:rPr>
              <a:t>protection</a:t>
            </a:r>
            <a:endParaRPr lang="zh-CN" altLang="zh-CN" sz="1800" dirty="0">
              <a:solidFill>
                <a:srgbClr val="002060"/>
              </a:solidFill>
              <a:latin typeface="Arial" pitchFamily="34" charset="0"/>
              <a:cs typeface="Arial" pitchFamily="34" charset="0"/>
            </a:endParaRPr>
          </a:p>
          <a:p>
            <a:r>
              <a:rPr lang="en-US" altLang="zh-CN" sz="1800" dirty="0" smtClean="0">
                <a:solidFill>
                  <a:srgbClr val="002060"/>
                </a:solidFill>
                <a:latin typeface="Arial" pitchFamily="34" charset="0"/>
                <a:cs typeface="Arial" pitchFamily="34" charset="0"/>
              </a:rPr>
              <a:t>If 55</a:t>
            </a:r>
            <a:r>
              <a:rPr lang="en-US" altLang="zh-CN" sz="1800" dirty="0">
                <a:solidFill>
                  <a:srgbClr val="002060"/>
                </a:solidFill>
                <a:latin typeface="Arial" pitchFamily="34" charset="0"/>
                <a:cs typeface="Arial" pitchFamily="34" charset="0"/>
              </a:rPr>
              <a:t>℃&lt;T3&lt;60℃, the compressor frequency will decrease to the lower level until to F1 and then runs at F1</a:t>
            </a:r>
            <a:r>
              <a:rPr lang="en-US" altLang="zh-CN" sz="1800" dirty="0" smtClean="0">
                <a:solidFill>
                  <a:srgbClr val="002060"/>
                </a:solidFill>
                <a:latin typeface="Arial" pitchFamily="34" charset="0"/>
                <a:cs typeface="Arial" pitchFamily="34" charset="0"/>
              </a:rPr>
              <a:t>.</a:t>
            </a:r>
          </a:p>
          <a:p>
            <a:r>
              <a:rPr lang="en-US" altLang="zh-CN" sz="1800" dirty="0" smtClean="0">
                <a:solidFill>
                  <a:srgbClr val="002060"/>
                </a:solidFill>
                <a:latin typeface="Arial" pitchFamily="34" charset="0"/>
                <a:cs typeface="Arial" pitchFamily="34" charset="0"/>
              </a:rPr>
              <a:t>If </a:t>
            </a:r>
            <a:r>
              <a:rPr lang="en-US" altLang="zh-CN" sz="1800" dirty="0">
                <a:solidFill>
                  <a:srgbClr val="002060"/>
                </a:solidFill>
                <a:latin typeface="Arial" pitchFamily="34" charset="0"/>
                <a:cs typeface="Arial" pitchFamily="34" charset="0"/>
              </a:rPr>
              <a:t>T3&lt;54℃, the compressor will keep running at the current frequency</a:t>
            </a:r>
            <a:r>
              <a:rPr lang="en-US" altLang="zh-CN" sz="1800" dirty="0" smtClean="0">
                <a:solidFill>
                  <a:srgbClr val="002060"/>
                </a:solidFill>
                <a:latin typeface="Arial" pitchFamily="34" charset="0"/>
                <a:cs typeface="Arial" pitchFamily="34" charset="0"/>
              </a:rPr>
              <a:t>.</a:t>
            </a:r>
            <a:endParaRPr lang="zh-CN" altLang="zh-CN" sz="1800" dirty="0">
              <a:solidFill>
                <a:srgbClr val="002060"/>
              </a:solidFill>
              <a:latin typeface="Arial" pitchFamily="34" charset="0"/>
              <a:cs typeface="Arial" pitchFamily="34" charset="0"/>
            </a:endParaRPr>
          </a:p>
          <a:p>
            <a:r>
              <a:rPr lang="en-US" altLang="zh-CN" sz="1800" dirty="0" smtClean="0">
                <a:solidFill>
                  <a:srgbClr val="002060"/>
                </a:solidFill>
                <a:latin typeface="Arial" pitchFamily="34" charset="0"/>
                <a:cs typeface="Arial" pitchFamily="34" charset="0"/>
              </a:rPr>
              <a:t>If T3&lt;52</a:t>
            </a:r>
            <a:r>
              <a:rPr lang="en-US" altLang="zh-CN" sz="1800" dirty="0">
                <a:solidFill>
                  <a:srgbClr val="002060"/>
                </a:solidFill>
                <a:latin typeface="Arial" pitchFamily="34" charset="0"/>
                <a:cs typeface="Arial" pitchFamily="34" charset="0"/>
              </a:rPr>
              <a:t>℃, the compressor will not limit the frequency and resume to the former frequency</a:t>
            </a:r>
            <a:r>
              <a:rPr lang="en-US" altLang="zh-CN" sz="1800" dirty="0" smtClean="0">
                <a:solidFill>
                  <a:srgbClr val="002060"/>
                </a:solidFill>
                <a:latin typeface="Arial" pitchFamily="34" charset="0"/>
                <a:cs typeface="Arial" pitchFamily="34" charset="0"/>
              </a:rPr>
              <a:t>.</a:t>
            </a:r>
            <a:endParaRPr lang="zh-CN" altLang="zh-CN" sz="1800" dirty="0">
              <a:solidFill>
                <a:srgbClr val="002060"/>
              </a:solidFill>
              <a:latin typeface="Arial" pitchFamily="34" charset="0"/>
              <a:cs typeface="Arial" pitchFamily="34" charset="0"/>
            </a:endParaRPr>
          </a:p>
          <a:p>
            <a:r>
              <a:rPr lang="en-US" altLang="zh-CN" sz="1800" dirty="0" smtClean="0">
                <a:solidFill>
                  <a:srgbClr val="002060"/>
                </a:solidFill>
                <a:latin typeface="Arial" pitchFamily="34" charset="0"/>
                <a:cs typeface="Arial" pitchFamily="34" charset="0"/>
              </a:rPr>
              <a:t>If T3&gt;60</a:t>
            </a:r>
            <a:r>
              <a:rPr lang="en-US" altLang="zh-CN" sz="1800" dirty="0">
                <a:solidFill>
                  <a:srgbClr val="002060"/>
                </a:solidFill>
                <a:latin typeface="Arial" pitchFamily="34" charset="0"/>
                <a:cs typeface="Arial" pitchFamily="34" charset="0"/>
              </a:rPr>
              <a:t>℃ for 5 seconds, the compressor will stop until T3&lt;52℃</a:t>
            </a:r>
            <a:r>
              <a:rPr lang="en-US" altLang="zh-CN" sz="1800" dirty="0" smtClean="0">
                <a:solidFill>
                  <a:srgbClr val="002060"/>
                </a:solidFill>
                <a:latin typeface="Arial" pitchFamily="34" charset="0"/>
                <a:cs typeface="Arial" pitchFamily="34" charset="0"/>
              </a:rPr>
              <a:t>.</a:t>
            </a:r>
          </a:p>
          <a:p>
            <a:r>
              <a:rPr lang="en-US" altLang="zh-CN" sz="1800" b="1" dirty="0">
                <a:solidFill>
                  <a:srgbClr val="002060"/>
                </a:solidFill>
                <a:latin typeface="Arial" pitchFamily="34" charset="0"/>
                <a:cs typeface="Arial" pitchFamily="34" charset="0"/>
              </a:rPr>
              <a:t/>
            </a:r>
            <a:br>
              <a:rPr lang="en-US" altLang="zh-CN" sz="1800" b="1" dirty="0">
                <a:solidFill>
                  <a:srgbClr val="002060"/>
                </a:solidFill>
                <a:latin typeface="Arial" pitchFamily="34" charset="0"/>
                <a:cs typeface="Arial" pitchFamily="34" charset="0"/>
              </a:rPr>
            </a:br>
            <a:r>
              <a:rPr lang="en-US" altLang="zh-CN" sz="1800" b="1" dirty="0" smtClean="0">
                <a:solidFill>
                  <a:srgbClr val="002060"/>
                </a:solidFill>
                <a:latin typeface="Arial" pitchFamily="34" charset="0"/>
                <a:cs typeface="Arial" pitchFamily="34" charset="0"/>
              </a:rPr>
              <a:t>10.  </a:t>
            </a:r>
            <a:r>
              <a:rPr lang="en-US" altLang="zh-CN" sz="1800" b="1" dirty="0">
                <a:solidFill>
                  <a:srgbClr val="002060"/>
                </a:solidFill>
                <a:latin typeface="Arial" pitchFamily="34" charset="0"/>
                <a:cs typeface="Arial" pitchFamily="34" charset="0"/>
              </a:rPr>
              <a:t>Evaporator temperature </a:t>
            </a:r>
            <a:r>
              <a:rPr lang="en-US" altLang="zh-CN" sz="1800" b="1" dirty="0" smtClean="0">
                <a:solidFill>
                  <a:srgbClr val="002060"/>
                </a:solidFill>
                <a:latin typeface="Arial" pitchFamily="34" charset="0"/>
                <a:cs typeface="Arial" pitchFamily="34" charset="0"/>
              </a:rPr>
              <a:t>protection</a:t>
            </a:r>
            <a:endParaRPr lang="zh-CN" altLang="zh-CN" sz="1800" dirty="0">
              <a:solidFill>
                <a:srgbClr val="002060"/>
              </a:solidFill>
              <a:latin typeface="Arial" pitchFamily="34" charset="0"/>
              <a:cs typeface="Arial" pitchFamily="34" charset="0"/>
            </a:endParaRPr>
          </a:p>
          <a:p>
            <a:r>
              <a:rPr lang="en-US" altLang="zh-CN" sz="1800" dirty="0" smtClean="0">
                <a:solidFill>
                  <a:srgbClr val="002060"/>
                </a:solidFill>
                <a:latin typeface="Arial" pitchFamily="34" charset="0"/>
                <a:cs typeface="Arial" pitchFamily="34" charset="0"/>
              </a:rPr>
              <a:t>If T2&lt;0</a:t>
            </a:r>
            <a:r>
              <a:rPr lang="en-US" altLang="zh-CN" sz="1800" dirty="0">
                <a:solidFill>
                  <a:srgbClr val="002060"/>
                </a:solidFill>
                <a:latin typeface="Arial" pitchFamily="34" charset="0"/>
                <a:cs typeface="Arial" pitchFamily="34" charset="0"/>
              </a:rPr>
              <a:t>℃, the compressor will stop and restart when T2&gt;=5℃</a:t>
            </a:r>
            <a:r>
              <a:rPr lang="en-US" altLang="zh-CN" sz="1800" dirty="0" smtClean="0">
                <a:solidFill>
                  <a:srgbClr val="002060"/>
                </a:solidFill>
                <a:latin typeface="Arial" pitchFamily="34" charset="0"/>
                <a:cs typeface="Arial" pitchFamily="34" charset="0"/>
              </a:rPr>
              <a:t>.</a:t>
            </a:r>
            <a:endParaRPr lang="zh-CN" altLang="zh-CN" sz="1800" dirty="0">
              <a:solidFill>
                <a:srgbClr val="002060"/>
              </a:solidFill>
              <a:latin typeface="Arial" pitchFamily="34" charset="0"/>
              <a:cs typeface="Arial" pitchFamily="34" charset="0"/>
            </a:endParaRPr>
          </a:p>
          <a:p>
            <a:r>
              <a:rPr lang="en-US" altLang="zh-CN" sz="1800" dirty="0" smtClean="0">
                <a:solidFill>
                  <a:srgbClr val="002060"/>
                </a:solidFill>
                <a:latin typeface="Arial" pitchFamily="34" charset="0"/>
                <a:cs typeface="Arial" pitchFamily="34" charset="0"/>
              </a:rPr>
              <a:t>If 0</a:t>
            </a:r>
            <a:r>
              <a:rPr lang="en-US" altLang="zh-CN" sz="1800" dirty="0">
                <a:solidFill>
                  <a:srgbClr val="002060"/>
                </a:solidFill>
                <a:latin typeface="Arial" pitchFamily="34" charset="0"/>
                <a:cs typeface="Arial" pitchFamily="34" charset="0"/>
              </a:rPr>
              <a:t>℃</a:t>
            </a:r>
            <a:r>
              <a:rPr lang="zh-CN" altLang="zh-CN" sz="1800" dirty="0">
                <a:solidFill>
                  <a:srgbClr val="002060"/>
                </a:solidFill>
                <a:latin typeface="Arial" pitchFamily="34" charset="0"/>
                <a:cs typeface="Arial" pitchFamily="34" charset="0"/>
              </a:rPr>
              <a:t>≦</a:t>
            </a:r>
            <a:r>
              <a:rPr lang="en-US" altLang="zh-CN" sz="1800" dirty="0">
                <a:solidFill>
                  <a:srgbClr val="002060"/>
                </a:solidFill>
                <a:latin typeface="Arial" pitchFamily="34" charset="0"/>
                <a:cs typeface="Arial" pitchFamily="34" charset="0"/>
              </a:rPr>
              <a:t>T2&lt;4℃, the compressor frequency will be limited and decreased to the lower </a:t>
            </a:r>
            <a:r>
              <a:rPr lang="en-US" altLang="zh-CN" sz="1800" dirty="0" smtClean="0">
                <a:solidFill>
                  <a:srgbClr val="002060"/>
                </a:solidFill>
                <a:latin typeface="Arial" pitchFamily="34" charset="0"/>
                <a:cs typeface="Arial" pitchFamily="34" charset="0"/>
              </a:rPr>
              <a:t>level</a:t>
            </a:r>
          </a:p>
          <a:p>
            <a:r>
              <a:rPr lang="en-US" altLang="zh-CN" sz="1800" dirty="0" smtClean="0">
                <a:solidFill>
                  <a:srgbClr val="002060"/>
                </a:solidFill>
                <a:latin typeface="Arial" pitchFamily="34" charset="0"/>
                <a:cs typeface="Arial" pitchFamily="34" charset="0"/>
              </a:rPr>
              <a:t>If 4</a:t>
            </a:r>
            <a:r>
              <a:rPr lang="en-US" altLang="zh-CN" sz="1800" dirty="0">
                <a:solidFill>
                  <a:srgbClr val="002060"/>
                </a:solidFill>
                <a:latin typeface="Arial" pitchFamily="34" charset="0"/>
                <a:cs typeface="Arial" pitchFamily="34" charset="0"/>
              </a:rPr>
              <a:t>℃≤T2≤7℃, the compressor will keep the current frequency</a:t>
            </a:r>
            <a:r>
              <a:rPr lang="en-US" altLang="zh-CN" sz="1800" dirty="0" smtClean="0">
                <a:solidFill>
                  <a:srgbClr val="002060"/>
                </a:solidFill>
                <a:latin typeface="Arial" pitchFamily="34" charset="0"/>
                <a:cs typeface="Arial" pitchFamily="34" charset="0"/>
              </a:rPr>
              <a:t>.</a:t>
            </a:r>
            <a:endParaRPr lang="en-US" altLang="zh-CN" sz="1800" dirty="0">
              <a:solidFill>
                <a:srgbClr val="002060"/>
              </a:solidFill>
              <a:latin typeface="Arial" pitchFamily="34" charset="0"/>
              <a:cs typeface="Arial" pitchFamily="34" charset="0"/>
            </a:endParaRPr>
          </a:p>
          <a:p>
            <a:r>
              <a:rPr lang="en-US" altLang="zh-CN" sz="1800" dirty="0" smtClean="0">
                <a:solidFill>
                  <a:srgbClr val="002060"/>
                </a:solidFill>
                <a:latin typeface="Arial" pitchFamily="34" charset="0"/>
                <a:cs typeface="Arial" pitchFamily="34" charset="0"/>
              </a:rPr>
              <a:t>If T2&gt;7</a:t>
            </a:r>
            <a:r>
              <a:rPr lang="en-US" altLang="zh-CN" sz="1800" dirty="0">
                <a:solidFill>
                  <a:srgbClr val="002060"/>
                </a:solidFill>
                <a:latin typeface="Arial" pitchFamily="34" charset="0"/>
                <a:cs typeface="Arial" pitchFamily="34" charset="0"/>
              </a:rPr>
              <a:t>℃, the compressor frequency will not be limited.</a:t>
            </a:r>
            <a:endParaRPr lang="zh-CN" altLang="zh-CN" sz="1800" dirty="0">
              <a:solidFill>
                <a:srgbClr val="002060"/>
              </a:solidFill>
              <a:latin typeface="Arial" pitchFamily="34" charset="0"/>
              <a:cs typeface="Arial" pitchFamily="34" charset="0"/>
            </a:endParaRPr>
          </a:p>
          <a:p>
            <a:r>
              <a:rPr lang="en-US" altLang="zh-CN" sz="1800" dirty="0">
                <a:solidFill>
                  <a:srgbClr val="002060"/>
                </a:solidFill>
                <a:latin typeface="Arial" pitchFamily="34" charset="0"/>
                <a:cs typeface="Arial" pitchFamily="34" charset="0"/>
              </a:rPr>
              <a:t> </a:t>
            </a:r>
            <a:endParaRPr lang="zh-CN" altLang="zh-CN" sz="1800"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6831116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6696075" cy="451406"/>
          </a:xfrm>
          <a:prstGeom prst="rect">
            <a:avLst/>
          </a:prstGeom>
        </p:spPr>
        <p:txBody>
          <a:bodyPr>
            <a:spAutoFit/>
          </a:bodyPr>
          <a:lstStyle/>
          <a:p>
            <a:pPr>
              <a:lnSpc>
                <a:spcPts val="2840"/>
              </a:lnSpc>
              <a:defRPr/>
            </a:pPr>
            <a:r>
              <a:rPr kumimoji="1" lang="en-US" altLang="zh-CN" sz="2400" b="1" dirty="0" smtClean="0">
                <a:solidFill>
                  <a:srgbClr val="002060"/>
                </a:solidFill>
                <a:latin typeface="Arial" pitchFamily="34" charset="0"/>
                <a:cs typeface="Arial" pitchFamily="34" charset="0"/>
              </a:rPr>
              <a:t>3. </a:t>
            </a:r>
            <a:r>
              <a:rPr lang="en-US" altLang="zh-CN" sz="2400" b="1" dirty="0">
                <a:solidFill>
                  <a:srgbClr val="002060"/>
                </a:solidFill>
              </a:rPr>
              <a:t>Main </a:t>
            </a:r>
            <a:r>
              <a:rPr lang="en-US" altLang="zh-CN" sz="2400" b="1" dirty="0" smtClean="0">
                <a:solidFill>
                  <a:srgbClr val="002060"/>
                </a:solidFill>
              </a:rPr>
              <a:t>Protection</a:t>
            </a:r>
            <a:endParaRPr kumimoji="1" lang="en-US" altLang="zh-CN" sz="2400" b="1" dirty="0">
              <a:solidFill>
                <a:srgbClr val="002060"/>
              </a:solidFill>
              <a:latin typeface="Arial" pitchFamily="34" charset="0"/>
              <a:cs typeface="Arial" pitchFamily="34" charset="0"/>
            </a:endParaRPr>
          </a:p>
        </p:txBody>
      </p:sp>
      <p:sp>
        <p:nvSpPr>
          <p:cNvPr id="6" name="矩形 5"/>
          <p:cNvSpPr/>
          <p:nvPr/>
        </p:nvSpPr>
        <p:spPr>
          <a:xfrm>
            <a:off x="234801" y="1549538"/>
            <a:ext cx="9432379" cy="369332"/>
          </a:xfrm>
          <a:prstGeom prst="rect">
            <a:avLst/>
          </a:prstGeom>
        </p:spPr>
        <p:txBody>
          <a:bodyPr wrap="square">
            <a:spAutoFit/>
          </a:bodyPr>
          <a:lstStyle/>
          <a:p>
            <a:r>
              <a:rPr lang="en-US" altLang="zh-CN" sz="1800" b="1" dirty="0" smtClean="0">
                <a:solidFill>
                  <a:srgbClr val="002060"/>
                </a:solidFill>
                <a:latin typeface="Arial" pitchFamily="34" charset="0"/>
                <a:cs typeface="Arial" pitchFamily="34" charset="0"/>
              </a:rPr>
              <a:t>11. Current Protection</a:t>
            </a:r>
            <a:endParaRPr lang="zh-CN" altLang="zh-CN" sz="1800" dirty="0">
              <a:solidFill>
                <a:srgbClr val="002060"/>
              </a:solidFill>
              <a:latin typeface="Arial" pitchFamily="34" charset="0"/>
              <a:cs typeface="Arial" pitchFamily="34" charset="0"/>
            </a:endParaRPr>
          </a:p>
        </p:txBody>
      </p:sp>
      <p:sp>
        <p:nvSpPr>
          <p:cNvPr id="7" name="Rectangle 171"/>
          <p:cNvSpPr>
            <a:spLocks noChangeArrowheads="1"/>
          </p:cNvSpPr>
          <p:nvPr/>
        </p:nvSpPr>
        <p:spPr bwMode="auto">
          <a:xfrm>
            <a:off x="594172" y="2628503"/>
            <a:ext cx="8610600" cy="433387"/>
          </a:xfrm>
          <a:prstGeom prst="rect">
            <a:avLst/>
          </a:prstGeom>
          <a:noFill/>
          <a:ln w="9525">
            <a:noFill/>
            <a:miter lim="800000"/>
            <a:headEnd/>
            <a:tailEnd/>
          </a:ln>
          <a:effectLst/>
        </p:spPr>
        <p:txBody>
          <a:bodyPr anchor="ctr"/>
          <a:lstStyle/>
          <a:p>
            <a:pPr algn="l"/>
            <a:r>
              <a:rPr lang="en-US" altLang="zh-CN" sz="1800" b="1" dirty="0">
                <a:solidFill>
                  <a:srgbClr val="002060"/>
                </a:solidFill>
                <a:latin typeface="+mn-lt"/>
              </a:rPr>
              <a:t>Protection </a:t>
            </a:r>
            <a:r>
              <a:rPr lang="en-US" altLang="zh-CN" sz="1800" b="1" dirty="0" smtClean="0">
                <a:solidFill>
                  <a:srgbClr val="002060"/>
                </a:solidFill>
                <a:latin typeface="+mn-lt"/>
              </a:rPr>
              <a:t>resume: </a:t>
            </a:r>
            <a:r>
              <a:rPr lang="en-US" altLang="zh-CN" sz="1800" dirty="0" smtClean="0">
                <a:solidFill>
                  <a:srgbClr val="002060"/>
                </a:solidFill>
                <a:latin typeface="+mn-lt"/>
              </a:rPr>
              <a:t>if total current&lt;I-Max last 30s.</a:t>
            </a:r>
            <a:endParaRPr lang="en-US" altLang="zh-CN" sz="1800" dirty="0">
              <a:solidFill>
                <a:srgbClr val="002060"/>
              </a:solidFill>
              <a:latin typeface="+mn-lt"/>
            </a:endParaRPr>
          </a:p>
        </p:txBody>
      </p:sp>
      <p:sp>
        <p:nvSpPr>
          <p:cNvPr id="8" name="Rectangle 169"/>
          <p:cNvSpPr>
            <a:spLocks noChangeArrowheads="1"/>
          </p:cNvSpPr>
          <p:nvPr/>
        </p:nvSpPr>
        <p:spPr bwMode="auto">
          <a:xfrm>
            <a:off x="594172" y="2123107"/>
            <a:ext cx="8610600" cy="433388"/>
          </a:xfrm>
          <a:prstGeom prst="rect">
            <a:avLst/>
          </a:prstGeom>
          <a:noFill/>
          <a:ln w="9525">
            <a:noFill/>
            <a:miter lim="800000"/>
            <a:headEnd/>
            <a:tailEnd/>
          </a:ln>
          <a:effectLst/>
        </p:spPr>
        <p:txBody>
          <a:bodyPr anchor="ctr"/>
          <a:lstStyle/>
          <a:p>
            <a:pPr algn="l"/>
            <a:r>
              <a:rPr lang="en-US" altLang="zh-CN" sz="1800" b="1" dirty="0">
                <a:solidFill>
                  <a:srgbClr val="002060"/>
                </a:solidFill>
                <a:latin typeface="+mn-lt"/>
              </a:rPr>
              <a:t>Protection </a:t>
            </a:r>
            <a:r>
              <a:rPr lang="en-US" altLang="zh-CN" sz="1800" b="1" dirty="0" smtClean="0">
                <a:solidFill>
                  <a:srgbClr val="002060"/>
                </a:solidFill>
                <a:latin typeface="+mn-lt"/>
              </a:rPr>
              <a:t>active: </a:t>
            </a:r>
            <a:r>
              <a:rPr lang="en-US" altLang="zh-CN" sz="1800" dirty="0" smtClean="0">
                <a:solidFill>
                  <a:srgbClr val="002060"/>
                </a:solidFill>
                <a:latin typeface="+mn-lt"/>
              </a:rPr>
              <a:t>If total current &gt;</a:t>
            </a:r>
            <a:r>
              <a:rPr lang="en-US" altLang="zh-CN" sz="1800" dirty="0" err="1" smtClean="0">
                <a:solidFill>
                  <a:srgbClr val="002060"/>
                </a:solidFill>
                <a:latin typeface="+mn-lt"/>
              </a:rPr>
              <a:t>I_Max</a:t>
            </a:r>
            <a:r>
              <a:rPr lang="en-US" altLang="zh-CN" sz="1800" dirty="0" smtClean="0">
                <a:solidFill>
                  <a:srgbClr val="002060"/>
                </a:solidFill>
                <a:latin typeface="+mn-lt"/>
              </a:rPr>
              <a:t>,</a:t>
            </a:r>
            <a:r>
              <a:rPr lang="zh-CN" altLang="en-US" sz="1800" dirty="0" smtClean="0">
                <a:solidFill>
                  <a:srgbClr val="002060"/>
                </a:solidFill>
                <a:latin typeface="+mn-lt"/>
              </a:rPr>
              <a:t>，</a:t>
            </a:r>
            <a:r>
              <a:rPr lang="en-US" altLang="zh-CN" sz="1800" dirty="0">
                <a:solidFill>
                  <a:srgbClr val="002060"/>
                </a:solidFill>
                <a:latin typeface="+mn-lt"/>
              </a:rPr>
              <a:t>the compressor and outdoor fan will stop. Indoor fan keep running. </a:t>
            </a:r>
            <a:r>
              <a:rPr lang="zh-CN" altLang="en-US" sz="1800" dirty="0">
                <a:solidFill>
                  <a:srgbClr val="002060"/>
                </a:solidFill>
                <a:latin typeface="+mn-lt"/>
              </a:rPr>
              <a:t> </a:t>
            </a:r>
            <a:r>
              <a:rPr lang="en-US" altLang="zh-CN" sz="1800" dirty="0">
                <a:solidFill>
                  <a:srgbClr val="002060"/>
                </a:solidFill>
                <a:latin typeface="+mn-lt"/>
              </a:rPr>
              <a:t> </a:t>
            </a:r>
          </a:p>
        </p:txBody>
      </p:sp>
      <p:sp>
        <p:nvSpPr>
          <p:cNvPr id="9" name="Rectangle 169"/>
          <p:cNvSpPr>
            <a:spLocks noChangeArrowheads="1"/>
          </p:cNvSpPr>
          <p:nvPr/>
        </p:nvSpPr>
        <p:spPr bwMode="auto">
          <a:xfrm>
            <a:off x="594172" y="3060551"/>
            <a:ext cx="9073008" cy="433388"/>
          </a:xfrm>
          <a:prstGeom prst="rect">
            <a:avLst/>
          </a:prstGeom>
          <a:noFill/>
          <a:ln w="9525">
            <a:noFill/>
            <a:miter lim="800000"/>
            <a:headEnd/>
            <a:tailEnd/>
          </a:ln>
          <a:effectLst/>
        </p:spPr>
        <p:txBody>
          <a:bodyPr anchor="ctr"/>
          <a:lstStyle/>
          <a:p>
            <a:pPr algn="l"/>
            <a:r>
              <a:rPr lang="en-US" altLang="zh-CN" sz="1800" dirty="0" smtClean="0">
                <a:solidFill>
                  <a:srgbClr val="002060"/>
                </a:solidFill>
                <a:latin typeface="+mn-lt"/>
              </a:rPr>
              <a:t>Before the over current error, there is frequency limitation to control the current. </a:t>
            </a:r>
            <a:endParaRPr lang="en-US" altLang="zh-CN" sz="1800" dirty="0">
              <a:solidFill>
                <a:srgbClr val="002060"/>
              </a:solidFill>
              <a:latin typeface="+mn-lt"/>
            </a:endParaRPr>
          </a:p>
        </p:txBody>
      </p:sp>
      <p:sp>
        <p:nvSpPr>
          <p:cNvPr id="10" name="矩形 9"/>
          <p:cNvSpPr/>
          <p:nvPr/>
        </p:nvSpPr>
        <p:spPr>
          <a:xfrm>
            <a:off x="306140" y="3708623"/>
            <a:ext cx="4775666" cy="369332"/>
          </a:xfrm>
          <a:prstGeom prst="rect">
            <a:avLst/>
          </a:prstGeom>
        </p:spPr>
        <p:txBody>
          <a:bodyPr wrap="none">
            <a:spAutoFit/>
          </a:bodyPr>
          <a:lstStyle/>
          <a:p>
            <a:r>
              <a:rPr lang="en-US" altLang="zh-CN" sz="1800" b="1" dirty="0" smtClean="0">
                <a:solidFill>
                  <a:srgbClr val="002060"/>
                </a:solidFill>
                <a:latin typeface="Arial" pitchFamily="34" charset="0"/>
                <a:cs typeface="Arial" pitchFamily="34" charset="0"/>
              </a:rPr>
              <a:t>12. IGBT </a:t>
            </a:r>
            <a:r>
              <a:rPr lang="en-US" altLang="zh-CN" sz="1800" b="1" dirty="0">
                <a:solidFill>
                  <a:srgbClr val="002060"/>
                </a:solidFill>
                <a:latin typeface="Arial" pitchFamily="34" charset="0"/>
                <a:cs typeface="Arial" pitchFamily="34" charset="0"/>
              </a:rPr>
              <a:t>heat sink temperature protection</a:t>
            </a:r>
          </a:p>
        </p:txBody>
      </p:sp>
      <p:sp>
        <p:nvSpPr>
          <p:cNvPr id="11" name="Rectangle 169"/>
          <p:cNvSpPr>
            <a:spLocks noChangeArrowheads="1"/>
          </p:cNvSpPr>
          <p:nvPr/>
        </p:nvSpPr>
        <p:spPr bwMode="auto">
          <a:xfrm>
            <a:off x="658068" y="4212679"/>
            <a:ext cx="8001000" cy="433388"/>
          </a:xfrm>
          <a:prstGeom prst="rect">
            <a:avLst/>
          </a:prstGeom>
          <a:noFill/>
          <a:ln w="9525">
            <a:noFill/>
            <a:miter lim="800000"/>
            <a:headEnd/>
            <a:tailEnd/>
          </a:ln>
          <a:effectLst/>
        </p:spPr>
        <p:txBody>
          <a:bodyPr anchor="ctr"/>
          <a:lstStyle/>
          <a:p>
            <a:r>
              <a:rPr lang="en-US" altLang="zh-CN" sz="1800" b="1" dirty="0">
                <a:solidFill>
                  <a:srgbClr val="002060"/>
                </a:solidFill>
                <a:latin typeface="Arial" pitchFamily="34" charset="0"/>
                <a:cs typeface="Arial" pitchFamily="34" charset="0"/>
              </a:rPr>
              <a:t>Protection </a:t>
            </a:r>
            <a:r>
              <a:rPr lang="en-US" altLang="zh-CN" sz="1800" b="1" dirty="0" smtClean="0">
                <a:solidFill>
                  <a:srgbClr val="002060"/>
                </a:solidFill>
                <a:latin typeface="Arial" pitchFamily="34" charset="0"/>
                <a:cs typeface="Arial" pitchFamily="34" charset="0"/>
              </a:rPr>
              <a:t>active: </a:t>
            </a:r>
            <a:r>
              <a:rPr lang="en-US" altLang="zh-CN" sz="1800" dirty="0" smtClean="0">
                <a:solidFill>
                  <a:srgbClr val="002060"/>
                </a:solidFill>
                <a:latin typeface="Arial" pitchFamily="34" charset="0"/>
                <a:cs typeface="Arial" pitchFamily="34" charset="0"/>
              </a:rPr>
              <a:t>  If TH&gt;60 ℃ and T4&gt;46 ℃, reduce the frequency to the lowest. </a:t>
            </a:r>
            <a:endParaRPr lang="en-US" altLang="zh-CN" sz="1800" dirty="0">
              <a:solidFill>
                <a:srgbClr val="002060"/>
              </a:solidFill>
              <a:latin typeface="Arial" pitchFamily="34" charset="0"/>
              <a:cs typeface="Arial" pitchFamily="34" charset="0"/>
            </a:endParaRPr>
          </a:p>
        </p:txBody>
      </p:sp>
      <p:sp>
        <p:nvSpPr>
          <p:cNvPr id="12" name="Rectangle 171"/>
          <p:cNvSpPr>
            <a:spLocks noChangeArrowheads="1"/>
          </p:cNvSpPr>
          <p:nvPr/>
        </p:nvSpPr>
        <p:spPr bwMode="auto">
          <a:xfrm>
            <a:off x="658068" y="4787404"/>
            <a:ext cx="6934200" cy="433387"/>
          </a:xfrm>
          <a:prstGeom prst="rect">
            <a:avLst/>
          </a:prstGeom>
          <a:noFill/>
          <a:ln w="9525">
            <a:noFill/>
            <a:miter lim="800000"/>
            <a:headEnd/>
            <a:tailEnd/>
          </a:ln>
          <a:effectLst/>
        </p:spPr>
        <p:txBody>
          <a:bodyPr anchor="ctr"/>
          <a:lstStyle/>
          <a:p>
            <a:pPr algn="l"/>
            <a:r>
              <a:rPr lang="en-US" altLang="zh-CN" sz="1800" b="1" dirty="0">
                <a:solidFill>
                  <a:srgbClr val="002060"/>
                </a:solidFill>
                <a:latin typeface="Arial" pitchFamily="34" charset="0"/>
                <a:cs typeface="Arial" pitchFamily="34" charset="0"/>
              </a:rPr>
              <a:t>Protection </a:t>
            </a:r>
            <a:r>
              <a:rPr lang="en-US" altLang="zh-CN" sz="1800" b="1" dirty="0" smtClean="0">
                <a:solidFill>
                  <a:srgbClr val="002060"/>
                </a:solidFill>
                <a:latin typeface="Arial" pitchFamily="34" charset="0"/>
                <a:cs typeface="Arial" pitchFamily="34" charset="0"/>
              </a:rPr>
              <a:t>resume:  </a:t>
            </a:r>
            <a:r>
              <a:rPr lang="en-US" altLang="zh-CN" sz="1800" dirty="0" smtClean="0">
                <a:solidFill>
                  <a:srgbClr val="002060"/>
                </a:solidFill>
                <a:latin typeface="Arial" pitchFamily="34" charset="0"/>
                <a:cs typeface="Arial" pitchFamily="34" charset="0"/>
              </a:rPr>
              <a:t>if  TH&lt;55 ℃ , or T4&lt;44 ℃.</a:t>
            </a:r>
            <a:endParaRPr lang="en-US" altLang="zh-CN" sz="1800"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1177369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4" name="矩形 3"/>
          <p:cNvSpPr/>
          <p:nvPr/>
        </p:nvSpPr>
        <p:spPr>
          <a:xfrm>
            <a:off x="306140" y="1548383"/>
            <a:ext cx="1680268" cy="400110"/>
          </a:xfrm>
          <a:prstGeom prst="rect">
            <a:avLst/>
          </a:prstGeom>
        </p:spPr>
        <p:txBody>
          <a:bodyPr wrap="none">
            <a:spAutoFit/>
          </a:bodyPr>
          <a:lstStyle/>
          <a:p>
            <a:r>
              <a:rPr lang="en-US" altLang="zh-CN" sz="2000" b="1" dirty="0" smtClean="0">
                <a:solidFill>
                  <a:srgbClr val="002060"/>
                </a:solidFill>
              </a:rPr>
              <a:t>1. Fan </a:t>
            </a:r>
            <a:r>
              <a:rPr lang="en-US" altLang="zh-CN" sz="2000" b="1" dirty="0">
                <a:solidFill>
                  <a:srgbClr val="002060"/>
                </a:solidFill>
              </a:rPr>
              <a:t>mode</a:t>
            </a:r>
            <a:endParaRPr lang="zh-CN" altLang="zh-CN" sz="2000" dirty="0">
              <a:solidFill>
                <a:srgbClr val="002060"/>
              </a:solidFill>
            </a:endParaRPr>
          </a:p>
        </p:txBody>
      </p:sp>
      <p:sp>
        <p:nvSpPr>
          <p:cNvPr id="5" name="矩形 4"/>
          <p:cNvSpPr/>
          <p:nvPr/>
        </p:nvSpPr>
        <p:spPr>
          <a:xfrm>
            <a:off x="450156" y="1949776"/>
            <a:ext cx="9001000" cy="2357056"/>
          </a:xfrm>
          <a:prstGeom prst="rect">
            <a:avLst/>
          </a:prstGeom>
        </p:spPr>
        <p:txBody>
          <a:bodyPr wrap="square">
            <a:spAutoFit/>
          </a:bodyPr>
          <a:lstStyle/>
          <a:p>
            <a:pPr>
              <a:lnSpc>
                <a:spcPts val="3000"/>
              </a:lnSpc>
            </a:pPr>
            <a:r>
              <a:rPr lang="en-US" altLang="zh-CN" sz="1800" dirty="0">
                <a:solidFill>
                  <a:srgbClr val="002060"/>
                </a:solidFill>
                <a:latin typeface="+mn-lt"/>
              </a:rPr>
              <a:t>(1) Outdoor fan and compressor stop.</a:t>
            </a:r>
            <a:endParaRPr lang="zh-CN" altLang="zh-CN" sz="1800" dirty="0">
              <a:solidFill>
                <a:srgbClr val="002060"/>
              </a:solidFill>
              <a:latin typeface="+mn-lt"/>
            </a:endParaRPr>
          </a:p>
          <a:p>
            <a:pPr>
              <a:lnSpc>
                <a:spcPts val="3000"/>
              </a:lnSpc>
            </a:pPr>
            <a:r>
              <a:rPr lang="en-US" altLang="zh-CN" sz="1800" dirty="0">
                <a:solidFill>
                  <a:srgbClr val="002060"/>
                </a:solidFill>
                <a:latin typeface="+mn-lt"/>
              </a:rPr>
              <a:t>(2) Temperature setting function is disabled, and no setting temperature is displayed.</a:t>
            </a:r>
            <a:endParaRPr lang="zh-CN" altLang="zh-CN" sz="1800" dirty="0">
              <a:solidFill>
                <a:srgbClr val="002060"/>
              </a:solidFill>
              <a:latin typeface="+mn-lt"/>
            </a:endParaRPr>
          </a:p>
          <a:p>
            <a:pPr>
              <a:lnSpc>
                <a:spcPts val="3000"/>
              </a:lnSpc>
            </a:pPr>
            <a:r>
              <a:rPr lang="en-US" altLang="zh-CN" sz="1800" dirty="0">
                <a:solidFill>
                  <a:srgbClr val="002060"/>
                </a:solidFill>
                <a:latin typeface="+mn-lt"/>
              </a:rPr>
              <a:t>(3) Indoor fan can be set to high/med/low/auto.</a:t>
            </a:r>
            <a:endParaRPr lang="zh-CN" altLang="zh-CN" sz="1800" dirty="0">
              <a:solidFill>
                <a:srgbClr val="002060"/>
              </a:solidFill>
              <a:latin typeface="+mn-lt"/>
            </a:endParaRPr>
          </a:p>
          <a:p>
            <a:pPr>
              <a:lnSpc>
                <a:spcPts val="3000"/>
              </a:lnSpc>
            </a:pPr>
            <a:r>
              <a:rPr lang="en-US" altLang="zh-CN" sz="1800" dirty="0">
                <a:solidFill>
                  <a:srgbClr val="002060"/>
                </a:solidFill>
                <a:latin typeface="+mn-lt"/>
              </a:rPr>
              <a:t>(4) The louver operates same as in cooling mode</a:t>
            </a:r>
            <a:r>
              <a:rPr lang="en-US" altLang="zh-CN" sz="1800" dirty="0" smtClean="0">
                <a:solidFill>
                  <a:srgbClr val="002060"/>
                </a:solidFill>
                <a:latin typeface="+mn-lt"/>
              </a:rPr>
              <a:t>.</a:t>
            </a:r>
          </a:p>
          <a:p>
            <a:pPr>
              <a:lnSpc>
                <a:spcPts val="3000"/>
              </a:lnSpc>
            </a:pPr>
            <a:r>
              <a:rPr lang="en-US" altLang="zh-CN" sz="1800" dirty="0">
                <a:solidFill>
                  <a:srgbClr val="002060"/>
                </a:solidFill>
                <a:latin typeface="+mn-lt"/>
              </a:rPr>
              <a:t>(5) Auto fan:</a:t>
            </a:r>
            <a:endParaRPr lang="zh-CN" altLang="zh-CN" sz="1800" dirty="0">
              <a:solidFill>
                <a:srgbClr val="002060"/>
              </a:solidFill>
              <a:latin typeface="+mn-lt"/>
            </a:endParaRPr>
          </a:p>
          <a:p>
            <a:pPr>
              <a:lnSpc>
                <a:spcPts val="3000"/>
              </a:lnSpc>
            </a:pPr>
            <a:endParaRPr lang="zh-CN" altLang="zh-CN" sz="1800" dirty="0">
              <a:solidFill>
                <a:srgbClr val="002060"/>
              </a:solidFill>
              <a:latin typeface="+mn-lt"/>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7" name="对象 6"/>
          <p:cNvGraphicFramePr>
            <a:graphicFrameLocks noChangeAspect="1"/>
          </p:cNvGraphicFramePr>
          <p:nvPr>
            <p:extLst>
              <p:ext uri="{D42A27DB-BD31-4B8C-83A1-F6EECF244321}">
                <p14:modId xmlns:p14="http://schemas.microsoft.com/office/powerpoint/2010/main" val="2600932380"/>
              </p:ext>
            </p:extLst>
          </p:nvPr>
        </p:nvGraphicFramePr>
        <p:xfrm>
          <a:off x="2394372" y="3536506"/>
          <a:ext cx="3240360" cy="2908421"/>
        </p:xfrm>
        <a:graphic>
          <a:graphicData uri="http://schemas.openxmlformats.org/presentationml/2006/ole">
            <mc:AlternateContent xmlns:mc="http://schemas.openxmlformats.org/markup-compatibility/2006">
              <mc:Choice xmlns:v="urn:schemas-microsoft-com:vml" Requires="v">
                <p:oleObj spid="_x0000_s1050" name="AutoCAD Drawing" r:id="rId3" imgW="8658225" imgH="7610475" progId="AutoCAD.Drawing.17">
                  <p:embed/>
                </p:oleObj>
              </mc:Choice>
              <mc:Fallback>
                <p:oleObj name="AutoCAD Drawing" r:id="rId3" imgW="8658225" imgH="7610475" progId="AutoCAD.Drawing.17">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l="41191" t="33487" r="23761" b="30109"/>
                      <a:stretch>
                        <a:fillRect/>
                      </a:stretch>
                    </p:blipFill>
                    <p:spPr bwMode="auto">
                      <a:xfrm>
                        <a:off x="2394372" y="3536506"/>
                        <a:ext cx="3240360" cy="2908421"/>
                      </a:xfrm>
                      <a:prstGeom prst="rect">
                        <a:avLst/>
                      </a:prstGeom>
                      <a:noFill/>
                    </p:spPr>
                  </p:pic>
                </p:oleObj>
              </mc:Fallback>
            </mc:AlternateContent>
          </a:graphicData>
        </a:graphic>
      </p:graphicFrame>
      <p:sp>
        <p:nvSpPr>
          <p:cNvPr id="9" name="矩形 8"/>
          <p:cNvSpPr/>
          <p:nvPr/>
        </p:nvSpPr>
        <p:spPr>
          <a:xfrm>
            <a:off x="234801" y="971550"/>
            <a:ext cx="7704187"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14873986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7776195"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234132" y="1433215"/>
            <a:ext cx="2178802" cy="400110"/>
          </a:xfrm>
          <a:prstGeom prst="rect">
            <a:avLst/>
          </a:prstGeom>
        </p:spPr>
        <p:txBody>
          <a:bodyPr wrap="none">
            <a:spAutoFit/>
          </a:bodyPr>
          <a:lstStyle/>
          <a:p>
            <a:r>
              <a:rPr lang="en-US" altLang="zh-CN" sz="2000" b="1" dirty="0">
                <a:solidFill>
                  <a:srgbClr val="002060"/>
                </a:solidFill>
              </a:rPr>
              <a:t>2</a:t>
            </a:r>
            <a:r>
              <a:rPr lang="en-US" altLang="zh-CN" sz="2000" b="1" dirty="0" smtClean="0">
                <a:solidFill>
                  <a:srgbClr val="002060"/>
                </a:solidFill>
              </a:rPr>
              <a:t>. Cooling mode</a:t>
            </a:r>
            <a:endParaRPr lang="zh-CN" altLang="zh-CN" sz="2000" dirty="0">
              <a:solidFill>
                <a:srgbClr val="002060"/>
              </a:solidFill>
            </a:endParaRPr>
          </a:p>
        </p:txBody>
      </p:sp>
      <p:sp>
        <p:nvSpPr>
          <p:cNvPr id="9" name="矩形 8"/>
          <p:cNvSpPr/>
          <p:nvPr/>
        </p:nvSpPr>
        <p:spPr>
          <a:xfrm>
            <a:off x="234132" y="2187163"/>
            <a:ext cx="9577064" cy="369332"/>
          </a:xfrm>
          <a:prstGeom prst="rect">
            <a:avLst/>
          </a:prstGeom>
        </p:spPr>
        <p:txBody>
          <a:bodyPr wrap="square">
            <a:spAutoFit/>
          </a:bodyPr>
          <a:lstStyle/>
          <a:p>
            <a:r>
              <a:rPr lang="en-US" altLang="zh-CN" sz="1800" dirty="0">
                <a:solidFill>
                  <a:srgbClr val="002060"/>
                </a:solidFill>
              </a:rPr>
              <a:t>The maximum operation frequency of compressor after starting submits to following rule.</a:t>
            </a:r>
            <a:endParaRPr lang="zh-CN" altLang="zh-CN" sz="1800" dirty="0">
              <a:solidFill>
                <a:srgbClr val="002060"/>
              </a:solidFill>
            </a:endParaRPr>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1" name="对象 10"/>
          <p:cNvGraphicFramePr>
            <a:graphicFrameLocks noChangeAspect="1"/>
          </p:cNvGraphicFramePr>
          <p:nvPr>
            <p:extLst>
              <p:ext uri="{D42A27DB-BD31-4B8C-83A1-F6EECF244321}">
                <p14:modId xmlns:p14="http://schemas.microsoft.com/office/powerpoint/2010/main" val="4074730046"/>
              </p:ext>
            </p:extLst>
          </p:nvPr>
        </p:nvGraphicFramePr>
        <p:xfrm>
          <a:off x="1098228" y="2525842"/>
          <a:ext cx="5421807" cy="4783181"/>
        </p:xfrm>
        <a:graphic>
          <a:graphicData uri="http://schemas.openxmlformats.org/presentationml/2006/ole">
            <mc:AlternateContent xmlns:mc="http://schemas.openxmlformats.org/markup-compatibility/2006">
              <mc:Choice xmlns:v="urn:schemas-microsoft-com:vml" Requires="v">
                <p:oleObj spid="_x0000_s2074" name="AutoCAD Drawing" r:id="rId3" imgW="12573000" imgH="4524375" progId="AutoCAD.Drawing.17">
                  <p:embed/>
                </p:oleObj>
              </mc:Choice>
              <mc:Fallback>
                <p:oleObj name="AutoCAD Drawing" r:id="rId3" imgW="12573000" imgH="4524375" progId="AutoCAD.Drawing.17">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l="35075" t="6604" r="29865" b="17743"/>
                      <a:stretch>
                        <a:fillRect/>
                      </a:stretch>
                    </p:blipFill>
                    <p:spPr bwMode="auto">
                      <a:xfrm>
                        <a:off x="1098228" y="2525842"/>
                        <a:ext cx="5421807" cy="4783181"/>
                      </a:xfrm>
                      <a:prstGeom prst="rect">
                        <a:avLst/>
                      </a:prstGeom>
                      <a:noFill/>
                    </p:spPr>
                  </p:pic>
                </p:oleObj>
              </mc:Fallback>
            </mc:AlternateContent>
          </a:graphicData>
        </a:graphic>
      </p:graphicFrame>
      <p:sp>
        <p:nvSpPr>
          <p:cNvPr id="13" name="矩形 12"/>
          <p:cNvSpPr/>
          <p:nvPr/>
        </p:nvSpPr>
        <p:spPr>
          <a:xfrm>
            <a:off x="6438888" y="2988544"/>
            <a:ext cx="3732348" cy="3554819"/>
          </a:xfrm>
          <a:prstGeom prst="rect">
            <a:avLst/>
          </a:prstGeom>
        </p:spPr>
        <p:txBody>
          <a:bodyPr wrap="square">
            <a:spAutoFit/>
          </a:bodyPr>
          <a:lstStyle/>
          <a:p>
            <a:pPr>
              <a:lnSpc>
                <a:spcPts val="3000"/>
              </a:lnSpc>
            </a:pPr>
            <a:r>
              <a:rPr lang="en-US" altLang="zh-CN" sz="1600" dirty="0">
                <a:solidFill>
                  <a:srgbClr val="002060"/>
                </a:solidFill>
              </a:rPr>
              <a:t>If users switch on AC by remote controller, the compressor will run at the </a:t>
            </a:r>
            <a:r>
              <a:rPr lang="en-US" altLang="zh-CN" sz="1600" dirty="0" err="1">
                <a:solidFill>
                  <a:srgbClr val="002060"/>
                </a:solidFill>
              </a:rPr>
              <a:t>Fmax</a:t>
            </a:r>
            <a:r>
              <a:rPr lang="en-US" altLang="zh-CN" sz="1600" dirty="0">
                <a:solidFill>
                  <a:srgbClr val="002060"/>
                </a:solidFill>
              </a:rPr>
              <a:t> frequency for 7 minutes according to the outdoor ambient temp. During the 7 minutes, the frequency limitation is active. 7 minutes later, the compressor running frequency will be controlled </a:t>
            </a:r>
            <a:r>
              <a:rPr lang="en-US" altLang="zh-CN" sz="1600" dirty="0" smtClean="0">
                <a:solidFill>
                  <a:srgbClr val="002060"/>
                </a:solidFill>
              </a:rPr>
              <a:t>by the T1-Ts, refer to next page.</a:t>
            </a:r>
            <a:endParaRPr lang="zh-CN" altLang="zh-CN" sz="1600" dirty="0">
              <a:solidFill>
                <a:srgbClr val="002060"/>
              </a:solidFill>
            </a:endParaRPr>
          </a:p>
        </p:txBody>
      </p:sp>
      <p:sp>
        <p:nvSpPr>
          <p:cNvPr id="12" name="矩形 11"/>
          <p:cNvSpPr/>
          <p:nvPr/>
        </p:nvSpPr>
        <p:spPr>
          <a:xfrm>
            <a:off x="234132" y="1796345"/>
            <a:ext cx="3531736" cy="369332"/>
          </a:xfrm>
          <a:prstGeom prst="rect">
            <a:avLst/>
          </a:prstGeom>
        </p:spPr>
        <p:txBody>
          <a:bodyPr wrap="none">
            <a:spAutoFit/>
          </a:bodyPr>
          <a:lstStyle/>
          <a:p>
            <a:r>
              <a:rPr lang="en-US" altLang="zh-CN" sz="1800" b="1" dirty="0">
                <a:solidFill>
                  <a:srgbClr val="002060"/>
                </a:solidFill>
              </a:rPr>
              <a:t>2</a:t>
            </a:r>
            <a:r>
              <a:rPr lang="en-US" altLang="zh-CN" sz="1800" b="1" dirty="0" smtClean="0">
                <a:solidFill>
                  <a:srgbClr val="002060"/>
                </a:solidFill>
              </a:rPr>
              <a:t>. 1 Compressor </a:t>
            </a:r>
            <a:r>
              <a:rPr lang="en-US" altLang="zh-CN" sz="1800" b="1" dirty="0">
                <a:solidFill>
                  <a:srgbClr val="002060"/>
                </a:solidFill>
              </a:rPr>
              <a:t>running rules</a:t>
            </a:r>
            <a:endParaRPr lang="zh-CN" altLang="zh-CN" sz="1800" dirty="0">
              <a:solidFill>
                <a:srgbClr val="002060"/>
              </a:solidFill>
            </a:endParaRPr>
          </a:p>
        </p:txBody>
      </p:sp>
    </p:spTree>
    <p:extLst>
      <p:ext uri="{BB962C8B-B14F-4D97-AF65-F5344CB8AC3E}">
        <p14:creationId xmlns:p14="http://schemas.microsoft.com/office/powerpoint/2010/main" val="6355650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TextBox 5"/>
          <p:cNvSpPr txBox="1">
            <a:spLocks noChangeArrowheads="1"/>
          </p:cNvSpPr>
          <p:nvPr/>
        </p:nvSpPr>
        <p:spPr bwMode="auto">
          <a:xfrm>
            <a:off x="7723188" y="180975"/>
            <a:ext cx="271621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100">
                <a:solidFill>
                  <a:schemeClr val="tx1"/>
                </a:solidFill>
                <a:latin typeface="Arial" charset="0"/>
                <a:ea typeface="宋体" charset="-122"/>
              </a:defRPr>
            </a:lvl1pPr>
            <a:lvl2pPr marL="742950" indent="-285750" eaLnBrk="0" hangingPunct="0">
              <a:defRPr sz="2100">
                <a:solidFill>
                  <a:schemeClr val="tx1"/>
                </a:solidFill>
                <a:latin typeface="Arial" charset="0"/>
                <a:ea typeface="宋体" charset="-122"/>
              </a:defRPr>
            </a:lvl2pPr>
            <a:lvl3pPr marL="1143000" indent="-228600" eaLnBrk="0" hangingPunct="0">
              <a:defRPr sz="2100">
                <a:solidFill>
                  <a:schemeClr val="tx1"/>
                </a:solidFill>
                <a:latin typeface="Arial" charset="0"/>
                <a:ea typeface="宋体" charset="-122"/>
              </a:defRPr>
            </a:lvl3pPr>
            <a:lvl4pPr marL="1600200" indent="-228600" eaLnBrk="0" hangingPunct="0">
              <a:defRPr sz="2100">
                <a:solidFill>
                  <a:schemeClr val="tx1"/>
                </a:solidFill>
                <a:latin typeface="Arial" charset="0"/>
                <a:ea typeface="宋体" charset="-122"/>
              </a:defRPr>
            </a:lvl4pPr>
            <a:lvl5pPr marL="2057400" indent="-228600" eaLnBrk="0" hangingPunct="0">
              <a:defRPr sz="2100">
                <a:solidFill>
                  <a:schemeClr val="tx1"/>
                </a:solidFill>
                <a:latin typeface="Arial" charset="0"/>
                <a:ea typeface="宋体" charset="-122"/>
              </a:defRPr>
            </a:lvl5pPr>
            <a:lvl6pPr marL="2514600" indent="-228600" eaLnBrk="0" fontAlgn="base" hangingPunct="0">
              <a:spcBef>
                <a:spcPct val="0"/>
              </a:spcBef>
              <a:spcAft>
                <a:spcPct val="0"/>
              </a:spcAft>
              <a:defRPr sz="2100">
                <a:solidFill>
                  <a:schemeClr val="tx1"/>
                </a:solidFill>
                <a:latin typeface="Arial" charset="0"/>
                <a:ea typeface="宋体" charset="-122"/>
              </a:defRPr>
            </a:lvl6pPr>
            <a:lvl7pPr marL="2971800" indent="-228600" eaLnBrk="0" fontAlgn="base" hangingPunct="0">
              <a:spcBef>
                <a:spcPct val="0"/>
              </a:spcBef>
              <a:spcAft>
                <a:spcPct val="0"/>
              </a:spcAft>
              <a:defRPr sz="2100">
                <a:solidFill>
                  <a:schemeClr val="tx1"/>
                </a:solidFill>
                <a:latin typeface="Arial" charset="0"/>
                <a:ea typeface="宋体" charset="-122"/>
              </a:defRPr>
            </a:lvl7pPr>
            <a:lvl8pPr marL="3429000" indent="-228600" eaLnBrk="0" fontAlgn="base" hangingPunct="0">
              <a:spcBef>
                <a:spcPct val="0"/>
              </a:spcBef>
              <a:spcAft>
                <a:spcPct val="0"/>
              </a:spcAft>
              <a:defRPr sz="2100">
                <a:solidFill>
                  <a:schemeClr val="tx1"/>
                </a:solidFill>
                <a:latin typeface="Arial" charset="0"/>
                <a:ea typeface="宋体" charset="-122"/>
              </a:defRPr>
            </a:lvl8pPr>
            <a:lvl9pPr marL="3886200" indent="-228600" eaLnBrk="0" fontAlgn="base" hangingPunct="0">
              <a:spcBef>
                <a:spcPct val="0"/>
              </a:spcBef>
              <a:spcAft>
                <a:spcPct val="0"/>
              </a:spcAft>
              <a:defRPr sz="2100">
                <a:solidFill>
                  <a:schemeClr val="tx1"/>
                </a:solidFill>
                <a:latin typeface="Arial" charset="0"/>
                <a:ea typeface="宋体" charset="-122"/>
              </a:defRPr>
            </a:lvl9pPr>
          </a:lstStyle>
          <a:p>
            <a:pPr algn="r" eaLnBrk="1" hangingPunct="1">
              <a:defRPr/>
            </a:pPr>
            <a:r>
              <a:rPr lang="en-US" altLang="zh-CN" sz="4000" b="1" dirty="0" smtClean="0">
                <a:solidFill>
                  <a:schemeClr val="accent6">
                    <a:lumMod val="75000"/>
                  </a:schemeClr>
                </a:solidFill>
                <a:latin typeface="+mn-lt"/>
                <a:ea typeface="黑体" pitchFamily="49" charset="-122"/>
              </a:rPr>
              <a:t>Contents</a:t>
            </a:r>
            <a:endParaRPr lang="zh-CN" altLang="en-US" sz="4000" b="1" dirty="0" smtClean="0">
              <a:solidFill>
                <a:schemeClr val="accent6">
                  <a:lumMod val="75000"/>
                </a:schemeClr>
              </a:solidFill>
              <a:latin typeface="+mn-lt"/>
              <a:ea typeface="黑体" pitchFamily="49" charset="-122"/>
            </a:endParaRPr>
          </a:p>
        </p:txBody>
      </p:sp>
      <p:sp>
        <p:nvSpPr>
          <p:cNvPr id="11" name="Rectangle 6"/>
          <p:cNvSpPr>
            <a:spLocks noChangeArrowheads="1"/>
          </p:cNvSpPr>
          <p:nvPr/>
        </p:nvSpPr>
        <p:spPr bwMode="auto">
          <a:xfrm>
            <a:off x="609600" y="1462088"/>
            <a:ext cx="8382000" cy="2606675"/>
          </a:xfrm>
          <a:prstGeom prst="rect">
            <a:avLst/>
          </a:prstGeom>
          <a:noFill/>
          <a:ln w="9525" algn="ctr">
            <a:noFill/>
            <a:miter lim="800000"/>
            <a:headEnd/>
            <a:tailEnd/>
          </a:ln>
          <a:effectLst/>
        </p:spPr>
        <p:txBody>
          <a:bodyPr>
            <a:spAutoFit/>
          </a:bodyPr>
          <a:lstStyle/>
          <a:p>
            <a:pPr>
              <a:lnSpc>
                <a:spcPts val="2840"/>
              </a:lnSpc>
              <a:defRPr/>
            </a:pPr>
            <a:endParaRPr kumimoji="1" lang="en-US" altLang="zh-CN" sz="3200" b="1" dirty="0">
              <a:solidFill>
                <a:schemeClr val="accent6">
                  <a:lumMod val="75000"/>
                </a:schemeClr>
              </a:solidFill>
              <a:latin typeface="+mn-lt"/>
              <a:ea typeface="宋体" charset="-122"/>
              <a:cs typeface="Times New Roman" pitchFamily="18" charset="0"/>
            </a:endParaRPr>
          </a:p>
          <a:p>
            <a:pPr>
              <a:lnSpc>
                <a:spcPts val="2840"/>
              </a:lnSpc>
              <a:defRPr/>
            </a:pPr>
            <a:r>
              <a:rPr kumimoji="1" lang="en-US" altLang="zh-CN" sz="3200" b="1" dirty="0">
                <a:solidFill>
                  <a:schemeClr val="accent6">
                    <a:lumMod val="75000"/>
                  </a:schemeClr>
                </a:solidFill>
                <a:latin typeface="+mn-lt"/>
                <a:ea typeface="宋体" charset="-122"/>
                <a:cs typeface="Times New Roman" pitchFamily="18" charset="0"/>
              </a:rPr>
              <a:t>1. DC inverter technology introduction</a:t>
            </a:r>
          </a:p>
          <a:p>
            <a:pPr>
              <a:lnSpc>
                <a:spcPts val="2840"/>
              </a:lnSpc>
              <a:defRPr/>
            </a:pPr>
            <a:endParaRPr kumimoji="1" lang="en-US" altLang="zh-CN" sz="3200" b="1" dirty="0">
              <a:solidFill>
                <a:schemeClr val="accent6">
                  <a:lumMod val="75000"/>
                </a:schemeClr>
              </a:solidFill>
              <a:latin typeface="+mn-lt"/>
              <a:ea typeface="宋体" charset="-122"/>
              <a:cs typeface="Times New Roman" pitchFamily="18" charset="0"/>
            </a:endParaRPr>
          </a:p>
          <a:p>
            <a:pPr>
              <a:lnSpc>
                <a:spcPts val="2840"/>
              </a:lnSpc>
              <a:defRPr/>
            </a:pPr>
            <a:r>
              <a:rPr kumimoji="1" lang="en-US" altLang="zh-CN" sz="3200" b="1" dirty="0">
                <a:solidFill>
                  <a:schemeClr val="accent6">
                    <a:lumMod val="75000"/>
                  </a:schemeClr>
                </a:solidFill>
                <a:latin typeface="+mn-lt"/>
                <a:ea typeface="宋体" charset="-122"/>
                <a:cs typeface="Times New Roman" pitchFamily="18" charset="0"/>
              </a:rPr>
              <a:t>2. Refrigerant flow control</a:t>
            </a:r>
          </a:p>
          <a:p>
            <a:pPr>
              <a:lnSpc>
                <a:spcPts val="2840"/>
              </a:lnSpc>
              <a:defRPr/>
            </a:pPr>
            <a:endParaRPr kumimoji="1" lang="en-US" altLang="zh-CN" sz="3200" b="1" dirty="0">
              <a:solidFill>
                <a:schemeClr val="accent6">
                  <a:lumMod val="75000"/>
                </a:schemeClr>
              </a:solidFill>
              <a:latin typeface="+mn-lt"/>
              <a:ea typeface="宋体" charset="-122"/>
              <a:cs typeface="Times New Roman" pitchFamily="18" charset="0"/>
            </a:endParaRPr>
          </a:p>
          <a:p>
            <a:pPr>
              <a:lnSpc>
                <a:spcPts val="2840"/>
              </a:lnSpc>
              <a:defRPr/>
            </a:pPr>
            <a:r>
              <a:rPr kumimoji="1" lang="en-US" altLang="zh-CN" sz="3200" b="1" dirty="0">
                <a:solidFill>
                  <a:schemeClr val="accent6">
                    <a:lumMod val="75000"/>
                  </a:schemeClr>
                </a:solidFill>
                <a:latin typeface="+mn-lt"/>
                <a:ea typeface="宋体" charset="-122"/>
                <a:cs typeface="Times New Roman" pitchFamily="18" charset="0"/>
              </a:rPr>
              <a:t>3. </a:t>
            </a:r>
            <a:r>
              <a:rPr kumimoji="1" lang="en-US" altLang="zh-CN" sz="3200" b="1" dirty="0" smtClean="0">
                <a:solidFill>
                  <a:schemeClr val="accent6">
                    <a:lumMod val="75000"/>
                  </a:schemeClr>
                </a:solidFill>
                <a:latin typeface="+mn-lt"/>
                <a:ea typeface="宋体" charset="-122"/>
                <a:cs typeface="Times New Roman" pitchFamily="18" charset="0"/>
              </a:rPr>
              <a:t>Function control </a:t>
            </a:r>
            <a:endParaRPr kumimoji="1" lang="en-US" altLang="zh-CN" sz="3200" b="1" dirty="0">
              <a:solidFill>
                <a:schemeClr val="accent6">
                  <a:lumMod val="75000"/>
                </a:schemeClr>
              </a:solidFill>
              <a:latin typeface="+mn-lt"/>
              <a:ea typeface="宋体" charset="-122"/>
              <a:cs typeface="Times New Roman" pitchFamily="18" charset="0"/>
            </a:endParaRPr>
          </a:p>
          <a:p>
            <a:pPr>
              <a:lnSpc>
                <a:spcPts val="2840"/>
              </a:lnSpc>
              <a:defRPr/>
            </a:pPr>
            <a:endParaRPr kumimoji="1" lang="en-US" altLang="zh-CN" sz="3200" b="1" dirty="0">
              <a:solidFill>
                <a:schemeClr val="accent6">
                  <a:lumMod val="75000"/>
                </a:schemeClr>
              </a:solidFill>
              <a:latin typeface="+mn-lt"/>
              <a:ea typeface="宋体" charset="-122"/>
              <a:cs typeface="Times New Roman" pitchFamily="18" charset="0"/>
            </a:endParaRPr>
          </a:p>
        </p:txBody>
      </p:sp>
      <p:sp>
        <p:nvSpPr>
          <p:cNvPr id="2052"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p>
        </p:txBody>
      </p:sp>
      <p:pic>
        <p:nvPicPr>
          <p:cNvPr id="2053" name="图片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31300" y="5899150"/>
            <a:ext cx="13620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9000331"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7" name="对象 6"/>
          <p:cNvGraphicFramePr>
            <a:graphicFrameLocks noChangeAspect="1"/>
          </p:cNvGraphicFramePr>
          <p:nvPr>
            <p:extLst>
              <p:ext uri="{D42A27DB-BD31-4B8C-83A1-F6EECF244321}">
                <p14:modId xmlns:p14="http://schemas.microsoft.com/office/powerpoint/2010/main" val="2032065662"/>
              </p:ext>
            </p:extLst>
          </p:nvPr>
        </p:nvGraphicFramePr>
        <p:xfrm>
          <a:off x="162124" y="2018786"/>
          <a:ext cx="4916256" cy="5002205"/>
        </p:xfrm>
        <a:graphic>
          <a:graphicData uri="http://schemas.openxmlformats.org/presentationml/2006/ole">
            <mc:AlternateContent xmlns:mc="http://schemas.openxmlformats.org/markup-compatibility/2006">
              <mc:Choice xmlns:v="urn:schemas-microsoft-com:vml" Requires="v">
                <p:oleObj spid="_x0000_s4119" name="AutoCAD Drawing" r:id="rId3" imgW="12363450" imgH="4972050" progId="AutoCAD.Drawing.17">
                  <p:embed/>
                </p:oleObj>
              </mc:Choice>
              <mc:Fallback>
                <p:oleObj name="AutoCAD Drawing" r:id="rId3" imgW="12363450" imgH="4972050" progId="AutoCAD.Drawing.17">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l="18707" t="12871" r="58826" b="30191"/>
                      <a:stretch>
                        <a:fillRect/>
                      </a:stretch>
                    </p:blipFill>
                    <p:spPr bwMode="auto">
                      <a:xfrm>
                        <a:off x="162124" y="2018786"/>
                        <a:ext cx="4916256" cy="5002205"/>
                      </a:xfrm>
                      <a:prstGeom prst="rect">
                        <a:avLst/>
                      </a:prstGeom>
                      <a:noFill/>
                    </p:spPr>
                  </p:pic>
                </p:oleObj>
              </mc:Fallback>
            </mc:AlternateContent>
          </a:graphicData>
        </a:graphic>
      </p:graphicFrame>
      <p:sp>
        <p:nvSpPr>
          <p:cNvPr id="12" name="矩形 11"/>
          <p:cNvSpPr/>
          <p:nvPr/>
        </p:nvSpPr>
        <p:spPr>
          <a:xfrm>
            <a:off x="5467097" y="2248277"/>
            <a:ext cx="5136187" cy="812274"/>
          </a:xfrm>
          <a:prstGeom prst="rect">
            <a:avLst/>
          </a:prstGeom>
        </p:spPr>
        <p:txBody>
          <a:bodyPr wrap="square">
            <a:spAutoFit/>
          </a:bodyPr>
          <a:lstStyle/>
          <a:p>
            <a:pPr>
              <a:lnSpc>
                <a:spcPts val="3000"/>
              </a:lnSpc>
            </a:pPr>
            <a:r>
              <a:rPr lang="en-US" altLang="zh-CN" sz="1600" dirty="0">
                <a:solidFill>
                  <a:srgbClr val="C00000"/>
                </a:solidFill>
              </a:rPr>
              <a:t>While the zones of A,B,C... are corresponding to different compressor running frequency.</a:t>
            </a:r>
            <a:endParaRPr lang="zh-CN" altLang="zh-CN" sz="1600" dirty="0">
              <a:solidFill>
                <a:srgbClr val="C00000"/>
              </a:solidFill>
            </a:endParaRPr>
          </a:p>
        </p:txBody>
      </p:sp>
      <p:sp>
        <p:nvSpPr>
          <p:cNvPr id="13" name="矩形 12"/>
          <p:cNvSpPr/>
          <p:nvPr/>
        </p:nvSpPr>
        <p:spPr>
          <a:xfrm>
            <a:off x="5450227" y="3276575"/>
            <a:ext cx="5346700" cy="3554819"/>
          </a:xfrm>
          <a:prstGeom prst="rect">
            <a:avLst/>
          </a:prstGeom>
        </p:spPr>
        <p:txBody>
          <a:bodyPr>
            <a:spAutoFit/>
          </a:bodyPr>
          <a:lstStyle/>
          <a:p>
            <a:pPr>
              <a:lnSpc>
                <a:spcPts val="3000"/>
              </a:lnSpc>
            </a:pPr>
            <a:r>
              <a:rPr lang="en-US" altLang="zh-CN" sz="1600" b="1" dirty="0">
                <a:solidFill>
                  <a:srgbClr val="002060"/>
                </a:solidFill>
                <a:latin typeface="+mn-lt"/>
              </a:rPr>
              <a:t>Note:</a:t>
            </a:r>
            <a:endParaRPr lang="zh-CN" altLang="zh-CN" sz="1600" dirty="0">
              <a:solidFill>
                <a:srgbClr val="002060"/>
              </a:solidFill>
              <a:latin typeface="+mn-lt"/>
            </a:endParaRPr>
          </a:p>
          <a:p>
            <a:pPr>
              <a:lnSpc>
                <a:spcPts val="3000"/>
              </a:lnSpc>
            </a:pPr>
            <a:r>
              <a:rPr lang="en-US" altLang="zh-CN" sz="1600" dirty="0">
                <a:solidFill>
                  <a:srgbClr val="002060"/>
                </a:solidFill>
                <a:latin typeface="+mn-lt"/>
              </a:rPr>
              <a:t>When T1-Ts keeps in the same temp. zone for 3 minutes, the compressor will run as the below rules:</a:t>
            </a:r>
            <a:endParaRPr lang="zh-CN" altLang="zh-CN" sz="1600" dirty="0">
              <a:solidFill>
                <a:srgbClr val="002060"/>
              </a:solidFill>
              <a:latin typeface="+mn-lt"/>
            </a:endParaRPr>
          </a:p>
          <a:p>
            <a:pPr>
              <a:lnSpc>
                <a:spcPts val="3000"/>
              </a:lnSpc>
            </a:pPr>
            <a:r>
              <a:rPr lang="en-US" altLang="zh-CN" sz="1600" dirty="0">
                <a:solidFill>
                  <a:srgbClr val="002060"/>
                </a:solidFill>
                <a:latin typeface="+mn-lt"/>
              </a:rPr>
              <a:t>A~E: Increase the frequency to the higher level until to </a:t>
            </a:r>
            <a:r>
              <a:rPr lang="en-US" altLang="zh-CN" sz="1600" dirty="0" err="1">
                <a:solidFill>
                  <a:srgbClr val="002060"/>
                </a:solidFill>
                <a:latin typeface="+mn-lt"/>
              </a:rPr>
              <a:t>Fmax</a:t>
            </a:r>
            <a:r>
              <a:rPr lang="en-US" altLang="zh-CN" sz="1600" dirty="0">
                <a:solidFill>
                  <a:srgbClr val="002060"/>
                </a:solidFill>
                <a:latin typeface="+mn-lt"/>
              </a:rPr>
              <a:t>.</a:t>
            </a:r>
            <a:endParaRPr lang="zh-CN" altLang="zh-CN" sz="1600" dirty="0">
              <a:solidFill>
                <a:srgbClr val="002060"/>
              </a:solidFill>
              <a:latin typeface="+mn-lt"/>
            </a:endParaRPr>
          </a:p>
          <a:p>
            <a:pPr>
              <a:lnSpc>
                <a:spcPts val="3000"/>
              </a:lnSpc>
            </a:pPr>
            <a:r>
              <a:rPr lang="en-US" altLang="zh-CN" sz="1600" dirty="0">
                <a:solidFill>
                  <a:srgbClr val="002060"/>
                </a:solidFill>
                <a:latin typeface="+mn-lt"/>
              </a:rPr>
              <a:t>F: Keep the current frequency.</a:t>
            </a:r>
            <a:endParaRPr lang="zh-CN" altLang="zh-CN" sz="1600" dirty="0">
              <a:solidFill>
                <a:srgbClr val="002060"/>
              </a:solidFill>
              <a:latin typeface="+mn-lt"/>
            </a:endParaRPr>
          </a:p>
          <a:p>
            <a:pPr>
              <a:lnSpc>
                <a:spcPts val="3000"/>
              </a:lnSpc>
            </a:pPr>
            <a:r>
              <a:rPr lang="en-US" altLang="zh-CN" sz="1600" dirty="0">
                <a:solidFill>
                  <a:srgbClr val="002060"/>
                </a:solidFill>
                <a:latin typeface="+mn-lt"/>
              </a:rPr>
              <a:t>G: Decrease the frequency to the lower level until to F1.</a:t>
            </a:r>
            <a:endParaRPr lang="zh-CN" altLang="zh-CN" sz="1600" dirty="0">
              <a:solidFill>
                <a:srgbClr val="002060"/>
              </a:solidFill>
              <a:latin typeface="+mn-lt"/>
            </a:endParaRPr>
          </a:p>
          <a:p>
            <a:pPr>
              <a:lnSpc>
                <a:spcPts val="3000"/>
              </a:lnSpc>
            </a:pPr>
            <a:r>
              <a:rPr lang="en-US" altLang="zh-CN" sz="1600" dirty="0">
                <a:solidFill>
                  <a:srgbClr val="002060"/>
                </a:solidFill>
                <a:latin typeface="+mn-lt"/>
              </a:rPr>
              <a:t>H: Run at F1 for </a:t>
            </a:r>
            <a:r>
              <a:rPr lang="en-US" altLang="zh-CN" sz="1600" dirty="0" smtClean="0">
                <a:solidFill>
                  <a:srgbClr val="002060"/>
                </a:solidFill>
                <a:latin typeface="+mn-lt"/>
              </a:rPr>
              <a:t>1h then stop compressor 0r if </a:t>
            </a:r>
            <a:r>
              <a:rPr lang="en-US" altLang="zh-CN" sz="1600" dirty="0">
                <a:solidFill>
                  <a:srgbClr val="002060"/>
                </a:solidFill>
                <a:latin typeface="+mn-lt"/>
              </a:rPr>
              <a:t>T1-Ts&lt;-2℃, the compressor will </a:t>
            </a:r>
            <a:r>
              <a:rPr lang="en-US" altLang="zh-CN" sz="1600" dirty="0" smtClean="0">
                <a:solidFill>
                  <a:srgbClr val="002060"/>
                </a:solidFill>
                <a:latin typeface="+mn-lt"/>
              </a:rPr>
              <a:t>stop</a:t>
            </a:r>
            <a:endParaRPr lang="zh-CN" altLang="zh-CN" sz="1600" dirty="0">
              <a:solidFill>
                <a:srgbClr val="002060"/>
              </a:solidFill>
              <a:latin typeface="+mn-lt"/>
            </a:endParaRPr>
          </a:p>
        </p:txBody>
      </p:sp>
      <p:sp>
        <p:nvSpPr>
          <p:cNvPr id="14" name="矩形 13"/>
          <p:cNvSpPr/>
          <p:nvPr/>
        </p:nvSpPr>
        <p:spPr>
          <a:xfrm>
            <a:off x="234132" y="1433215"/>
            <a:ext cx="2178802" cy="400110"/>
          </a:xfrm>
          <a:prstGeom prst="rect">
            <a:avLst/>
          </a:prstGeom>
        </p:spPr>
        <p:txBody>
          <a:bodyPr wrap="none">
            <a:spAutoFit/>
          </a:bodyPr>
          <a:lstStyle/>
          <a:p>
            <a:r>
              <a:rPr lang="en-US" altLang="zh-CN" sz="2000" b="1" dirty="0">
                <a:solidFill>
                  <a:srgbClr val="002060"/>
                </a:solidFill>
              </a:rPr>
              <a:t>2</a:t>
            </a:r>
            <a:r>
              <a:rPr lang="en-US" altLang="zh-CN" sz="2000" b="1" dirty="0" smtClean="0">
                <a:solidFill>
                  <a:srgbClr val="002060"/>
                </a:solidFill>
              </a:rPr>
              <a:t>. Cooling mode</a:t>
            </a:r>
            <a:endParaRPr lang="zh-CN" altLang="zh-CN" sz="2000" dirty="0">
              <a:solidFill>
                <a:srgbClr val="002060"/>
              </a:solidFill>
            </a:endParaRPr>
          </a:p>
        </p:txBody>
      </p:sp>
      <p:sp>
        <p:nvSpPr>
          <p:cNvPr id="15" name="矩形 14"/>
          <p:cNvSpPr/>
          <p:nvPr/>
        </p:nvSpPr>
        <p:spPr>
          <a:xfrm>
            <a:off x="234132" y="1796345"/>
            <a:ext cx="3531736" cy="369332"/>
          </a:xfrm>
          <a:prstGeom prst="rect">
            <a:avLst/>
          </a:prstGeom>
        </p:spPr>
        <p:txBody>
          <a:bodyPr wrap="none">
            <a:spAutoFit/>
          </a:bodyPr>
          <a:lstStyle/>
          <a:p>
            <a:r>
              <a:rPr lang="en-US" altLang="zh-CN" sz="1800" b="1" dirty="0">
                <a:solidFill>
                  <a:srgbClr val="002060"/>
                </a:solidFill>
              </a:rPr>
              <a:t>2</a:t>
            </a:r>
            <a:r>
              <a:rPr lang="en-US" altLang="zh-CN" sz="1800" b="1" dirty="0" smtClean="0">
                <a:solidFill>
                  <a:srgbClr val="002060"/>
                </a:solidFill>
              </a:rPr>
              <a:t>. 1 Compressor </a:t>
            </a:r>
            <a:r>
              <a:rPr lang="en-US" altLang="zh-CN" sz="1800" b="1" dirty="0">
                <a:solidFill>
                  <a:srgbClr val="002060"/>
                </a:solidFill>
              </a:rPr>
              <a:t>running rules</a:t>
            </a:r>
            <a:endParaRPr lang="zh-CN" altLang="zh-CN" sz="1800" dirty="0">
              <a:solidFill>
                <a:srgbClr val="002060"/>
              </a:solidFill>
            </a:endParaRPr>
          </a:p>
        </p:txBody>
      </p:sp>
    </p:spTree>
    <p:extLst>
      <p:ext uri="{BB962C8B-B14F-4D97-AF65-F5344CB8AC3E}">
        <p14:creationId xmlns:p14="http://schemas.microsoft.com/office/powerpoint/2010/main" val="14587845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8568283"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对象 4"/>
          <p:cNvGraphicFramePr>
            <a:graphicFrameLocks noChangeAspect="1"/>
          </p:cNvGraphicFramePr>
          <p:nvPr>
            <p:extLst>
              <p:ext uri="{D42A27DB-BD31-4B8C-83A1-F6EECF244321}">
                <p14:modId xmlns:p14="http://schemas.microsoft.com/office/powerpoint/2010/main" val="3995993137"/>
              </p:ext>
            </p:extLst>
          </p:nvPr>
        </p:nvGraphicFramePr>
        <p:xfrm>
          <a:off x="378148" y="2556495"/>
          <a:ext cx="4608512" cy="4032448"/>
        </p:xfrm>
        <a:graphic>
          <a:graphicData uri="http://schemas.openxmlformats.org/presentationml/2006/ole">
            <mc:AlternateContent xmlns:mc="http://schemas.openxmlformats.org/markup-compatibility/2006">
              <mc:Choice xmlns:v="urn:schemas-microsoft-com:vml" Requires="v">
                <p:oleObj spid="_x0000_s3095" name="AutoCAD Drawing" r:id="rId3" imgW="9753600" imgH="5838825" progId="AutoCAD.Drawing.17">
                  <p:embed/>
                </p:oleObj>
              </mc:Choice>
              <mc:Fallback>
                <p:oleObj name="AutoCAD Drawing" r:id="rId3" imgW="9753600" imgH="5838825" progId="AutoCAD.Drawing.17">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l="38495" t="61034" r="33328" b="12"/>
                      <a:stretch>
                        <a:fillRect/>
                      </a:stretch>
                    </p:blipFill>
                    <p:spPr bwMode="auto">
                      <a:xfrm>
                        <a:off x="378148" y="2556495"/>
                        <a:ext cx="4608512" cy="4032448"/>
                      </a:xfrm>
                      <a:prstGeom prst="rect">
                        <a:avLst/>
                      </a:prstGeom>
                      <a:noFill/>
                    </p:spPr>
                  </p:pic>
                </p:oleObj>
              </mc:Fallback>
            </mc:AlternateContent>
          </a:graphicData>
        </a:graphic>
      </p:graphicFrame>
      <p:sp>
        <p:nvSpPr>
          <p:cNvPr id="7" name="矩形 6"/>
          <p:cNvSpPr/>
          <p:nvPr/>
        </p:nvSpPr>
        <p:spPr>
          <a:xfrm>
            <a:off x="378148" y="2259171"/>
            <a:ext cx="7848872" cy="369332"/>
          </a:xfrm>
          <a:prstGeom prst="rect">
            <a:avLst/>
          </a:prstGeom>
        </p:spPr>
        <p:txBody>
          <a:bodyPr wrap="square">
            <a:spAutoFit/>
          </a:bodyPr>
          <a:lstStyle/>
          <a:p>
            <a:r>
              <a:rPr lang="en-US" altLang="zh-CN" sz="1800" dirty="0">
                <a:solidFill>
                  <a:srgbClr val="002060"/>
                </a:solidFill>
                <a:latin typeface="+mn-lt"/>
              </a:rPr>
              <a:t>Meanwhile, the compressor running frequency is limited by the current. </a:t>
            </a:r>
            <a:endParaRPr lang="zh-CN" altLang="zh-CN" sz="1800" dirty="0">
              <a:solidFill>
                <a:srgbClr val="002060"/>
              </a:solidFill>
              <a:latin typeface="+mn-lt"/>
            </a:endParaRPr>
          </a:p>
        </p:txBody>
      </p:sp>
      <p:sp>
        <p:nvSpPr>
          <p:cNvPr id="9" name="矩形 8"/>
          <p:cNvSpPr/>
          <p:nvPr/>
        </p:nvSpPr>
        <p:spPr>
          <a:xfrm>
            <a:off x="4968552" y="2988543"/>
            <a:ext cx="5346700" cy="3554819"/>
          </a:xfrm>
          <a:prstGeom prst="rect">
            <a:avLst/>
          </a:prstGeom>
        </p:spPr>
        <p:txBody>
          <a:bodyPr>
            <a:spAutoFit/>
          </a:bodyPr>
          <a:lstStyle/>
          <a:p>
            <a:pPr>
              <a:lnSpc>
                <a:spcPts val="3000"/>
              </a:lnSpc>
            </a:pPr>
            <a:r>
              <a:rPr lang="en-US" altLang="zh-CN" sz="1600" dirty="0">
                <a:solidFill>
                  <a:srgbClr val="002060"/>
                </a:solidFill>
                <a:latin typeface="Arial" pitchFamily="34" charset="0"/>
                <a:cs typeface="Arial" pitchFamily="34" charset="0"/>
              </a:rPr>
              <a:t>Off: Compressor stops. </a:t>
            </a:r>
            <a:endParaRPr lang="zh-CN" altLang="zh-CN" sz="1600" dirty="0">
              <a:solidFill>
                <a:srgbClr val="002060"/>
              </a:solidFill>
              <a:latin typeface="Arial" pitchFamily="34" charset="0"/>
              <a:cs typeface="Arial" pitchFamily="34" charset="0"/>
            </a:endParaRPr>
          </a:p>
          <a:p>
            <a:pPr>
              <a:lnSpc>
                <a:spcPts val="3000"/>
              </a:lnSpc>
            </a:pPr>
            <a:r>
              <a:rPr lang="en-US" altLang="zh-CN" sz="1600" dirty="0">
                <a:solidFill>
                  <a:srgbClr val="002060"/>
                </a:solidFill>
                <a:latin typeface="Arial" pitchFamily="34" charset="0"/>
                <a:cs typeface="Arial" pitchFamily="34" charset="0"/>
              </a:rPr>
              <a:t>Decrease: Decrease the running frequency to the lower level. </a:t>
            </a:r>
            <a:endParaRPr lang="zh-CN" altLang="zh-CN" sz="1600" dirty="0">
              <a:solidFill>
                <a:srgbClr val="002060"/>
              </a:solidFill>
              <a:latin typeface="Arial" pitchFamily="34" charset="0"/>
              <a:cs typeface="Arial" pitchFamily="34" charset="0"/>
            </a:endParaRPr>
          </a:p>
          <a:p>
            <a:pPr>
              <a:lnSpc>
                <a:spcPts val="3000"/>
              </a:lnSpc>
            </a:pPr>
            <a:r>
              <a:rPr lang="en-US" altLang="zh-CN" sz="1600" dirty="0">
                <a:solidFill>
                  <a:srgbClr val="002060"/>
                </a:solidFill>
                <a:latin typeface="Arial" pitchFamily="34" charset="0"/>
                <a:cs typeface="Arial" pitchFamily="34" charset="0"/>
              </a:rPr>
              <a:t>Hold: Keep the current frequency. </a:t>
            </a:r>
            <a:endParaRPr lang="zh-CN" altLang="zh-CN" sz="1600" dirty="0">
              <a:solidFill>
                <a:srgbClr val="002060"/>
              </a:solidFill>
              <a:latin typeface="Arial" pitchFamily="34" charset="0"/>
              <a:cs typeface="Arial" pitchFamily="34" charset="0"/>
            </a:endParaRPr>
          </a:p>
          <a:p>
            <a:pPr>
              <a:lnSpc>
                <a:spcPts val="3000"/>
              </a:lnSpc>
            </a:pPr>
            <a:r>
              <a:rPr lang="en-US" altLang="zh-CN" sz="1600" dirty="0">
                <a:solidFill>
                  <a:srgbClr val="002060"/>
                </a:solidFill>
                <a:latin typeface="Arial" pitchFamily="34" charset="0"/>
                <a:cs typeface="Arial" pitchFamily="34" charset="0"/>
              </a:rPr>
              <a:t>Resume: No limitation for frequency.</a:t>
            </a:r>
            <a:endParaRPr lang="zh-CN" altLang="zh-CN" sz="1600" dirty="0">
              <a:solidFill>
                <a:srgbClr val="002060"/>
              </a:solidFill>
              <a:latin typeface="Arial" pitchFamily="34" charset="0"/>
              <a:cs typeface="Arial" pitchFamily="34" charset="0"/>
            </a:endParaRPr>
          </a:p>
          <a:p>
            <a:pPr>
              <a:lnSpc>
                <a:spcPts val="3000"/>
              </a:lnSpc>
            </a:pPr>
            <a:r>
              <a:rPr lang="en-US" altLang="zh-CN" sz="1600" b="1" dirty="0">
                <a:solidFill>
                  <a:srgbClr val="002060"/>
                </a:solidFill>
                <a:latin typeface="Arial" pitchFamily="34" charset="0"/>
                <a:cs typeface="Arial" pitchFamily="34" charset="0"/>
              </a:rPr>
              <a:t>Note:</a:t>
            </a:r>
            <a:endParaRPr lang="zh-CN" altLang="zh-CN" sz="1600" dirty="0">
              <a:solidFill>
                <a:srgbClr val="002060"/>
              </a:solidFill>
              <a:latin typeface="Arial" pitchFamily="34" charset="0"/>
              <a:cs typeface="Arial" pitchFamily="34" charset="0"/>
            </a:endParaRPr>
          </a:p>
          <a:p>
            <a:pPr>
              <a:lnSpc>
                <a:spcPts val="3000"/>
              </a:lnSpc>
            </a:pPr>
            <a:r>
              <a:rPr lang="en-US" altLang="zh-CN" sz="1600" dirty="0">
                <a:solidFill>
                  <a:srgbClr val="002060"/>
                </a:solidFill>
                <a:latin typeface="Arial" pitchFamily="34" charset="0"/>
                <a:cs typeface="Arial" pitchFamily="34" charset="0"/>
              </a:rPr>
              <a:t>When AC is in “hold” zone for 3 minutes, the compressor frequency will rise to the higher level.(frequency will increase twice at most</a:t>
            </a:r>
            <a:endParaRPr lang="zh-CN" altLang="en-US" sz="1600" dirty="0">
              <a:solidFill>
                <a:srgbClr val="002060"/>
              </a:solidFill>
              <a:latin typeface="Arial" pitchFamily="34" charset="0"/>
              <a:cs typeface="Arial" pitchFamily="34" charset="0"/>
            </a:endParaRPr>
          </a:p>
        </p:txBody>
      </p:sp>
      <p:sp>
        <p:nvSpPr>
          <p:cNvPr id="12" name="矩形 11"/>
          <p:cNvSpPr/>
          <p:nvPr/>
        </p:nvSpPr>
        <p:spPr>
          <a:xfrm>
            <a:off x="234132" y="1433215"/>
            <a:ext cx="2178802" cy="400110"/>
          </a:xfrm>
          <a:prstGeom prst="rect">
            <a:avLst/>
          </a:prstGeom>
        </p:spPr>
        <p:txBody>
          <a:bodyPr wrap="none">
            <a:spAutoFit/>
          </a:bodyPr>
          <a:lstStyle/>
          <a:p>
            <a:r>
              <a:rPr lang="en-US" altLang="zh-CN" sz="2000" b="1" dirty="0">
                <a:solidFill>
                  <a:srgbClr val="002060"/>
                </a:solidFill>
              </a:rPr>
              <a:t>2</a:t>
            </a:r>
            <a:r>
              <a:rPr lang="en-US" altLang="zh-CN" sz="2000" b="1" dirty="0" smtClean="0">
                <a:solidFill>
                  <a:srgbClr val="002060"/>
                </a:solidFill>
              </a:rPr>
              <a:t>. Cooling mode</a:t>
            </a:r>
            <a:endParaRPr lang="zh-CN" altLang="zh-CN" sz="2000" dirty="0">
              <a:solidFill>
                <a:srgbClr val="002060"/>
              </a:solidFill>
            </a:endParaRPr>
          </a:p>
        </p:txBody>
      </p:sp>
      <p:sp>
        <p:nvSpPr>
          <p:cNvPr id="13" name="矩形 12"/>
          <p:cNvSpPr/>
          <p:nvPr/>
        </p:nvSpPr>
        <p:spPr>
          <a:xfrm>
            <a:off x="234132" y="1796345"/>
            <a:ext cx="3531736" cy="369332"/>
          </a:xfrm>
          <a:prstGeom prst="rect">
            <a:avLst/>
          </a:prstGeom>
        </p:spPr>
        <p:txBody>
          <a:bodyPr wrap="none">
            <a:spAutoFit/>
          </a:bodyPr>
          <a:lstStyle/>
          <a:p>
            <a:r>
              <a:rPr lang="en-US" altLang="zh-CN" sz="1800" b="1" dirty="0">
                <a:solidFill>
                  <a:srgbClr val="002060"/>
                </a:solidFill>
              </a:rPr>
              <a:t>2</a:t>
            </a:r>
            <a:r>
              <a:rPr lang="en-US" altLang="zh-CN" sz="1800" b="1" dirty="0" smtClean="0">
                <a:solidFill>
                  <a:srgbClr val="002060"/>
                </a:solidFill>
              </a:rPr>
              <a:t>. 1 Compressor </a:t>
            </a:r>
            <a:r>
              <a:rPr lang="en-US" altLang="zh-CN" sz="1800" b="1" dirty="0">
                <a:solidFill>
                  <a:srgbClr val="002060"/>
                </a:solidFill>
              </a:rPr>
              <a:t>running rules</a:t>
            </a:r>
            <a:endParaRPr lang="zh-CN" altLang="zh-CN" sz="1800" dirty="0">
              <a:solidFill>
                <a:srgbClr val="002060"/>
              </a:solidFill>
            </a:endParaRPr>
          </a:p>
        </p:txBody>
      </p:sp>
    </p:spTree>
    <p:extLst>
      <p:ext uri="{BB962C8B-B14F-4D97-AF65-F5344CB8AC3E}">
        <p14:creationId xmlns:p14="http://schemas.microsoft.com/office/powerpoint/2010/main" val="21665903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9936435"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2" name="对象 11"/>
          <p:cNvGraphicFramePr>
            <a:graphicFrameLocks noChangeAspect="1"/>
          </p:cNvGraphicFramePr>
          <p:nvPr>
            <p:extLst>
              <p:ext uri="{D42A27DB-BD31-4B8C-83A1-F6EECF244321}">
                <p14:modId xmlns:p14="http://schemas.microsoft.com/office/powerpoint/2010/main" val="1009647994"/>
              </p:ext>
            </p:extLst>
          </p:nvPr>
        </p:nvGraphicFramePr>
        <p:xfrm>
          <a:off x="738188" y="2243337"/>
          <a:ext cx="4176464" cy="3625526"/>
        </p:xfrm>
        <a:graphic>
          <a:graphicData uri="http://schemas.openxmlformats.org/presentationml/2006/ole">
            <mc:AlternateContent xmlns:mc="http://schemas.openxmlformats.org/markup-compatibility/2006">
              <mc:Choice xmlns:v="urn:schemas-microsoft-com:vml" Requires="v">
                <p:oleObj spid="_x0000_s5141" name="AutoCAD Drawing" r:id="rId3" imgW="8658225" imgH="7696200" progId="AutoCAD.Drawing.17">
                  <p:embed/>
                </p:oleObj>
              </mc:Choice>
              <mc:Fallback>
                <p:oleObj name="AutoCAD Drawing" r:id="rId3" imgW="8658225" imgH="7696200" progId="AutoCAD.Drawing.17">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l="53651" t="43832" r="27728" b="37968"/>
                      <a:stretch>
                        <a:fillRect/>
                      </a:stretch>
                    </p:blipFill>
                    <p:spPr bwMode="auto">
                      <a:xfrm>
                        <a:off x="738188" y="2243337"/>
                        <a:ext cx="4176464" cy="3625526"/>
                      </a:xfrm>
                      <a:prstGeom prst="rect">
                        <a:avLst/>
                      </a:prstGeom>
                      <a:noFill/>
                    </p:spPr>
                  </p:pic>
                </p:oleObj>
              </mc:Fallback>
            </mc:AlternateContent>
          </a:graphicData>
        </a:graphic>
      </p:graphicFrame>
      <p:sp>
        <p:nvSpPr>
          <p:cNvPr id="13" name="矩形 12"/>
          <p:cNvSpPr/>
          <p:nvPr/>
        </p:nvSpPr>
        <p:spPr>
          <a:xfrm>
            <a:off x="234132" y="1433215"/>
            <a:ext cx="2178802" cy="400110"/>
          </a:xfrm>
          <a:prstGeom prst="rect">
            <a:avLst/>
          </a:prstGeom>
        </p:spPr>
        <p:txBody>
          <a:bodyPr wrap="none">
            <a:spAutoFit/>
          </a:bodyPr>
          <a:lstStyle/>
          <a:p>
            <a:r>
              <a:rPr lang="en-US" altLang="zh-CN" sz="2000" b="1" dirty="0">
                <a:solidFill>
                  <a:srgbClr val="002060"/>
                </a:solidFill>
              </a:rPr>
              <a:t>2</a:t>
            </a:r>
            <a:r>
              <a:rPr lang="en-US" altLang="zh-CN" sz="2000" b="1" dirty="0" smtClean="0">
                <a:solidFill>
                  <a:srgbClr val="002060"/>
                </a:solidFill>
              </a:rPr>
              <a:t>. Cooling mode</a:t>
            </a:r>
            <a:endParaRPr lang="zh-CN" altLang="zh-CN" sz="2000" dirty="0">
              <a:solidFill>
                <a:srgbClr val="002060"/>
              </a:solidFill>
            </a:endParaRPr>
          </a:p>
        </p:txBody>
      </p:sp>
      <p:sp>
        <p:nvSpPr>
          <p:cNvPr id="14" name="矩形 13"/>
          <p:cNvSpPr/>
          <p:nvPr/>
        </p:nvSpPr>
        <p:spPr>
          <a:xfrm>
            <a:off x="234132" y="1796345"/>
            <a:ext cx="3493264" cy="369332"/>
          </a:xfrm>
          <a:prstGeom prst="rect">
            <a:avLst/>
          </a:prstGeom>
        </p:spPr>
        <p:txBody>
          <a:bodyPr wrap="none">
            <a:spAutoFit/>
          </a:bodyPr>
          <a:lstStyle/>
          <a:p>
            <a:r>
              <a:rPr lang="en-US" altLang="zh-CN" sz="1800" b="1" dirty="0">
                <a:solidFill>
                  <a:srgbClr val="002060"/>
                </a:solidFill>
              </a:rPr>
              <a:t>2</a:t>
            </a:r>
            <a:r>
              <a:rPr lang="en-US" altLang="zh-CN" sz="1800" b="1" dirty="0" smtClean="0">
                <a:solidFill>
                  <a:srgbClr val="002060"/>
                </a:solidFill>
              </a:rPr>
              <a:t>. </a:t>
            </a:r>
            <a:r>
              <a:rPr lang="en-US" altLang="zh-CN" sz="1800" b="1" dirty="0">
                <a:solidFill>
                  <a:srgbClr val="002060"/>
                </a:solidFill>
              </a:rPr>
              <a:t>2 Outdoor fan running </a:t>
            </a:r>
            <a:r>
              <a:rPr lang="en-US" altLang="zh-CN" sz="1800" b="1" dirty="0" smtClean="0">
                <a:solidFill>
                  <a:srgbClr val="002060"/>
                </a:solidFill>
              </a:rPr>
              <a:t>rules</a:t>
            </a:r>
            <a:endParaRPr lang="zh-CN" altLang="zh-CN" sz="1800" b="1" dirty="0">
              <a:solidFill>
                <a:srgbClr val="002060"/>
              </a:solidFill>
            </a:endParaRPr>
          </a:p>
        </p:txBody>
      </p:sp>
    </p:spTree>
    <p:extLst>
      <p:ext uri="{BB962C8B-B14F-4D97-AF65-F5344CB8AC3E}">
        <p14:creationId xmlns:p14="http://schemas.microsoft.com/office/powerpoint/2010/main" val="26593560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8928323"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矩形 12"/>
          <p:cNvSpPr/>
          <p:nvPr/>
        </p:nvSpPr>
        <p:spPr>
          <a:xfrm>
            <a:off x="450156" y="2196455"/>
            <a:ext cx="9433048" cy="1077218"/>
          </a:xfrm>
          <a:prstGeom prst="rect">
            <a:avLst/>
          </a:prstGeom>
        </p:spPr>
        <p:txBody>
          <a:bodyPr wrap="square">
            <a:spAutoFit/>
          </a:bodyPr>
          <a:lstStyle/>
          <a:p>
            <a:r>
              <a:rPr lang="en-US" altLang="zh-CN" sz="1600" dirty="0">
                <a:solidFill>
                  <a:srgbClr val="002060"/>
                </a:solidFill>
                <a:latin typeface="+mn-lt"/>
              </a:rPr>
              <a:t>In cooling mode, indoor fan runs all the time and the speed can be selected as high, medium, low and auto</a:t>
            </a:r>
            <a:r>
              <a:rPr lang="en-US" altLang="zh-CN" sz="1600" dirty="0" smtClean="0">
                <a:solidFill>
                  <a:srgbClr val="002060"/>
                </a:solidFill>
                <a:latin typeface="+mn-lt"/>
              </a:rPr>
              <a:t>.</a:t>
            </a:r>
          </a:p>
          <a:p>
            <a:endParaRPr lang="zh-CN" altLang="zh-CN" sz="1600" dirty="0">
              <a:solidFill>
                <a:srgbClr val="002060"/>
              </a:solidFill>
              <a:latin typeface="+mn-lt"/>
            </a:endParaRPr>
          </a:p>
          <a:p>
            <a:r>
              <a:rPr lang="en-US" altLang="zh-CN" sz="1600" dirty="0" smtClean="0">
                <a:solidFill>
                  <a:srgbClr val="002060"/>
                </a:solidFill>
                <a:latin typeface="+mn-lt"/>
              </a:rPr>
              <a:t>Auto fan in cooling mode acts as follow:</a:t>
            </a:r>
            <a:endParaRPr lang="zh-CN" altLang="zh-CN" sz="1600" dirty="0">
              <a:solidFill>
                <a:srgbClr val="002060"/>
              </a:solidFill>
              <a:latin typeface="+mn-lt"/>
            </a:endParaRPr>
          </a:p>
        </p:txBody>
      </p:sp>
      <p:sp>
        <p:nvSpPr>
          <p:cNvPr id="14" name="Rectangle 5"/>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5" name="对象 14"/>
          <p:cNvGraphicFramePr>
            <a:graphicFrameLocks noChangeAspect="1"/>
          </p:cNvGraphicFramePr>
          <p:nvPr>
            <p:extLst>
              <p:ext uri="{D42A27DB-BD31-4B8C-83A1-F6EECF244321}">
                <p14:modId xmlns:p14="http://schemas.microsoft.com/office/powerpoint/2010/main" val="3339558963"/>
              </p:ext>
            </p:extLst>
          </p:nvPr>
        </p:nvGraphicFramePr>
        <p:xfrm>
          <a:off x="450156" y="3420591"/>
          <a:ext cx="3955369" cy="3227581"/>
        </p:xfrm>
        <a:graphic>
          <a:graphicData uri="http://schemas.openxmlformats.org/presentationml/2006/ole">
            <mc:AlternateContent xmlns:mc="http://schemas.openxmlformats.org/markup-compatibility/2006">
              <mc:Choice xmlns:v="urn:schemas-microsoft-com:vml" Requires="v">
                <p:oleObj spid="_x0000_s10264" name="AutoCAD Drawing" r:id="rId3" imgW="15468600" imgH="7858125" progId="AutoCAD.Drawing.17">
                  <p:embed/>
                </p:oleObj>
              </mc:Choice>
              <mc:Fallback>
                <p:oleObj name="AutoCAD Drawing" r:id="rId3" imgW="15468600" imgH="7858125" progId="AutoCAD.Drawing.17">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l="29167" t="33333" r="44341" b="26830"/>
                      <a:stretch>
                        <a:fillRect/>
                      </a:stretch>
                    </p:blipFill>
                    <p:spPr bwMode="auto">
                      <a:xfrm>
                        <a:off x="450156" y="3420591"/>
                        <a:ext cx="3955369" cy="3227581"/>
                      </a:xfrm>
                      <a:prstGeom prst="rect">
                        <a:avLst/>
                      </a:prstGeom>
                      <a:noFill/>
                    </p:spPr>
                  </p:pic>
                </p:oleObj>
              </mc:Fallback>
            </mc:AlternateContent>
          </a:graphicData>
        </a:graphic>
      </p:graphicFrame>
      <p:sp>
        <p:nvSpPr>
          <p:cNvPr id="16" name="矩形 15"/>
          <p:cNvSpPr/>
          <p:nvPr/>
        </p:nvSpPr>
        <p:spPr>
          <a:xfrm>
            <a:off x="253484" y="1463993"/>
            <a:ext cx="2178802" cy="400110"/>
          </a:xfrm>
          <a:prstGeom prst="rect">
            <a:avLst/>
          </a:prstGeom>
        </p:spPr>
        <p:txBody>
          <a:bodyPr wrap="none">
            <a:spAutoFit/>
          </a:bodyPr>
          <a:lstStyle/>
          <a:p>
            <a:r>
              <a:rPr lang="en-US" altLang="zh-CN" sz="2000" b="1" dirty="0">
                <a:solidFill>
                  <a:srgbClr val="002060"/>
                </a:solidFill>
              </a:rPr>
              <a:t>2</a:t>
            </a:r>
            <a:r>
              <a:rPr lang="en-US" altLang="zh-CN" sz="2000" b="1" dirty="0" smtClean="0">
                <a:solidFill>
                  <a:srgbClr val="002060"/>
                </a:solidFill>
              </a:rPr>
              <a:t>. Cooling mode</a:t>
            </a:r>
            <a:endParaRPr lang="zh-CN" altLang="zh-CN" sz="2000" dirty="0">
              <a:solidFill>
                <a:srgbClr val="002060"/>
              </a:solidFill>
            </a:endParaRPr>
          </a:p>
        </p:txBody>
      </p:sp>
      <p:sp>
        <p:nvSpPr>
          <p:cNvPr id="17" name="矩形 16"/>
          <p:cNvSpPr/>
          <p:nvPr/>
        </p:nvSpPr>
        <p:spPr>
          <a:xfrm>
            <a:off x="253484" y="1827123"/>
            <a:ext cx="3365024" cy="369332"/>
          </a:xfrm>
          <a:prstGeom prst="rect">
            <a:avLst/>
          </a:prstGeom>
        </p:spPr>
        <p:txBody>
          <a:bodyPr wrap="none">
            <a:spAutoFit/>
          </a:bodyPr>
          <a:lstStyle/>
          <a:p>
            <a:r>
              <a:rPr lang="en-US" altLang="zh-CN" sz="1800" b="1" dirty="0">
                <a:solidFill>
                  <a:srgbClr val="002060"/>
                </a:solidFill>
              </a:rPr>
              <a:t>2</a:t>
            </a:r>
            <a:r>
              <a:rPr lang="en-US" altLang="zh-CN" sz="1800" b="1" dirty="0" smtClean="0">
                <a:solidFill>
                  <a:srgbClr val="002060"/>
                </a:solidFill>
              </a:rPr>
              <a:t>. 3 </a:t>
            </a:r>
            <a:r>
              <a:rPr lang="en-US" altLang="zh-CN" sz="1800" b="1" dirty="0">
                <a:solidFill>
                  <a:srgbClr val="002060"/>
                </a:solidFill>
              </a:rPr>
              <a:t>Indoor fan running rules </a:t>
            </a:r>
            <a:endParaRPr lang="zh-CN" altLang="zh-CN" sz="1800" b="1" dirty="0">
              <a:solidFill>
                <a:srgbClr val="002060"/>
              </a:solidFill>
            </a:endParaRPr>
          </a:p>
        </p:txBody>
      </p:sp>
    </p:spTree>
    <p:extLst>
      <p:ext uri="{BB962C8B-B14F-4D97-AF65-F5344CB8AC3E}">
        <p14:creationId xmlns:p14="http://schemas.microsoft.com/office/powerpoint/2010/main" val="254522029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9936435"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矩形 8"/>
          <p:cNvSpPr/>
          <p:nvPr/>
        </p:nvSpPr>
        <p:spPr>
          <a:xfrm>
            <a:off x="378148" y="1980431"/>
            <a:ext cx="9577064" cy="1200329"/>
          </a:xfrm>
          <a:prstGeom prst="rect">
            <a:avLst/>
          </a:prstGeom>
        </p:spPr>
        <p:txBody>
          <a:bodyPr wrap="square">
            <a:spAutoFit/>
          </a:bodyPr>
          <a:lstStyle/>
          <a:p>
            <a:r>
              <a:rPr lang="en-US" altLang="zh-CN" sz="1800" dirty="0">
                <a:solidFill>
                  <a:srgbClr val="002060"/>
                </a:solidFill>
                <a:latin typeface="Arial" pitchFamily="34" charset="0"/>
                <a:cs typeface="Arial" pitchFamily="34" charset="0"/>
              </a:rPr>
              <a:t>This mode can be chosen with remote controller and the setting temperature can be changed between 17~30℃</a:t>
            </a:r>
            <a:r>
              <a:rPr lang="en-US" altLang="zh-CN" sz="1800" dirty="0" smtClean="0">
                <a:solidFill>
                  <a:srgbClr val="002060"/>
                </a:solidFill>
                <a:latin typeface="Arial" pitchFamily="34" charset="0"/>
                <a:cs typeface="Arial" pitchFamily="34" charset="0"/>
              </a:rPr>
              <a:t>.</a:t>
            </a:r>
          </a:p>
          <a:p>
            <a:endParaRPr lang="zh-CN" altLang="zh-CN" sz="1800" dirty="0">
              <a:solidFill>
                <a:srgbClr val="002060"/>
              </a:solidFill>
              <a:latin typeface="Arial" pitchFamily="34" charset="0"/>
              <a:cs typeface="Arial" pitchFamily="34" charset="0"/>
            </a:endParaRPr>
          </a:p>
          <a:p>
            <a:r>
              <a:rPr lang="en-US" altLang="zh-CN" sz="1800" dirty="0">
                <a:solidFill>
                  <a:srgbClr val="002060"/>
                </a:solidFill>
                <a:latin typeface="Arial" pitchFamily="34" charset="0"/>
                <a:cs typeface="Arial" pitchFamily="34" charset="0"/>
              </a:rPr>
              <a:t>In auto mode, the machine will choose </a:t>
            </a:r>
            <a:r>
              <a:rPr lang="en-US" altLang="zh-CN" sz="1800" dirty="0" smtClean="0">
                <a:solidFill>
                  <a:srgbClr val="002060"/>
                </a:solidFill>
                <a:latin typeface="Arial" pitchFamily="34" charset="0"/>
                <a:cs typeface="Arial" pitchFamily="34" charset="0"/>
              </a:rPr>
              <a:t>cooling or </a:t>
            </a:r>
            <a:r>
              <a:rPr lang="en-US" altLang="zh-CN" sz="1800" dirty="0">
                <a:solidFill>
                  <a:srgbClr val="002060"/>
                </a:solidFill>
                <a:latin typeface="Arial" pitchFamily="34" charset="0"/>
                <a:cs typeface="Arial" pitchFamily="34" charset="0"/>
              </a:rPr>
              <a:t>fan-only mode according to </a:t>
            </a:r>
            <a:r>
              <a:rPr lang="en-US" altLang="zh-CN" sz="1800" dirty="0" smtClean="0">
                <a:solidFill>
                  <a:srgbClr val="002060"/>
                </a:solidFill>
                <a:latin typeface="Arial" pitchFamily="34" charset="0"/>
                <a:cs typeface="Arial" pitchFamily="34" charset="0"/>
              </a:rPr>
              <a:t>T1-Ts.</a:t>
            </a:r>
            <a:endParaRPr lang="zh-CN" altLang="zh-CN" sz="1800" dirty="0">
              <a:solidFill>
                <a:srgbClr val="002060"/>
              </a:solidFill>
              <a:latin typeface="Arial" pitchFamily="34" charset="0"/>
              <a:cs typeface="Arial" pitchFamily="34" charset="0"/>
            </a:endParaRPr>
          </a:p>
        </p:txBody>
      </p:sp>
      <p:graphicFrame>
        <p:nvGraphicFramePr>
          <p:cNvPr id="13" name="表格 12"/>
          <p:cNvGraphicFramePr>
            <a:graphicFrameLocks noGrp="1"/>
          </p:cNvGraphicFramePr>
          <p:nvPr>
            <p:extLst>
              <p:ext uri="{D42A27DB-BD31-4B8C-83A1-F6EECF244321}">
                <p14:modId xmlns:p14="http://schemas.microsoft.com/office/powerpoint/2010/main" val="1938038145"/>
              </p:ext>
            </p:extLst>
          </p:nvPr>
        </p:nvGraphicFramePr>
        <p:xfrm>
          <a:off x="738188" y="3612808"/>
          <a:ext cx="4320480" cy="958215"/>
        </p:xfrm>
        <a:graphic>
          <a:graphicData uri="http://schemas.openxmlformats.org/drawingml/2006/table">
            <a:tbl>
              <a:tblPr>
                <a:tableStyleId>{E8B1032C-EA38-4F05-BA0D-38AFFFC7BED3}</a:tableStyleId>
              </a:tblPr>
              <a:tblGrid>
                <a:gridCol w="2088232"/>
                <a:gridCol w="2232248"/>
              </a:tblGrid>
              <a:tr h="352425">
                <a:tc>
                  <a:txBody>
                    <a:bodyPr/>
                    <a:lstStyle/>
                    <a:p>
                      <a:pPr algn="ctr" rtl="0" fontAlgn="ctr"/>
                      <a:r>
                        <a:rPr lang="en-US" sz="1600" u="none" strike="noStrike" dirty="0" smtClean="0">
                          <a:solidFill>
                            <a:srgbClr val="002060"/>
                          </a:solidFill>
                          <a:effectLst/>
                        </a:rPr>
                        <a:t>T1-Ts</a:t>
                      </a:r>
                      <a:endParaRPr lang="en-US" sz="1600" b="0" i="0" u="none" strike="noStrike" dirty="0">
                        <a:solidFill>
                          <a:srgbClr val="002060"/>
                        </a:solidFill>
                        <a:effectLst/>
                        <a:latin typeface="Arial"/>
                      </a:endParaRPr>
                    </a:p>
                  </a:txBody>
                  <a:tcPr marL="9525" marR="9525" marT="9525" marB="0" anchor="ctr"/>
                </a:tc>
                <a:tc>
                  <a:txBody>
                    <a:bodyPr/>
                    <a:lstStyle/>
                    <a:p>
                      <a:pPr algn="ctr" rtl="0" fontAlgn="ctr"/>
                      <a:r>
                        <a:rPr lang="en-US" sz="1600" u="none" strike="noStrike">
                          <a:solidFill>
                            <a:srgbClr val="002060"/>
                          </a:solidFill>
                          <a:effectLst/>
                        </a:rPr>
                        <a:t>Running mode</a:t>
                      </a:r>
                      <a:endParaRPr lang="en-US" sz="1600" b="0" i="0" u="none" strike="noStrike">
                        <a:solidFill>
                          <a:srgbClr val="002060"/>
                        </a:solidFill>
                        <a:effectLst/>
                        <a:latin typeface="Arial"/>
                      </a:endParaRPr>
                    </a:p>
                  </a:txBody>
                  <a:tcPr marL="9525" marR="9525" marT="9525" marB="0" anchor="ctr"/>
                </a:tc>
              </a:tr>
              <a:tr h="180975">
                <a:tc>
                  <a:txBody>
                    <a:bodyPr/>
                    <a:lstStyle/>
                    <a:p>
                      <a:pPr algn="ctr" rtl="0" fontAlgn="ctr"/>
                      <a:r>
                        <a:rPr lang="en-US" sz="1600" u="none" strike="noStrike" dirty="0" smtClean="0">
                          <a:solidFill>
                            <a:srgbClr val="002060"/>
                          </a:solidFill>
                          <a:effectLst/>
                        </a:rPr>
                        <a:t>＞</a:t>
                      </a:r>
                      <a:r>
                        <a:rPr lang="en-US" sz="1600" u="none" strike="noStrike" dirty="0">
                          <a:solidFill>
                            <a:srgbClr val="002060"/>
                          </a:solidFill>
                          <a:effectLst/>
                        </a:rPr>
                        <a:t>1℃</a:t>
                      </a:r>
                      <a:endParaRPr lang="en-US" sz="1600" b="0" i="0" u="none" strike="noStrike" dirty="0">
                        <a:solidFill>
                          <a:srgbClr val="002060"/>
                        </a:solidFill>
                        <a:effectLst/>
                        <a:latin typeface="Arial"/>
                      </a:endParaRPr>
                    </a:p>
                  </a:txBody>
                  <a:tcPr marL="9525" marR="9525" marT="9525" marB="0" anchor="ctr"/>
                </a:tc>
                <a:tc>
                  <a:txBody>
                    <a:bodyPr/>
                    <a:lstStyle/>
                    <a:p>
                      <a:pPr algn="ctr" rtl="0" fontAlgn="ctr"/>
                      <a:r>
                        <a:rPr lang="en-US" sz="1600" u="none" strike="noStrike">
                          <a:solidFill>
                            <a:srgbClr val="002060"/>
                          </a:solidFill>
                          <a:effectLst/>
                        </a:rPr>
                        <a:t>Cooling</a:t>
                      </a:r>
                      <a:endParaRPr lang="en-US" sz="1600" b="0" i="0" u="none" strike="noStrike">
                        <a:solidFill>
                          <a:srgbClr val="002060"/>
                        </a:solidFill>
                        <a:effectLst/>
                        <a:latin typeface="Arial"/>
                      </a:endParaRPr>
                    </a:p>
                  </a:txBody>
                  <a:tcPr marL="9525" marR="9525" marT="9525" marB="0" anchor="ctr"/>
                </a:tc>
              </a:tr>
              <a:tr h="352425">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u="none" strike="noStrike" dirty="0" smtClean="0">
                          <a:solidFill>
                            <a:srgbClr val="002060"/>
                          </a:solidFill>
                          <a:effectLst/>
                        </a:rPr>
                        <a:t>T1-Ts</a:t>
                      </a:r>
                      <a:r>
                        <a:rPr lang="en-US" sz="1600" u="none" strike="noStrike" dirty="0" smtClean="0">
                          <a:solidFill>
                            <a:srgbClr val="002060"/>
                          </a:solidFill>
                          <a:effectLst/>
                        </a:rPr>
                        <a:t>≤</a:t>
                      </a:r>
                      <a:r>
                        <a:rPr lang="en-US" sz="1600" u="none" strike="noStrike" dirty="0">
                          <a:solidFill>
                            <a:srgbClr val="002060"/>
                          </a:solidFill>
                          <a:effectLst/>
                        </a:rPr>
                        <a:t>1℃</a:t>
                      </a:r>
                      <a:endParaRPr lang="en-US" sz="1600" b="0" i="0" u="none" strike="noStrike" dirty="0">
                        <a:solidFill>
                          <a:srgbClr val="002060"/>
                        </a:solidFill>
                        <a:effectLst/>
                        <a:latin typeface="Arial"/>
                      </a:endParaRPr>
                    </a:p>
                  </a:txBody>
                  <a:tcPr marL="9525" marR="9525" marT="9525" marB="0" anchor="ctr"/>
                </a:tc>
                <a:tc>
                  <a:txBody>
                    <a:bodyPr/>
                    <a:lstStyle/>
                    <a:p>
                      <a:pPr algn="ctr" rtl="0" fontAlgn="ctr"/>
                      <a:r>
                        <a:rPr lang="en-US" sz="1600" u="none" strike="noStrike" dirty="0">
                          <a:solidFill>
                            <a:srgbClr val="002060"/>
                          </a:solidFill>
                          <a:effectLst/>
                        </a:rPr>
                        <a:t>Fan-only</a:t>
                      </a:r>
                      <a:endParaRPr lang="en-US" sz="1600" b="0" i="0" u="none" strike="noStrike" dirty="0">
                        <a:solidFill>
                          <a:srgbClr val="002060"/>
                        </a:solidFill>
                        <a:effectLst/>
                        <a:latin typeface="Arial"/>
                      </a:endParaRPr>
                    </a:p>
                  </a:txBody>
                  <a:tcPr marL="9525" marR="9525" marT="9525" marB="0" anchor="ctr"/>
                </a:tc>
              </a:tr>
            </a:tbl>
          </a:graphicData>
        </a:graphic>
      </p:graphicFrame>
      <p:sp>
        <p:nvSpPr>
          <p:cNvPr id="14" name="矩形 13"/>
          <p:cNvSpPr/>
          <p:nvPr/>
        </p:nvSpPr>
        <p:spPr>
          <a:xfrm>
            <a:off x="450156" y="5080551"/>
            <a:ext cx="8052672" cy="692497"/>
          </a:xfrm>
          <a:prstGeom prst="rect">
            <a:avLst/>
          </a:prstGeom>
        </p:spPr>
        <p:txBody>
          <a:bodyPr wrap="square">
            <a:spAutoFit/>
          </a:bodyPr>
          <a:lstStyle/>
          <a:p>
            <a:r>
              <a:rPr lang="en-US" altLang="zh-CN" sz="1800" dirty="0" smtClean="0">
                <a:solidFill>
                  <a:srgbClr val="002060"/>
                </a:solidFill>
                <a:latin typeface="Arial" pitchFamily="34" charset="0"/>
                <a:cs typeface="Arial" pitchFamily="34" charset="0"/>
              </a:rPr>
              <a:t>Under auto mode, indoor </a:t>
            </a:r>
            <a:r>
              <a:rPr lang="en-US" altLang="zh-CN" sz="1800" dirty="0">
                <a:solidFill>
                  <a:srgbClr val="002060"/>
                </a:solidFill>
                <a:latin typeface="Arial" pitchFamily="34" charset="0"/>
                <a:cs typeface="Arial" pitchFamily="34" charset="0"/>
              </a:rPr>
              <a:t>fan will run at auto fan of the relevant mode.</a:t>
            </a:r>
            <a:endParaRPr lang="zh-CN" altLang="zh-CN" sz="1800" dirty="0">
              <a:solidFill>
                <a:srgbClr val="002060"/>
              </a:solidFill>
              <a:latin typeface="Arial" pitchFamily="34" charset="0"/>
              <a:cs typeface="Arial" pitchFamily="34" charset="0"/>
            </a:endParaRPr>
          </a:p>
          <a:p>
            <a:r>
              <a:rPr lang="en-US" altLang="zh-CN" sz="1800" dirty="0">
                <a:solidFill>
                  <a:srgbClr val="002060"/>
                </a:solidFill>
                <a:latin typeface="Arial" pitchFamily="34" charset="0"/>
                <a:cs typeface="Arial" pitchFamily="34" charset="0"/>
              </a:rPr>
              <a:t>The louver operates same as in relevant mode</a:t>
            </a:r>
            <a:r>
              <a:rPr lang="en-US" altLang="zh-CN" dirty="0"/>
              <a:t>.</a:t>
            </a:r>
            <a:endParaRPr lang="zh-CN" altLang="zh-CN" dirty="0"/>
          </a:p>
        </p:txBody>
      </p:sp>
      <p:sp>
        <p:nvSpPr>
          <p:cNvPr id="15" name="矩形 14"/>
          <p:cNvSpPr/>
          <p:nvPr/>
        </p:nvSpPr>
        <p:spPr>
          <a:xfrm>
            <a:off x="253484" y="1463993"/>
            <a:ext cx="1799019" cy="400110"/>
          </a:xfrm>
          <a:prstGeom prst="rect">
            <a:avLst/>
          </a:prstGeom>
        </p:spPr>
        <p:txBody>
          <a:bodyPr wrap="none">
            <a:spAutoFit/>
          </a:bodyPr>
          <a:lstStyle/>
          <a:p>
            <a:r>
              <a:rPr lang="en-US" altLang="zh-CN" sz="2000" b="1" dirty="0">
                <a:solidFill>
                  <a:srgbClr val="002060"/>
                </a:solidFill>
              </a:rPr>
              <a:t>3</a:t>
            </a:r>
            <a:r>
              <a:rPr lang="en-US" altLang="zh-CN" sz="2000" b="1" dirty="0" smtClean="0">
                <a:solidFill>
                  <a:srgbClr val="002060"/>
                </a:solidFill>
              </a:rPr>
              <a:t>. Auto mode</a:t>
            </a:r>
            <a:endParaRPr lang="zh-CN" altLang="zh-CN" sz="2000" dirty="0">
              <a:solidFill>
                <a:srgbClr val="002060"/>
              </a:solidFill>
            </a:endParaRPr>
          </a:p>
        </p:txBody>
      </p:sp>
    </p:spTree>
    <p:extLst>
      <p:ext uri="{BB962C8B-B14F-4D97-AF65-F5344CB8AC3E}">
        <p14:creationId xmlns:p14="http://schemas.microsoft.com/office/powerpoint/2010/main" val="9803885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8268027"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矩形 4"/>
          <p:cNvSpPr/>
          <p:nvPr/>
        </p:nvSpPr>
        <p:spPr>
          <a:xfrm>
            <a:off x="522164" y="1980431"/>
            <a:ext cx="9793088" cy="646331"/>
          </a:xfrm>
          <a:prstGeom prst="rect">
            <a:avLst/>
          </a:prstGeom>
        </p:spPr>
        <p:txBody>
          <a:bodyPr wrap="square">
            <a:spAutoFit/>
          </a:bodyPr>
          <a:lstStyle/>
          <a:p>
            <a:r>
              <a:rPr lang="en-US" altLang="zh-CN" sz="1800" b="1" dirty="0">
                <a:solidFill>
                  <a:srgbClr val="002060"/>
                </a:solidFill>
                <a:latin typeface="Arial" pitchFamily="34" charset="0"/>
                <a:cs typeface="Arial" pitchFamily="34" charset="0"/>
              </a:rPr>
              <a:t>Indoor fan speed is fixed at breeze and can’t be changed. The louver angle is the same as in cooling </a:t>
            </a:r>
            <a:r>
              <a:rPr lang="en-US" altLang="zh-CN" sz="1800" b="1" dirty="0" smtClean="0">
                <a:solidFill>
                  <a:srgbClr val="002060"/>
                </a:solidFill>
                <a:latin typeface="Arial" pitchFamily="34" charset="0"/>
                <a:cs typeface="Arial" pitchFamily="34" charset="0"/>
              </a:rPr>
              <a:t>mode</a:t>
            </a:r>
            <a:r>
              <a:rPr lang="en-US" altLang="zh-CN" sz="1800" b="1" dirty="0">
                <a:solidFill>
                  <a:srgbClr val="002060"/>
                </a:solidFill>
                <a:latin typeface="Arial" pitchFamily="34" charset="0"/>
                <a:cs typeface="Arial" pitchFamily="34" charset="0"/>
              </a:rPr>
              <a:t>.</a:t>
            </a:r>
            <a:endParaRPr lang="zh-CN" altLang="zh-CN" sz="1800" b="1" dirty="0">
              <a:solidFill>
                <a:srgbClr val="002060"/>
              </a:solidFill>
              <a:latin typeface="Arial" pitchFamily="34" charset="0"/>
              <a:cs typeface="Arial" pitchFamily="34" charset="0"/>
            </a:endParaRPr>
          </a:p>
        </p:txBody>
      </p:sp>
      <p:sp>
        <p:nvSpPr>
          <p:cNvPr id="7" name="矩形 6"/>
          <p:cNvSpPr/>
          <p:nvPr/>
        </p:nvSpPr>
        <p:spPr>
          <a:xfrm>
            <a:off x="535613" y="2761486"/>
            <a:ext cx="3082895" cy="369332"/>
          </a:xfrm>
          <a:prstGeom prst="rect">
            <a:avLst/>
          </a:prstGeom>
        </p:spPr>
        <p:txBody>
          <a:bodyPr wrap="none">
            <a:spAutoFit/>
          </a:bodyPr>
          <a:lstStyle/>
          <a:p>
            <a:r>
              <a:rPr lang="en-US" altLang="zh-CN" sz="1800" b="1" dirty="0">
                <a:solidFill>
                  <a:srgbClr val="002060"/>
                </a:solidFill>
              </a:rPr>
              <a:t>Compressor running rules</a:t>
            </a:r>
            <a:endParaRPr lang="zh-CN" altLang="en-US" sz="1800" b="1" dirty="0">
              <a:solidFill>
                <a:srgbClr val="002060"/>
              </a:solidFill>
            </a:endParaRPr>
          </a:p>
        </p:txBody>
      </p:sp>
      <p:sp>
        <p:nvSpPr>
          <p:cNvPr id="9"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2" name="对象 11"/>
          <p:cNvGraphicFramePr>
            <a:graphicFrameLocks noChangeAspect="1"/>
          </p:cNvGraphicFramePr>
          <p:nvPr>
            <p:extLst>
              <p:ext uri="{D42A27DB-BD31-4B8C-83A1-F6EECF244321}">
                <p14:modId xmlns:p14="http://schemas.microsoft.com/office/powerpoint/2010/main" val="3851363986"/>
              </p:ext>
            </p:extLst>
          </p:nvPr>
        </p:nvGraphicFramePr>
        <p:xfrm>
          <a:off x="520418" y="3133425"/>
          <a:ext cx="3602320" cy="3381769"/>
        </p:xfrm>
        <a:graphic>
          <a:graphicData uri="http://schemas.openxmlformats.org/presentationml/2006/ole">
            <mc:AlternateContent xmlns:mc="http://schemas.openxmlformats.org/markup-compatibility/2006">
              <mc:Choice xmlns:v="urn:schemas-microsoft-com:vml" Requires="v">
                <p:oleObj spid="_x0000_s8212" name="AutoCAD Drawing" r:id="rId3" imgW="9315450" imgH="4486275" progId="AutoCAD.Drawing.17">
                  <p:embed/>
                </p:oleObj>
              </mc:Choice>
              <mc:Fallback>
                <p:oleObj name="AutoCAD Drawing" r:id="rId3" imgW="9315450" imgH="4486275" progId="AutoCAD.Drawing.17">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l="26047" t="11797" r="38336" b="18697"/>
                      <a:stretch>
                        <a:fillRect/>
                      </a:stretch>
                    </p:blipFill>
                    <p:spPr bwMode="auto">
                      <a:xfrm>
                        <a:off x="520418" y="3133425"/>
                        <a:ext cx="3602320" cy="3381769"/>
                      </a:xfrm>
                      <a:prstGeom prst="rect">
                        <a:avLst/>
                      </a:prstGeom>
                      <a:noFill/>
                    </p:spPr>
                  </p:pic>
                </p:oleObj>
              </mc:Fallback>
            </mc:AlternateContent>
          </a:graphicData>
        </a:graphic>
      </p:graphicFrame>
      <p:sp>
        <p:nvSpPr>
          <p:cNvPr id="14" name="矩形 13"/>
          <p:cNvSpPr/>
          <p:nvPr/>
        </p:nvSpPr>
        <p:spPr>
          <a:xfrm>
            <a:off x="253484" y="1463993"/>
            <a:ext cx="2036135" cy="400110"/>
          </a:xfrm>
          <a:prstGeom prst="rect">
            <a:avLst/>
          </a:prstGeom>
        </p:spPr>
        <p:txBody>
          <a:bodyPr wrap="none">
            <a:spAutoFit/>
          </a:bodyPr>
          <a:lstStyle/>
          <a:p>
            <a:r>
              <a:rPr lang="en-US" altLang="zh-CN" sz="2000" b="1" dirty="0" smtClean="0">
                <a:solidFill>
                  <a:srgbClr val="002060"/>
                </a:solidFill>
              </a:rPr>
              <a:t>4. </a:t>
            </a:r>
            <a:r>
              <a:rPr lang="en-US" altLang="zh-CN" sz="2000" b="1" dirty="0">
                <a:solidFill>
                  <a:srgbClr val="002060"/>
                </a:solidFill>
              </a:rPr>
              <a:t>Drying mode</a:t>
            </a:r>
            <a:endParaRPr lang="zh-CN" altLang="zh-CN" sz="2000" b="1" dirty="0">
              <a:solidFill>
                <a:srgbClr val="002060"/>
              </a:solidFill>
            </a:endParaRPr>
          </a:p>
        </p:txBody>
      </p:sp>
    </p:spTree>
    <p:extLst>
      <p:ext uri="{BB962C8B-B14F-4D97-AF65-F5344CB8AC3E}">
        <p14:creationId xmlns:p14="http://schemas.microsoft.com/office/powerpoint/2010/main" val="9803885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8268027"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矩形 4"/>
          <p:cNvSpPr/>
          <p:nvPr/>
        </p:nvSpPr>
        <p:spPr>
          <a:xfrm>
            <a:off x="522164" y="2052439"/>
            <a:ext cx="9793088" cy="369332"/>
          </a:xfrm>
          <a:prstGeom prst="rect">
            <a:avLst/>
          </a:prstGeom>
        </p:spPr>
        <p:txBody>
          <a:bodyPr wrap="square">
            <a:spAutoFit/>
          </a:bodyPr>
          <a:lstStyle/>
          <a:p>
            <a:r>
              <a:rPr lang="en-US" altLang="zh-CN" sz="1800" b="1" dirty="0" smtClean="0">
                <a:solidFill>
                  <a:srgbClr val="002060"/>
                </a:solidFill>
              </a:rPr>
              <a:t>Low </a:t>
            </a:r>
            <a:r>
              <a:rPr lang="en-US" altLang="zh-CN" sz="1800" b="1" dirty="0">
                <a:solidFill>
                  <a:srgbClr val="002060"/>
                </a:solidFill>
              </a:rPr>
              <a:t>indoor room temperature </a:t>
            </a:r>
            <a:r>
              <a:rPr lang="en-US" altLang="zh-CN" sz="1800" b="1" dirty="0" smtClean="0">
                <a:solidFill>
                  <a:srgbClr val="002060"/>
                </a:solidFill>
              </a:rPr>
              <a:t>protection</a:t>
            </a:r>
          </a:p>
        </p:txBody>
      </p:sp>
      <p:sp>
        <p:nvSpPr>
          <p:cNvPr id="9"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矩形 12"/>
          <p:cNvSpPr/>
          <p:nvPr/>
        </p:nvSpPr>
        <p:spPr>
          <a:xfrm>
            <a:off x="522164" y="3500150"/>
            <a:ext cx="9073008" cy="646331"/>
          </a:xfrm>
          <a:prstGeom prst="rect">
            <a:avLst/>
          </a:prstGeom>
        </p:spPr>
        <p:txBody>
          <a:bodyPr wrap="square">
            <a:spAutoFit/>
          </a:bodyPr>
          <a:lstStyle/>
          <a:p>
            <a:r>
              <a:rPr lang="en-US" altLang="zh-CN" sz="1800" b="1" dirty="0">
                <a:solidFill>
                  <a:srgbClr val="002060"/>
                </a:solidFill>
              </a:rPr>
              <a:t>Evaporator anti-freezing protection, condenser high temperature protection and outdoor unit frequency limit are active and the same as that in cooling mode.</a:t>
            </a:r>
            <a:endParaRPr lang="zh-CN" altLang="en-US" sz="1800" b="1" dirty="0">
              <a:solidFill>
                <a:srgbClr val="002060"/>
              </a:solidFill>
            </a:endParaRPr>
          </a:p>
        </p:txBody>
      </p:sp>
      <p:sp>
        <p:nvSpPr>
          <p:cNvPr id="14" name="矩形 13"/>
          <p:cNvSpPr/>
          <p:nvPr/>
        </p:nvSpPr>
        <p:spPr>
          <a:xfrm>
            <a:off x="525334" y="2412479"/>
            <a:ext cx="9501886" cy="646331"/>
          </a:xfrm>
          <a:prstGeom prst="rect">
            <a:avLst/>
          </a:prstGeom>
        </p:spPr>
        <p:txBody>
          <a:bodyPr wrap="square">
            <a:spAutoFit/>
          </a:bodyPr>
          <a:lstStyle/>
          <a:p>
            <a:r>
              <a:rPr lang="en-US" altLang="zh-CN" sz="1800" dirty="0">
                <a:solidFill>
                  <a:srgbClr val="002060"/>
                </a:solidFill>
              </a:rPr>
              <a:t>In drying mode, if room temperature is lower than 10℃, the compressor will stop and not   resume until room temperature exceeds 12℃.</a:t>
            </a:r>
            <a:endParaRPr lang="zh-CN" altLang="zh-CN" sz="1800" dirty="0">
              <a:solidFill>
                <a:srgbClr val="002060"/>
              </a:solidFill>
            </a:endParaRPr>
          </a:p>
        </p:txBody>
      </p:sp>
      <p:sp>
        <p:nvSpPr>
          <p:cNvPr id="15" name="矩形 14"/>
          <p:cNvSpPr/>
          <p:nvPr/>
        </p:nvSpPr>
        <p:spPr>
          <a:xfrm>
            <a:off x="448139" y="4714994"/>
            <a:ext cx="6482737" cy="369332"/>
          </a:xfrm>
          <a:prstGeom prst="rect">
            <a:avLst/>
          </a:prstGeom>
        </p:spPr>
        <p:txBody>
          <a:bodyPr wrap="square">
            <a:spAutoFit/>
          </a:bodyPr>
          <a:lstStyle/>
          <a:p>
            <a:r>
              <a:rPr lang="en-US" altLang="zh-CN" sz="1800" b="1" dirty="0">
                <a:solidFill>
                  <a:srgbClr val="002060"/>
                </a:solidFill>
              </a:rPr>
              <a:t>The outdoor fan operates the same as in cooling mode.</a:t>
            </a:r>
            <a:endParaRPr lang="zh-CN" altLang="zh-CN" sz="1800" b="1" dirty="0">
              <a:solidFill>
                <a:srgbClr val="002060"/>
              </a:solidFill>
            </a:endParaRPr>
          </a:p>
        </p:txBody>
      </p:sp>
      <p:sp>
        <p:nvSpPr>
          <p:cNvPr id="18" name="矩形 17"/>
          <p:cNvSpPr/>
          <p:nvPr/>
        </p:nvSpPr>
        <p:spPr>
          <a:xfrm>
            <a:off x="253484" y="1463993"/>
            <a:ext cx="2036135" cy="400110"/>
          </a:xfrm>
          <a:prstGeom prst="rect">
            <a:avLst/>
          </a:prstGeom>
        </p:spPr>
        <p:txBody>
          <a:bodyPr wrap="none">
            <a:spAutoFit/>
          </a:bodyPr>
          <a:lstStyle/>
          <a:p>
            <a:r>
              <a:rPr lang="en-US" altLang="zh-CN" sz="2000" b="1" dirty="0" smtClean="0">
                <a:solidFill>
                  <a:srgbClr val="002060"/>
                </a:solidFill>
              </a:rPr>
              <a:t>4. </a:t>
            </a:r>
            <a:r>
              <a:rPr lang="en-US" altLang="zh-CN" sz="2000" b="1" dirty="0">
                <a:solidFill>
                  <a:srgbClr val="002060"/>
                </a:solidFill>
              </a:rPr>
              <a:t>Drying mode</a:t>
            </a:r>
            <a:endParaRPr lang="zh-CN" altLang="zh-CN" sz="2000" b="1" dirty="0">
              <a:solidFill>
                <a:srgbClr val="002060"/>
              </a:solidFill>
            </a:endParaRPr>
          </a:p>
        </p:txBody>
      </p:sp>
    </p:spTree>
    <p:extLst>
      <p:ext uri="{BB962C8B-B14F-4D97-AF65-F5344CB8AC3E}">
        <p14:creationId xmlns:p14="http://schemas.microsoft.com/office/powerpoint/2010/main" val="38202101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8496275"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矩形 4"/>
          <p:cNvSpPr/>
          <p:nvPr/>
        </p:nvSpPr>
        <p:spPr>
          <a:xfrm>
            <a:off x="574085" y="2052439"/>
            <a:ext cx="3044423" cy="369332"/>
          </a:xfrm>
          <a:prstGeom prst="rect">
            <a:avLst/>
          </a:prstGeom>
        </p:spPr>
        <p:txBody>
          <a:bodyPr wrap="none">
            <a:spAutoFit/>
          </a:bodyPr>
          <a:lstStyle/>
          <a:p>
            <a:r>
              <a:rPr lang="en-US" altLang="zh-CN" sz="1800" b="1" dirty="0">
                <a:solidFill>
                  <a:srgbClr val="002060"/>
                </a:solidFill>
              </a:rPr>
              <a:t>Forced operation function</a:t>
            </a:r>
            <a:endParaRPr lang="zh-CN" altLang="zh-CN" sz="1800" dirty="0">
              <a:solidFill>
                <a:srgbClr val="002060"/>
              </a:solidFill>
            </a:endParaRPr>
          </a:p>
        </p:txBody>
      </p:sp>
      <p:sp>
        <p:nvSpPr>
          <p:cNvPr id="7" name="矩形 6"/>
          <p:cNvSpPr/>
          <p:nvPr/>
        </p:nvSpPr>
        <p:spPr>
          <a:xfrm>
            <a:off x="594172" y="2484487"/>
            <a:ext cx="9720833" cy="1754326"/>
          </a:xfrm>
          <a:prstGeom prst="rect">
            <a:avLst/>
          </a:prstGeom>
        </p:spPr>
        <p:txBody>
          <a:bodyPr wrap="square">
            <a:spAutoFit/>
          </a:bodyPr>
          <a:lstStyle/>
          <a:p>
            <a:r>
              <a:rPr lang="en-US" altLang="zh-CN" sz="1800" dirty="0">
                <a:solidFill>
                  <a:srgbClr val="002060"/>
                </a:solidFill>
                <a:latin typeface="Arial" pitchFamily="34" charset="0"/>
                <a:cs typeface="Arial" pitchFamily="34" charset="0"/>
              </a:rPr>
              <a:t>When the machine is off, pressing the touch button will carry the machine to forced auto mode. If pressing the button once again within 5 seconds, the machine will turn into forced cooling mode</a:t>
            </a:r>
            <a:r>
              <a:rPr lang="en-US" altLang="zh-CN" sz="1800" dirty="0" smtClean="0">
                <a:solidFill>
                  <a:srgbClr val="002060"/>
                </a:solidFill>
                <a:latin typeface="Arial" pitchFamily="34" charset="0"/>
                <a:cs typeface="Arial" pitchFamily="34" charset="0"/>
              </a:rPr>
              <a:t>.</a:t>
            </a:r>
          </a:p>
          <a:p>
            <a:endParaRPr lang="zh-CN" altLang="zh-CN" sz="1800" dirty="0">
              <a:solidFill>
                <a:srgbClr val="002060"/>
              </a:solidFill>
              <a:latin typeface="Arial" pitchFamily="34" charset="0"/>
              <a:cs typeface="Arial" pitchFamily="34" charset="0"/>
            </a:endParaRPr>
          </a:p>
          <a:p>
            <a:r>
              <a:rPr lang="en-US" altLang="zh-CN" sz="1800" dirty="0">
                <a:solidFill>
                  <a:srgbClr val="002060"/>
                </a:solidFill>
                <a:latin typeface="Arial" pitchFamily="34" charset="0"/>
                <a:cs typeface="Arial" pitchFamily="34" charset="0"/>
              </a:rPr>
              <a:t>In forced auto, forced cooling or any other operation mode, pressing touch button will turn off the machine. </a:t>
            </a:r>
            <a:endParaRPr lang="zh-CN" altLang="zh-CN" sz="1800" dirty="0">
              <a:solidFill>
                <a:srgbClr val="002060"/>
              </a:solidFill>
              <a:latin typeface="Arial" pitchFamily="34" charset="0"/>
              <a:cs typeface="Arial" pitchFamily="34" charset="0"/>
            </a:endParaRPr>
          </a:p>
        </p:txBody>
      </p:sp>
      <p:sp>
        <p:nvSpPr>
          <p:cNvPr id="9" name="矩形 8"/>
          <p:cNvSpPr/>
          <p:nvPr/>
        </p:nvSpPr>
        <p:spPr>
          <a:xfrm>
            <a:off x="306140" y="4517261"/>
            <a:ext cx="9482282" cy="415498"/>
          </a:xfrm>
          <a:prstGeom prst="rect">
            <a:avLst/>
          </a:prstGeom>
        </p:spPr>
        <p:txBody>
          <a:bodyPr wrap="square">
            <a:spAutoFit/>
          </a:bodyPr>
          <a:lstStyle/>
          <a:p>
            <a:pPr marL="285750" indent="-285750">
              <a:buFont typeface="Wingdings" pitchFamily="2" charset="2"/>
              <a:buChar char="Ø"/>
            </a:pPr>
            <a:r>
              <a:rPr lang="en-US" altLang="zh-CN" sz="1800" b="1" dirty="0">
                <a:solidFill>
                  <a:srgbClr val="002060"/>
                </a:solidFill>
              </a:rPr>
              <a:t>In forced operation mode, all general protections and remote control are </a:t>
            </a:r>
            <a:r>
              <a:rPr lang="en-US" altLang="zh-CN" sz="1800" b="1" dirty="0" smtClean="0">
                <a:solidFill>
                  <a:srgbClr val="002060"/>
                </a:solidFill>
              </a:rPr>
              <a:t>valid</a:t>
            </a:r>
            <a:r>
              <a:rPr lang="en-US" altLang="zh-CN" dirty="0" smtClean="0"/>
              <a:t>.</a:t>
            </a:r>
            <a:endParaRPr lang="zh-CN" altLang="zh-CN" dirty="0"/>
          </a:p>
        </p:txBody>
      </p:sp>
      <p:sp>
        <p:nvSpPr>
          <p:cNvPr id="13" name="矩形 12"/>
          <p:cNvSpPr/>
          <p:nvPr/>
        </p:nvSpPr>
        <p:spPr>
          <a:xfrm>
            <a:off x="253484" y="1463993"/>
            <a:ext cx="3645550" cy="400110"/>
          </a:xfrm>
          <a:prstGeom prst="rect">
            <a:avLst/>
          </a:prstGeom>
        </p:spPr>
        <p:txBody>
          <a:bodyPr wrap="none">
            <a:spAutoFit/>
          </a:bodyPr>
          <a:lstStyle/>
          <a:p>
            <a:r>
              <a:rPr lang="en-US" altLang="zh-CN" sz="2000" b="1" dirty="0" smtClean="0">
                <a:solidFill>
                  <a:srgbClr val="002060"/>
                </a:solidFill>
              </a:rPr>
              <a:t>5. </a:t>
            </a:r>
            <a:r>
              <a:rPr lang="en-US" altLang="zh-CN" sz="2000" b="1" dirty="0">
                <a:solidFill>
                  <a:srgbClr val="002060"/>
                </a:solidFill>
              </a:rPr>
              <a:t>Forced operation </a:t>
            </a:r>
            <a:r>
              <a:rPr lang="en-US" altLang="zh-CN" sz="2000" b="1" dirty="0" smtClean="0">
                <a:solidFill>
                  <a:srgbClr val="002060"/>
                </a:solidFill>
              </a:rPr>
              <a:t>function</a:t>
            </a:r>
            <a:endParaRPr lang="zh-CN" altLang="zh-CN" sz="2000" dirty="0">
              <a:solidFill>
                <a:srgbClr val="002060"/>
              </a:solidFill>
            </a:endParaRPr>
          </a:p>
        </p:txBody>
      </p:sp>
    </p:spTree>
    <p:extLst>
      <p:ext uri="{BB962C8B-B14F-4D97-AF65-F5344CB8AC3E}">
        <p14:creationId xmlns:p14="http://schemas.microsoft.com/office/powerpoint/2010/main" val="98038853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solidFill>
                <a:srgbClr val="002060"/>
              </a:solidFill>
            </a:endParaRPr>
          </a:p>
        </p:txBody>
      </p:sp>
      <p:sp>
        <p:nvSpPr>
          <p:cNvPr id="3" name="矩形 2"/>
          <p:cNvSpPr/>
          <p:nvPr/>
        </p:nvSpPr>
        <p:spPr>
          <a:xfrm>
            <a:off x="6567843" y="180975"/>
            <a:ext cx="3869970" cy="584775"/>
          </a:xfrm>
          <a:prstGeom prst="rect">
            <a:avLst/>
          </a:prstGeom>
        </p:spPr>
        <p:txBody>
          <a:bodyPr wrap="none">
            <a:spAutoFit/>
          </a:bodyPr>
          <a:lstStyle/>
          <a:p>
            <a:pPr algn="r">
              <a:defRPr/>
            </a:pPr>
            <a:r>
              <a:rPr kumimoji="1" lang="en-US" altLang="zh-CN" sz="3200" b="1" dirty="0" smtClean="0">
                <a:solidFill>
                  <a:srgbClr val="002060"/>
                </a:solidFill>
                <a:ea typeface="宋体" charset="-122"/>
                <a:cs typeface="Times New Roman" pitchFamily="18" charset="0"/>
              </a:rPr>
              <a:t>3. Function control</a:t>
            </a:r>
            <a:endParaRPr kumimoji="1" lang="en-US" altLang="zh-CN" sz="3200" b="1" dirty="0">
              <a:solidFill>
                <a:srgbClr val="002060"/>
              </a:solidFill>
              <a:ea typeface="宋体" charset="-122"/>
              <a:cs typeface="Times New Roman" pitchFamily="18" charset="0"/>
            </a:endParaRPr>
          </a:p>
        </p:txBody>
      </p:sp>
      <p:sp>
        <p:nvSpPr>
          <p:cNvPr id="2" name="矩形 1"/>
          <p:cNvSpPr/>
          <p:nvPr/>
        </p:nvSpPr>
        <p:spPr>
          <a:xfrm>
            <a:off x="234801" y="971550"/>
            <a:ext cx="8496275" cy="461665"/>
          </a:xfrm>
          <a:prstGeom prst="rect">
            <a:avLst/>
          </a:prstGeom>
        </p:spPr>
        <p:txBody>
          <a:bodyPr wrap="square">
            <a:spAutoFit/>
          </a:bodyPr>
          <a:lstStyle/>
          <a:p>
            <a:r>
              <a:rPr kumimoji="1" lang="en-US" altLang="zh-CN" sz="2400" b="1" dirty="0" smtClean="0">
                <a:solidFill>
                  <a:srgbClr val="002060"/>
                </a:solidFill>
                <a:latin typeface="Arial" pitchFamily="34" charset="0"/>
                <a:cs typeface="Arial" pitchFamily="34" charset="0"/>
              </a:rPr>
              <a:t>4. Operation Modes and Functions of cooling only</a:t>
            </a:r>
            <a:endParaRPr kumimoji="1" lang="zh-CN" altLang="zh-CN" sz="2400" b="1" dirty="0">
              <a:solidFill>
                <a:srgbClr val="002060"/>
              </a:solidFill>
              <a:latin typeface="Arial" pitchFamily="34" charset="0"/>
              <a:cs typeface="Arial" pitchFamily="34" charset="0"/>
            </a:endParaRPr>
          </a:p>
        </p:txBody>
      </p:sp>
      <p:sp>
        <p:nvSpPr>
          <p:cNvPr id="6"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矩形 4"/>
          <p:cNvSpPr/>
          <p:nvPr/>
        </p:nvSpPr>
        <p:spPr>
          <a:xfrm>
            <a:off x="571183" y="2043147"/>
            <a:ext cx="1967205" cy="369332"/>
          </a:xfrm>
          <a:prstGeom prst="rect">
            <a:avLst/>
          </a:prstGeom>
        </p:spPr>
        <p:txBody>
          <a:bodyPr wrap="none">
            <a:spAutoFit/>
          </a:bodyPr>
          <a:lstStyle/>
          <a:p>
            <a:r>
              <a:rPr lang="en-US" altLang="zh-CN" sz="1800" b="1" dirty="0">
                <a:solidFill>
                  <a:srgbClr val="002060"/>
                </a:solidFill>
              </a:rPr>
              <a:t>Operation rules:</a:t>
            </a:r>
            <a:endParaRPr lang="zh-CN" altLang="zh-CN" sz="1800" b="1" dirty="0">
              <a:solidFill>
                <a:srgbClr val="002060"/>
              </a:solidFill>
            </a:endParaRPr>
          </a:p>
        </p:txBody>
      </p:sp>
      <p:sp>
        <p:nvSpPr>
          <p:cNvPr id="7" name="矩形 6"/>
          <p:cNvSpPr/>
          <p:nvPr/>
        </p:nvSpPr>
        <p:spPr>
          <a:xfrm>
            <a:off x="594172" y="2484487"/>
            <a:ext cx="9720833" cy="2308324"/>
          </a:xfrm>
          <a:prstGeom prst="rect">
            <a:avLst/>
          </a:prstGeom>
        </p:spPr>
        <p:txBody>
          <a:bodyPr wrap="square">
            <a:spAutoFit/>
          </a:bodyPr>
          <a:lstStyle/>
          <a:p>
            <a:r>
              <a:rPr lang="en-US" altLang="zh-CN" sz="1800" b="1" dirty="0">
                <a:solidFill>
                  <a:srgbClr val="002060"/>
                </a:solidFill>
                <a:latin typeface="Arial" pitchFamily="34" charset="0"/>
                <a:cs typeface="Arial" pitchFamily="34" charset="0"/>
              </a:rPr>
              <a:t>Forced cooling mode:</a:t>
            </a:r>
            <a:endParaRPr lang="zh-CN" altLang="zh-CN" sz="1800" b="1" dirty="0">
              <a:solidFill>
                <a:srgbClr val="002060"/>
              </a:solidFill>
              <a:latin typeface="Arial" pitchFamily="34" charset="0"/>
              <a:cs typeface="Arial" pitchFamily="34" charset="0"/>
            </a:endParaRPr>
          </a:p>
          <a:p>
            <a:r>
              <a:rPr lang="en-US" altLang="zh-CN" sz="1800" dirty="0">
                <a:solidFill>
                  <a:srgbClr val="002060"/>
                </a:solidFill>
                <a:latin typeface="Arial" pitchFamily="34" charset="0"/>
                <a:cs typeface="Arial" pitchFamily="34" charset="0"/>
              </a:rPr>
              <a:t>The compressor runs at F2 frequency and indoor fan runs as breeze. After running for 30 minutes. the machine will turn to auto mode as 24℃ setting temperature</a:t>
            </a:r>
            <a:r>
              <a:rPr lang="en-US" altLang="zh-CN" sz="1800" dirty="0" smtClean="0">
                <a:solidFill>
                  <a:srgbClr val="002060"/>
                </a:solidFill>
                <a:latin typeface="Arial" pitchFamily="34" charset="0"/>
                <a:cs typeface="Arial" pitchFamily="34" charset="0"/>
              </a:rPr>
              <a:t>.</a:t>
            </a:r>
          </a:p>
          <a:p>
            <a:endParaRPr lang="zh-CN" altLang="zh-CN" sz="1800" b="1" dirty="0">
              <a:solidFill>
                <a:srgbClr val="002060"/>
              </a:solidFill>
              <a:latin typeface="Arial" pitchFamily="34" charset="0"/>
              <a:cs typeface="Arial" pitchFamily="34" charset="0"/>
            </a:endParaRPr>
          </a:p>
          <a:p>
            <a:r>
              <a:rPr lang="en-US" altLang="zh-CN" sz="1800" b="1" dirty="0">
                <a:solidFill>
                  <a:srgbClr val="002060"/>
                </a:solidFill>
                <a:latin typeface="Arial" pitchFamily="34" charset="0"/>
                <a:cs typeface="Arial" pitchFamily="34" charset="0"/>
              </a:rPr>
              <a:t>Forced auto mode:</a:t>
            </a:r>
            <a:endParaRPr lang="zh-CN" altLang="zh-CN" sz="1800" b="1" dirty="0">
              <a:solidFill>
                <a:srgbClr val="002060"/>
              </a:solidFill>
              <a:latin typeface="Arial" pitchFamily="34" charset="0"/>
              <a:cs typeface="Arial" pitchFamily="34" charset="0"/>
            </a:endParaRPr>
          </a:p>
          <a:p>
            <a:r>
              <a:rPr lang="en-US" altLang="zh-CN" sz="1800" dirty="0">
                <a:solidFill>
                  <a:srgbClr val="002060"/>
                </a:solidFill>
                <a:latin typeface="Arial" pitchFamily="34" charset="0"/>
                <a:cs typeface="Arial" pitchFamily="34" charset="0"/>
              </a:rPr>
              <a:t>The action of forced auto mode is the same as normal auto mode with 24℃ setting temperature.</a:t>
            </a:r>
            <a:endParaRPr lang="zh-CN" altLang="zh-CN" sz="1800" dirty="0">
              <a:solidFill>
                <a:srgbClr val="002060"/>
              </a:solidFill>
              <a:latin typeface="Arial" pitchFamily="34" charset="0"/>
              <a:cs typeface="Arial" pitchFamily="34" charset="0"/>
            </a:endParaRPr>
          </a:p>
          <a:p>
            <a:r>
              <a:rPr lang="en-US" altLang="zh-CN" sz="1800" b="1" dirty="0">
                <a:solidFill>
                  <a:srgbClr val="002060"/>
                </a:solidFill>
                <a:latin typeface="Arial" pitchFamily="34" charset="0"/>
                <a:cs typeface="Arial" pitchFamily="34" charset="0"/>
              </a:rPr>
              <a:t> </a:t>
            </a:r>
            <a:endParaRPr lang="zh-CN" altLang="zh-CN" sz="1800" dirty="0">
              <a:solidFill>
                <a:srgbClr val="002060"/>
              </a:solidFill>
              <a:latin typeface="Arial" pitchFamily="34" charset="0"/>
              <a:cs typeface="Arial" pitchFamily="34" charset="0"/>
            </a:endParaRPr>
          </a:p>
        </p:txBody>
      </p:sp>
      <p:sp>
        <p:nvSpPr>
          <p:cNvPr id="14" name="矩形 13"/>
          <p:cNvSpPr/>
          <p:nvPr/>
        </p:nvSpPr>
        <p:spPr>
          <a:xfrm>
            <a:off x="253484" y="1463993"/>
            <a:ext cx="3645550" cy="400110"/>
          </a:xfrm>
          <a:prstGeom prst="rect">
            <a:avLst/>
          </a:prstGeom>
        </p:spPr>
        <p:txBody>
          <a:bodyPr wrap="none">
            <a:spAutoFit/>
          </a:bodyPr>
          <a:lstStyle/>
          <a:p>
            <a:r>
              <a:rPr lang="en-US" altLang="zh-CN" sz="2000" b="1" dirty="0" smtClean="0">
                <a:solidFill>
                  <a:srgbClr val="002060"/>
                </a:solidFill>
              </a:rPr>
              <a:t>5. </a:t>
            </a:r>
            <a:r>
              <a:rPr lang="en-US" altLang="zh-CN" sz="2000" b="1" dirty="0">
                <a:solidFill>
                  <a:srgbClr val="002060"/>
                </a:solidFill>
              </a:rPr>
              <a:t>Forced operation </a:t>
            </a:r>
            <a:r>
              <a:rPr lang="en-US" altLang="zh-CN" sz="2000" b="1" dirty="0" smtClean="0">
                <a:solidFill>
                  <a:srgbClr val="002060"/>
                </a:solidFill>
              </a:rPr>
              <a:t>function</a:t>
            </a:r>
            <a:endParaRPr lang="zh-CN" altLang="zh-CN" sz="2000" dirty="0">
              <a:solidFill>
                <a:srgbClr val="002060"/>
              </a:solidFill>
            </a:endParaRPr>
          </a:p>
        </p:txBody>
      </p:sp>
    </p:spTree>
    <p:extLst>
      <p:ext uri="{BB962C8B-B14F-4D97-AF65-F5344CB8AC3E}">
        <p14:creationId xmlns:p14="http://schemas.microsoft.com/office/powerpoint/2010/main" val="19322022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2787" name="Picture 3" descr="060708-EndPage"/>
          <p:cNvPicPr>
            <a:picLocks noChangeAspect="1" noChangeArrowheads="1"/>
          </p:cNvPicPr>
          <p:nvPr/>
        </p:nvPicPr>
        <p:blipFill>
          <a:blip r:embed="rId3">
            <a:extLst>
              <a:ext uri="{28A0092B-C50C-407E-A947-70E740481C1C}">
                <a14:useLocalDpi xmlns:a14="http://schemas.microsoft.com/office/drawing/2010/main" val="0"/>
              </a:ext>
            </a:extLst>
          </a:blip>
          <a:srcRect l="17918" t="23918" r="17940" b="26997"/>
          <a:stretch>
            <a:fillRect/>
          </a:stretch>
        </p:blipFill>
        <p:spPr bwMode="auto">
          <a:xfrm>
            <a:off x="2322513" y="2628900"/>
            <a:ext cx="5537200" cy="300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nodeType="withEffect">
                                  <p:stCondLst>
                                    <p:cond delay="0"/>
                                  </p:stCondLst>
                                  <p:childTnLst>
                                    <p:set>
                                      <p:cBhvr>
                                        <p:cTn id="6" dur="1" fill="hold">
                                          <p:stCondLst>
                                            <p:cond delay="0"/>
                                          </p:stCondLst>
                                        </p:cTn>
                                        <p:tgtEl>
                                          <p:spTgt spid="502787"/>
                                        </p:tgtEl>
                                        <p:attrNameLst>
                                          <p:attrName>style.visibility</p:attrName>
                                        </p:attrNameLst>
                                      </p:cBhvr>
                                      <p:to>
                                        <p:strVal val="visible"/>
                                      </p:to>
                                    </p:set>
                                    <p:animEffect transition="in" filter="fade">
                                      <p:cBhvr>
                                        <p:cTn id="7" dur="500"/>
                                        <p:tgtEl>
                                          <p:spTgt spid="502787"/>
                                        </p:tgtEl>
                                      </p:cBhvr>
                                    </p:animEffect>
                                    <p:anim calcmode="lin" valueType="num">
                                      <p:cBhvr>
                                        <p:cTn id="8" dur="500" fill="hold"/>
                                        <p:tgtEl>
                                          <p:spTgt spid="502787"/>
                                        </p:tgtEl>
                                        <p:attrNameLst>
                                          <p:attrName>ppt_x</p:attrName>
                                        </p:attrNameLst>
                                      </p:cBhvr>
                                      <p:tavLst>
                                        <p:tav tm="0">
                                          <p:val>
                                            <p:strVal val="#ppt_x"/>
                                          </p:val>
                                        </p:tav>
                                        <p:tav tm="100000">
                                          <p:val>
                                            <p:strVal val="#ppt_x"/>
                                          </p:val>
                                        </p:tav>
                                      </p:tavLst>
                                    </p:anim>
                                    <p:anim calcmode="lin" valueType="num">
                                      <p:cBhvr>
                                        <p:cTn id="9" dur="500" fill="hold"/>
                                        <p:tgtEl>
                                          <p:spTgt spid="50278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p>
        </p:txBody>
      </p:sp>
      <p:sp>
        <p:nvSpPr>
          <p:cNvPr id="2" name="矩形 1"/>
          <p:cNvSpPr/>
          <p:nvPr/>
        </p:nvSpPr>
        <p:spPr>
          <a:xfrm>
            <a:off x="5176838" y="180975"/>
            <a:ext cx="5260975" cy="584200"/>
          </a:xfrm>
          <a:prstGeom prst="rect">
            <a:avLst/>
          </a:prstGeom>
        </p:spPr>
        <p:txBody>
          <a:bodyPr wrap="none">
            <a:spAutoFit/>
          </a:bodyPr>
          <a:lstStyle/>
          <a:p>
            <a:pPr algn="r">
              <a:defRPr/>
            </a:pPr>
            <a:r>
              <a:rPr kumimoji="1" lang="en-US" altLang="zh-CN" sz="3200" b="1" dirty="0">
                <a:solidFill>
                  <a:schemeClr val="accent2">
                    <a:lumMod val="75000"/>
                  </a:schemeClr>
                </a:solidFill>
                <a:ea typeface="宋体" charset="-122"/>
                <a:cs typeface="Times New Roman" pitchFamily="18" charset="0"/>
              </a:rPr>
              <a:t>1. DC inverter technology </a:t>
            </a:r>
            <a:endParaRPr lang="zh-CN" altLang="en-US" sz="3200" dirty="0">
              <a:ea typeface="宋体" charset="-122"/>
            </a:endParaRPr>
          </a:p>
        </p:txBody>
      </p:sp>
      <p:sp>
        <p:nvSpPr>
          <p:cNvPr id="7" name="Rectangle 4"/>
          <p:cNvSpPr>
            <a:spLocks noChangeArrowheads="1"/>
          </p:cNvSpPr>
          <p:nvPr/>
        </p:nvSpPr>
        <p:spPr bwMode="auto">
          <a:xfrm>
            <a:off x="228600" y="1539875"/>
            <a:ext cx="9655175" cy="1089025"/>
          </a:xfrm>
          <a:prstGeom prst="rect">
            <a:avLst/>
          </a:prstGeom>
          <a:noFill/>
          <a:ln w="9525">
            <a:noFill/>
            <a:miter lim="800000"/>
            <a:headEnd/>
            <a:tailEnd/>
          </a:ln>
        </p:spPr>
        <p:txBody>
          <a:bodyPr/>
          <a:lstStyle/>
          <a:p>
            <a:pPr>
              <a:defRPr/>
            </a:pPr>
            <a:r>
              <a:rPr kumimoji="1" lang="en-US" altLang="zh-CN" sz="1800" b="1" dirty="0">
                <a:solidFill>
                  <a:schemeClr val="accent6">
                    <a:lumMod val="75000"/>
                  </a:schemeClr>
                </a:solidFill>
                <a:latin typeface="Calibri" pitchFamily="34" charset="0"/>
                <a:ea typeface="+mn-ea"/>
                <a:cs typeface="Times New Roman" pitchFamily="18" charset="0"/>
              </a:rPr>
              <a:t>An inverter simply converts Direct Current (DC) to Alternating Current (AC). In air-conditioning systems, inverters are largely referred to as devices which convert commercial AC electricity to AC with adjustable frequency and voltage. Converter which convert AC to DC form part of such devices. The rotational speed of compressor can be adjusted freely by inverter</a:t>
            </a:r>
            <a:r>
              <a:rPr lang="en-US" altLang="zh-CN" sz="1800" b="1" dirty="0">
                <a:solidFill>
                  <a:schemeClr val="accent6">
                    <a:lumMod val="75000"/>
                  </a:schemeClr>
                </a:solidFill>
                <a:latin typeface="Calibri" pitchFamily="34" charset="0"/>
                <a:ea typeface="华文中宋" pitchFamily="2" charset="-122"/>
              </a:rPr>
              <a:t>.</a:t>
            </a:r>
            <a:br>
              <a:rPr lang="en-US" altLang="zh-CN" sz="1800" b="1" dirty="0">
                <a:solidFill>
                  <a:schemeClr val="accent6">
                    <a:lumMod val="75000"/>
                  </a:schemeClr>
                </a:solidFill>
                <a:latin typeface="Calibri" pitchFamily="34" charset="0"/>
                <a:ea typeface="华文中宋" pitchFamily="2" charset="-122"/>
              </a:rPr>
            </a:br>
            <a:r>
              <a:rPr lang="en-US" altLang="zh-CN" sz="1800" b="1" dirty="0">
                <a:solidFill>
                  <a:schemeClr val="accent6">
                    <a:lumMod val="75000"/>
                  </a:schemeClr>
                </a:solidFill>
                <a:latin typeface="Calibri" pitchFamily="34" charset="0"/>
                <a:ea typeface="华文中宋" pitchFamily="2" charset="-122"/>
              </a:rPr>
              <a:t/>
            </a:r>
            <a:br>
              <a:rPr lang="en-US" altLang="zh-CN" sz="1800" b="1" dirty="0">
                <a:solidFill>
                  <a:schemeClr val="accent6">
                    <a:lumMod val="75000"/>
                  </a:schemeClr>
                </a:solidFill>
                <a:latin typeface="Calibri" pitchFamily="34" charset="0"/>
                <a:ea typeface="华文中宋" pitchFamily="2" charset="-122"/>
              </a:rPr>
            </a:br>
            <a:endParaRPr lang="en-US" altLang="zh-CN" sz="1800" b="1" dirty="0">
              <a:solidFill>
                <a:schemeClr val="accent6">
                  <a:lumMod val="75000"/>
                </a:schemeClr>
              </a:solidFill>
              <a:latin typeface="Calibri" pitchFamily="34" charset="0"/>
              <a:ea typeface="华文中宋" pitchFamily="2" charset="-122"/>
            </a:endParaRPr>
          </a:p>
        </p:txBody>
      </p:sp>
      <p:grpSp>
        <p:nvGrpSpPr>
          <p:cNvPr id="3077" name="组合 26"/>
          <p:cNvGrpSpPr>
            <a:grpSpLocks/>
          </p:cNvGrpSpPr>
          <p:nvPr/>
        </p:nvGrpSpPr>
        <p:grpSpPr bwMode="auto">
          <a:xfrm>
            <a:off x="304800" y="2924175"/>
            <a:ext cx="8382000" cy="2005013"/>
            <a:chOff x="468668" y="3714752"/>
            <a:chExt cx="8381217" cy="2004796"/>
          </a:xfrm>
        </p:grpSpPr>
        <p:grpSp>
          <p:nvGrpSpPr>
            <p:cNvPr id="3080" name="组合 13"/>
            <p:cNvGrpSpPr>
              <a:grpSpLocks/>
            </p:cNvGrpSpPr>
            <p:nvPr/>
          </p:nvGrpSpPr>
          <p:grpSpPr bwMode="auto">
            <a:xfrm>
              <a:off x="1752835" y="4071941"/>
              <a:ext cx="1428760" cy="785818"/>
              <a:chOff x="1967149" y="3929065"/>
              <a:chExt cx="1428760" cy="785818"/>
            </a:xfrm>
          </p:grpSpPr>
          <p:sp>
            <p:nvSpPr>
              <p:cNvPr id="24" name="矩形 4"/>
              <p:cNvSpPr/>
              <p:nvPr/>
            </p:nvSpPr>
            <p:spPr bwMode="auto">
              <a:xfrm>
                <a:off x="1967149" y="3929065"/>
                <a:ext cx="1428760" cy="785818"/>
              </a:xfrm>
              <a:prstGeom prst="rect">
                <a:avLst/>
              </a:prstGeom>
              <a:solidFill>
                <a:schemeClr val="accent2">
                  <a:lumMod val="40000"/>
                  <a:lumOff val="60000"/>
                  <a:alpha val="65000"/>
                </a:schemeClr>
              </a:solidFill>
              <a:ln w="6350" cap="flat" cmpd="sng" algn="ctr">
                <a:noFill/>
                <a:prstDash val="solid"/>
                <a:round/>
                <a:headEnd type="none" w="med" len="med"/>
                <a:tailEnd type="none" w="med" len="med"/>
              </a:ln>
              <a:effectLst/>
              <a:scene3d>
                <a:camera prst="orthographicFront">
                  <a:rot lat="0" lon="0" rev="0"/>
                </a:camera>
                <a:lightRig rig="threePt" dir="t"/>
              </a:scene3d>
              <a:sp3d>
                <a:bevelT w="152400" h="50800" prst="softRound"/>
                <a:bevelB/>
              </a:sp3d>
            </p:spPr>
            <p:txBody>
              <a:bodyPr anchor="ctr"/>
              <a:lstStyle/>
              <a:p>
                <a:pPr>
                  <a:defRPr/>
                </a:pPr>
                <a:r>
                  <a:rPr lang="en-US" altLang="zh-CN" sz="1400" b="1" dirty="0">
                    <a:solidFill>
                      <a:schemeClr val="accent6">
                        <a:lumMod val="75000"/>
                      </a:schemeClr>
                    </a:solidFill>
                    <a:latin typeface="Calibri" pitchFamily="34" charset="0"/>
                    <a:ea typeface="华文中宋" pitchFamily="2" charset="-122"/>
                  </a:rPr>
                  <a:t>         AC        DC     </a:t>
                </a:r>
              </a:p>
              <a:p>
                <a:pPr>
                  <a:defRPr/>
                </a:pPr>
                <a:r>
                  <a:rPr lang="en-US" altLang="zh-CN" sz="1400" b="1" dirty="0">
                    <a:solidFill>
                      <a:schemeClr val="accent6">
                        <a:lumMod val="75000"/>
                      </a:schemeClr>
                    </a:solidFill>
                    <a:latin typeface="Calibri" pitchFamily="34" charset="0"/>
                    <a:ea typeface="华文中宋" pitchFamily="2" charset="-122"/>
                  </a:rPr>
                  <a:t>      CONVERSION</a:t>
                </a:r>
                <a:endParaRPr lang="en-GB" sz="1400" b="1" dirty="0">
                  <a:solidFill>
                    <a:schemeClr val="accent6">
                      <a:lumMod val="75000"/>
                    </a:schemeClr>
                  </a:solidFill>
                  <a:latin typeface="Calibri" pitchFamily="34" charset="0"/>
                  <a:ea typeface="华文中宋" pitchFamily="2" charset="-122"/>
                </a:endParaRPr>
              </a:p>
            </p:txBody>
          </p:sp>
          <p:cxnSp>
            <p:nvCxnSpPr>
              <p:cNvPr id="3110" name="直接箭头连接符 7"/>
              <p:cNvCxnSpPr>
                <a:cxnSpLocks noChangeShapeType="1"/>
              </p:cNvCxnSpPr>
              <p:nvPr/>
            </p:nvCxnSpPr>
            <p:spPr bwMode="auto">
              <a:xfrm>
                <a:off x="2676695" y="4214744"/>
                <a:ext cx="214292" cy="1588"/>
              </a:xfrm>
              <a:prstGeom prst="straightConnector1">
                <a:avLst/>
              </a:prstGeom>
              <a:noFill/>
              <a:ln w="9525" algn="ctr">
                <a:solidFill>
                  <a:srgbClr val="000099"/>
                </a:solidFill>
                <a:round/>
                <a:headEnd/>
                <a:tailEnd type="arrow" w="med" len="med"/>
              </a:ln>
              <a:extLst>
                <a:ext uri="{909E8E84-426E-40DD-AFC4-6F175D3DCCD1}">
                  <a14:hiddenFill xmlns:a14="http://schemas.microsoft.com/office/drawing/2010/main">
                    <a:noFill/>
                  </a14:hiddenFill>
                </a:ext>
              </a:extLst>
            </p:spPr>
          </p:cxnSp>
        </p:grpSp>
        <p:sp>
          <p:nvSpPr>
            <p:cNvPr id="10" name="右箭头 9"/>
            <p:cNvSpPr/>
            <p:nvPr/>
          </p:nvSpPr>
          <p:spPr bwMode="auto">
            <a:xfrm>
              <a:off x="571472" y="4286256"/>
              <a:ext cx="1214446" cy="357190"/>
            </a:xfrm>
            <a:prstGeom prst="rightArrow">
              <a:avLst/>
            </a:prstGeom>
            <a:solidFill>
              <a:srgbClr val="00B0F0"/>
            </a:solidFill>
            <a:ln w="9525" cap="flat" cmpd="sng" algn="ctr">
              <a:noFill/>
              <a:prstDash val="solid"/>
              <a:round/>
              <a:headEnd type="none" w="med" len="med"/>
              <a:tailEnd type="none" w="med" len="med"/>
            </a:ln>
            <a:effectLst/>
            <a:scene3d>
              <a:camera prst="orthographicFront"/>
              <a:lightRig rig="threePt" dir="t"/>
            </a:scene3d>
            <a:sp3d>
              <a:bevelT/>
            </a:sp3d>
          </p:spPr>
          <p:txBody>
            <a:bodyPr/>
            <a:lstStyle/>
            <a:p>
              <a:pPr>
                <a:defRPr/>
              </a:pPr>
              <a:endParaRPr lang="en-GB" sz="2000" b="1">
                <a:solidFill>
                  <a:schemeClr val="accent6">
                    <a:lumMod val="75000"/>
                  </a:schemeClr>
                </a:solidFill>
                <a:latin typeface="Calibri" pitchFamily="34" charset="0"/>
                <a:ea typeface="华文中宋" pitchFamily="2" charset="-122"/>
              </a:endParaRPr>
            </a:p>
          </p:txBody>
        </p:sp>
        <p:sp>
          <p:nvSpPr>
            <p:cNvPr id="11" name="右箭头 10"/>
            <p:cNvSpPr/>
            <p:nvPr/>
          </p:nvSpPr>
          <p:spPr bwMode="auto">
            <a:xfrm>
              <a:off x="3357554" y="4286256"/>
              <a:ext cx="1500198" cy="357190"/>
            </a:xfrm>
            <a:prstGeom prst="rightArrow">
              <a:avLst/>
            </a:prstGeom>
            <a:solidFill>
              <a:srgbClr val="00B0F0"/>
            </a:solidFill>
            <a:ln w="9525" cap="flat" cmpd="sng" algn="ctr">
              <a:noFill/>
              <a:prstDash val="solid"/>
              <a:round/>
              <a:headEnd type="none" w="med" len="med"/>
              <a:tailEnd type="none" w="med" len="med"/>
            </a:ln>
            <a:effectLst/>
            <a:scene3d>
              <a:camera prst="orthographicFront"/>
              <a:lightRig rig="threePt" dir="t"/>
            </a:scene3d>
            <a:sp3d>
              <a:bevelT/>
            </a:sp3d>
          </p:spPr>
          <p:txBody>
            <a:bodyPr/>
            <a:lstStyle/>
            <a:p>
              <a:pPr>
                <a:defRPr/>
              </a:pPr>
              <a:endParaRPr lang="en-GB" sz="2000" b="1">
                <a:solidFill>
                  <a:schemeClr val="accent6">
                    <a:lumMod val="75000"/>
                  </a:schemeClr>
                </a:solidFill>
                <a:latin typeface="Calibri" pitchFamily="34" charset="0"/>
                <a:ea typeface="华文中宋" pitchFamily="2" charset="-122"/>
              </a:endParaRPr>
            </a:p>
          </p:txBody>
        </p:sp>
        <p:grpSp>
          <p:nvGrpSpPr>
            <p:cNvPr id="3087" name="组合 14"/>
            <p:cNvGrpSpPr>
              <a:grpSpLocks/>
            </p:cNvGrpSpPr>
            <p:nvPr/>
          </p:nvGrpSpPr>
          <p:grpSpPr bwMode="auto">
            <a:xfrm>
              <a:off x="4819454" y="4083093"/>
              <a:ext cx="1428760" cy="785818"/>
              <a:chOff x="1995387" y="3929066"/>
              <a:chExt cx="1428760" cy="785818"/>
            </a:xfrm>
          </p:grpSpPr>
          <p:sp>
            <p:nvSpPr>
              <p:cNvPr id="22" name="矩形 21"/>
              <p:cNvSpPr/>
              <p:nvPr/>
            </p:nvSpPr>
            <p:spPr bwMode="auto">
              <a:xfrm>
                <a:off x="1995387" y="3929066"/>
                <a:ext cx="1428760" cy="785818"/>
              </a:xfrm>
              <a:prstGeom prst="rect">
                <a:avLst/>
              </a:prstGeom>
              <a:solidFill>
                <a:srgbClr val="00B0F0">
                  <a:alpha val="65000"/>
                </a:srgbClr>
              </a:solidFill>
              <a:ln w="6350" cap="flat" cmpd="sng" algn="ctr">
                <a:noFill/>
                <a:prstDash val="solid"/>
                <a:round/>
                <a:headEnd type="none" w="med" len="med"/>
                <a:tailEnd type="none" w="med" len="med"/>
              </a:ln>
              <a:effectLst/>
              <a:scene3d>
                <a:camera prst="orthographicFront">
                  <a:rot lat="0" lon="0" rev="0"/>
                </a:camera>
                <a:lightRig rig="threePt" dir="t"/>
              </a:scene3d>
              <a:sp3d>
                <a:bevelT w="152400" h="50800" prst="softRound"/>
                <a:bevelB/>
              </a:sp3d>
            </p:spPr>
            <p:txBody>
              <a:bodyPr anchor="ctr"/>
              <a:lstStyle/>
              <a:p>
                <a:pPr>
                  <a:defRPr/>
                </a:pPr>
                <a:r>
                  <a:rPr lang="en-US" altLang="zh-CN" sz="1400" b="1" dirty="0">
                    <a:solidFill>
                      <a:schemeClr val="accent6">
                        <a:lumMod val="75000"/>
                      </a:schemeClr>
                    </a:solidFill>
                    <a:latin typeface="Calibri" pitchFamily="34" charset="0"/>
                    <a:ea typeface="华文中宋" pitchFamily="2" charset="-122"/>
                  </a:rPr>
                  <a:t>         DC        AC     </a:t>
                </a:r>
              </a:p>
              <a:p>
                <a:pPr>
                  <a:defRPr/>
                </a:pPr>
                <a:r>
                  <a:rPr lang="en-US" altLang="zh-CN" sz="1400" b="1" dirty="0">
                    <a:solidFill>
                      <a:schemeClr val="accent6">
                        <a:lumMod val="75000"/>
                      </a:schemeClr>
                    </a:solidFill>
                    <a:latin typeface="Calibri" pitchFamily="34" charset="0"/>
                    <a:ea typeface="华文中宋" pitchFamily="2" charset="-122"/>
                  </a:rPr>
                  <a:t>      CONVERSION</a:t>
                </a:r>
                <a:endParaRPr lang="en-GB" sz="1400" b="1" dirty="0">
                  <a:solidFill>
                    <a:schemeClr val="accent6">
                      <a:lumMod val="75000"/>
                    </a:schemeClr>
                  </a:solidFill>
                  <a:latin typeface="Calibri" pitchFamily="34" charset="0"/>
                  <a:ea typeface="华文中宋" pitchFamily="2" charset="-122"/>
                </a:endParaRPr>
              </a:p>
            </p:txBody>
          </p:sp>
          <p:cxnSp>
            <p:nvCxnSpPr>
              <p:cNvPr id="3106" name="直接箭头连接符 22"/>
              <p:cNvCxnSpPr>
                <a:cxnSpLocks noChangeShapeType="1"/>
              </p:cNvCxnSpPr>
              <p:nvPr/>
            </p:nvCxnSpPr>
            <p:spPr bwMode="auto">
              <a:xfrm>
                <a:off x="2682855" y="4214704"/>
                <a:ext cx="207942" cy="3175"/>
              </a:xfrm>
              <a:prstGeom prst="straightConnector1">
                <a:avLst/>
              </a:prstGeom>
              <a:noFill/>
              <a:ln w="9525" algn="ctr">
                <a:solidFill>
                  <a:srgbClr val="000099"/>
                </a:solidFill>
                <a:round/>
                <a:headEnd/>
                <a:tailEnd type="arrow" w="med" len="med"/>
              </a:ln>
              <a:extLst>
                <a:ext uri="{909E8E84-426E-40DD-AFC4-6F175D3DCCD1}">
                  <a14:hiddenFill xmlns:a14="http://schemas.microsoft.com/office/drawing/2010/main">
                    <a:noFill/>
                  </a14:hiddenFill>
                </a:ext>
              </a:extLst>
            </p:spPr>
          </p:cxnSp>
        </p:grpSp>
        <p:sp>
          <p:nvSpPr>
            <p:cNvPr id="13" name="右箭头 12"/>
            <p:cNvSpPr/>
            <p:nvPr/>
          </p:nvSpPr>
          <p:spPr bwMode="auto">
            <a:xfrm>
              <a:off x="6429387" y="4286258"/>
              <a:ext cx="1429989" cy="357190"/>
            </a:xfrm>
            <a:prstGeom prst="rightArrow">
              <a:avLst/>
            </a:prstGeom>
            <a:solidFill>
              <a:srgbClr val="00B0F0"/>
            </a:solidFill>
            <a:ln w="9525" cap="flat" cmpd="sng" algn="ctr">
              <a:noFill/>
              <a:prstDash val="solid"/>
              <a:round/>
              <a:headEnd type="none" w="med" len="med"/>
              <a:tailEnd type="none" w="med" len="med"/>
            </a:ln>
            <a:effectLst/>
            <a:scene3d>
              <a:camera prst="orthographicFront"/>
              <a:lightRig rig="threePt" dir="t"/>
            </a:scene3d>
            <a:sp3d>
              <a:bevelT/>
            </a:sp3d>
          </p:spPr>
          <p:txBody>
            <a:bodyPr/>
            <a:lstStyle/>
            <a:p>
              <a:pPr>
                <a:defRPr/>
              </a:pPr>
              <a:endParaRPr lang="en-GB" sz="2000" b="1">
                <a:solidFill>
                  <a:schemeClr val="accent6">
                    <a:lumMod val="75000"/>
                  </a:schemeClr>
                </a:solidFill>
                <a:latin typeface="Calibri" pitchFamily="34" charset="0"/>
                <a:ea typeface="华文中宋" pitchFamily="2" charset="-122"/>
              </a:endParaRPr>
            </a:p>
          </p:txBody>
        </p:sp>
        <p:sp>
          <p:nvSpPr>
            <p:cNvPr id="14" name="流程图: 联系 13"/>
            <p:cNvSpPr/>
            <p:nvPr/>
          </p:nvSpPr>
          <p:spPr bwMode="auto">
            <a:xfrm>
              <a:off x="7921191" y="3990949"/>
              <a:ext cx="928694" cy="928694"/>
            </a:xfrm>
            <a:prstGeom prst="flowChartConnector">
              <a:avLst/>
            </a:prstGeom>
            <a:solidFill>
              <a:schemeClr val="accent6">
                <a:lumMod val="40000"/>
                <a:lumOff val="60000"/>
                <a:alpha val="85000"/>
              </a:schemeClr>
            </a:solidFill>
            <a:ln w="9525" cap="flat" cmpd="sng" algn="ctr">
              <a:noFill/>
              <a:prstDash val="solid"/>
              <a:round/>
              <a:headEnd type="none" w="med" len="med"/>
              <a:tailEnd type="none" w="med" len="med"/>
            </a:ln>
            <a:effectLst/>
            <a:scene3d>
              <a:camera prst="orthographicFront"/>
              <a:lightRig rig="threePt" dir="t"/>
            </a:scene3d>
            <a:sp3d>
              <a:bevelT/>
            </a:sp3d>
          </p:spPr>
          <p:txBody>
            <a:bodyPr anchor="ctr"/>
            <a:lstStyle/>
            <a:p>
              <a:pPr>
                <a:defRPr/>
              </a:pPr>
              <a:r>
                <a:rPr lang="en-US" altLang="zh-CN" sz="1400" b="1" dirty="0">
                  <a:solidFill>
                    <a:schemeClr val="accent6">
                      <a:lumMod val="75000"/>
                    </a:schemeClr>
                  </a:solidFill>
                  <a:latin typeface="Calibri" pitchFamily="34" charset="0"/>
                  <a:ea typeface="华文中宋" pitchFamily="2" charset="-122"/>
                </a:rPr>
                <a:t>COMP.</a:t>
              </a:r>
              <a:endParaRPr lang="en-GB" altLang="zh-CN" sz="1400" b="1" dirty="0">
                <a:solidFill>
                  <a:schemeClr val="accent6">
                    <a:lumMod val="75000"/>
                  </a:schemeClr>
                </a:solidFill>
                <a:latin typeface="Calibri" pitchFamily="34" charset="0"/>
                <a:ea typeface="华文中宋" pitchFamily="2" charset="-122"/>
              </a:endParaRPr>
            </a:p>
          </p:txBody>
        </p:sp>
        <p:sp>
          <p:nvSpPr>
            <p:cNvPr id="15" name="圆角矩形 14"/>
            <p:cNvSpPr/>
            <p:nvPr/>
          </p:nvSpPr>
          <p:spPr bwMode="auto">
            <a:xfrm>
              <a:off x="1587287" y="3714752"/>
              <a:ext cx="5000660" cy="1643074"/>
            </a:xfrm>
            <a:prstGeom prst="roundRect">
              <a:avLst/>
            </a:prstGeom>
            <a:noFill/>
            <a:ln w="12700" cap="flat" cmpd="sng" algn="ctr">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prstDash val="solid"/>
              <a:round/>
              <a:headEnd type="none" w="med" len="med"/>
              <a:tailEnd type="none" w="med" len="med"/>
            </a:ln>
            <a:effectLst>
              <a:outerShdw blurRad="50800" dist="38100" dir="18900000" algn="bl" rotWithShape="0">
                <a:prstClr val="black">
                  <a:alpha val="40000"/>
                </a:prstClr>
              </a:outerShdw>
            </a:effectLst>
          </p:spPr>
          <p:txBody>
            <a:bodyPr/>
            <a:lstStyle/>
            <a:p>
              <a:pPr>
                <a:defRPr/>
              </a:pPr>
              <a:endParaRPr lang="en-GB" sz="2000" b="1">
                <a:solidFill>
                  <a:schemeClr val="accent6">
                    <a:lumMod val="75000"/>
                  </a:schemeClr>
                </a:solidFill>
                <a:latin typeface="Calibri" pitchFamily="34" charset="0"/>
                <a:ea typeface="华文中宋" pitchFamily="2" charset="-122"/>
              </a:endParaRPr>
            </a:p>
          </p:txBody>
        </p:sp>
        <p:sp>
          <p:nvSpPr>
            <p:cNvPr id="16" name="矩形 15"/>
            <p:cNvSpPr/>
            <p:nvPr/>
          </p:nvSpPr>
          <p:spPr bwMode="auto">
            <a:xfrm>
              <a:off x="1981415" y="4895724"/>
              <a:ext cx="1142893" cy="357149"/>
            </a:xfrm>
            <a:prstGeom prst="rect">
              <a:avLst/>
            </a:prstGeom>
            <a:noFill/>
            <a:ln w="9525" cap="flat" cmpd="sng" algn="ctr">
              <a:noFill/>
              <a:prstDash val="solid"/>
              <a:round/>
              <a:headEnd type="none" w="med" len="med"/>
              <a:tailEnd type="none" w="med" len="med"/>
            </a:ln>
            <a:effectLst/>
          </p:spPr>
          <p:txBody>
            <a:bodyPr/>
            <a:lstStyle/>
            <a:p>
              <a:pPr>
                <a:defRPr/>
              </a:pPr>
              <a:r>
                <a:rPr lang="en-US" altLang="zh-CN" sz="1400" b="1" dirty="0">
                  <a:solidFill>
                    <a:schemeClr val="accent6">
                      <a:lumMod val="75000"/>
                    </a:schemeClr>
                  </a:solidFill>
                  <a:latin typeface="Calibri" pitchFamily="34" charset="0"/>
                  <a:ea typeface="华文中宋" pitchFamily="2" charset="-122"/>
                </a:rPr>
                <a:t>CONVERTER</a:t>
              </a:r>
              <a:endParaRPr lang="en-GB" altLang="zh-CN" sz="1400" b="1" dirty="0">
                <a:solidFill>
                  <a:schemeClr val="accent6">
                    <a:lumMod val="75000"/>
                  </a:schemeClr>
                </a:solidFill>
                <a:latin typeface="Calibri" pitchFamily="34" charset="0"/>
                <a:ea typeface="华文中宋" pitchFamily="2" charset="-122"/>
              </a:endParaRPr>
            </a:p>
          </p:txBody>
        </p:sp>
        <p:sp>
          <p:nvSpPr>
            <p:cNvPr id="17" name="矩形 16"/>
            <p:cNvSpPr/>
            <p:nvPr/>
          </p:nvSpPr>
          <p:spPr bwMode="auto">
            <a:xfrm>
              <a:off x="5105323" y="4889375"/>
              <a:ext cx="1142893" cy="357149"/>
            </a:xfrm>
            <a:prstGeom prst="rect">
              <a:avLst/>
            </a:prstGeom>
            <a:noFill/>
            <a:ln w="9525" cap="flat" cmpd="sng" algn="ctr">
              <a:noFill/>
              <a:prstDash val="solid"/>
              <a:round/>
              <a:headEnd type="none" w="med" len="med"/>
              <a:tailEnd type="none" w="med" len="med"/>
            </a:ln>
            <a:effectLst/>
          </p:spPr>
          <p:txBody>
            <a:bodyPr/>
            <a:lstStyle/>
            <a:p>
              <a:pPr>
                <a:defRPr/>
              </a:pPr>
              <a:r>
                <a:rPr lang="en-US" altLang="zh-CN" sz="1400" b="1" dirty="0">
                  <a:solidFill>
                    <a:schemeClr val="accent6">
                      <a:lumMod val="75000"/>
                    </a:schemeClr>
                  </a:solidFill>
                  <a:latin typeface="Calibri" pitchFamily="34" charset="0"/>
                  <a:ea typeface="华文中宋" pitchFamily="2" charset="-122"/>
                </a:rPr>
                <a:t>INVERTER</a:t>
              </a:r>
              <a:endParaRPr lang="en-GB" altLang="zh-CN" sz="1400" b="1" dirty="0">
                <a:solidFill>
                  <a:schemeClr val="accent6">
                    <a:lumMod val="75000"/>
                  </a:schemeClr>
                </a:solidFill>
                <a:latin typeface="Calibri" pitchFamily="34" charset="0"/>
                <a:ea typeface="华文中宋" pitchFamily="2" charset="-122"/>
              </a:endParaRPr>
            </a:p>
          </p:txBody>
        </p:sp>
        <p:sp>
          <p:nvSpPr>
            <p:cNvPr id="18" name="矩形 17"/>
            <p:cNvSpPr/>
            <p:nvPr/>
          </p:nvSpPr>
          <p:spPr bwMode="auto">
            <a:xfrm>
              <a:off x="3341775" y="3914755"/>
              <a:ext cx="1500048" cy="285719"/>
            </a:xfrm>
            <a:prstGeom prst="rect">
              <a:avLst/>
            </a:prstGeom>
            <a:noFill/>
            <a:ln w="9525" cap="flat" cmpd="sng" algn="ctr">
              <a:noFill/>
              <a:prstDash val="solid"/>
              <a:round/>
              <a:headEnd type="none" w="med" len="med"/>
              <a:tailEnd type="none" w="med" len="med"/>
            </a:ln>
            <a:effectLst/>
          </p:spPr>
          <p:txBody>
            <a:bodyPr/>
            <a:lstStyle/>
            <a:p>
              <a:pPr>
                <a:defRPr/>
              </a:pPr>
              <a:r>
                <a:rPr lang="en-US" altLang="zh-CN" sz="1400" b="1" dirty="0">
                  <a:solidFill>
                    <a:schemeClr val="accent6">
                      <a:lumMod val="75000"/>
                    </a:schemeClr>
                  </a:solidFill>
                  <a:latin typeface="Calibri" pitchFamily="34" charset="0"/>
                  <a:ea typeface="华文中宋" pitchFamily="2" charset="-122"/>
                </a:rPr>
                <a:t>Stabilized DC Voltage</a:t>
              </a:r>
              <a:endParaRPr lang="en-GB" altLang="zh-CN" sz="1400" b="1" dirty="0">
                <a:solidFill>
                  <a:schemeClr val="accent6">
                    <a:lumMod val="75000"/>
                  </a:schemeClr>
                </a:solidFill>
                <a:latin typeface="Calibri" pitchFamily="34" charset="0"/>
                <a:ea typeface="华文中宋" pitchFamily="2" charset="-122"/>
              </a:endParaRPr>
            </a:p>
          </p:txBody>
        </p:sp>
        <p:sp>
          <p:nvSpPr>
            <p:cNvPr id="19" name="矩形 18"/>
            <p:cNvSpPr/>
            <p:nvPr/>
          </p:nvSpPr>
          <p:spPr bwMode="auto">
            <a:xfrm>
              <a:off x="3027479" y="5362399"/>
              <a:ext cx="2142925" cy="357149"/>
            </a:xfrm>
            <a:prstGeom prst="rect">
              <a:avLst/>
            </a:prstGeom>
            <a:noFill/>
            <a:ln w="9525" cap="flat" cmpd="sng" algn="ctr">
              <a:noFill/>
              <a:prstDash val="solid"/>
              <a:round/>
              <a:headEnd type="none" w="med" len="med"/>
              <a:tailEnd type="none" w="med" len="med"/>
            </a:ln>
            <a:effectLst/>
          </p:spPr>
          <p:txBody>
            <a:bodyPr/>
            <a:lstStyle/>
            <a:p>
              <a:pPr>
                <a:defRPr/>
              </a:pPr>
              <a:r>
                <a:rPr lang="en-US" altLang="zh-CN" sz="1400" b="1" dirty="0">
                  <a:solidFill>
                    <a:schemeClr val="accent6">
                      <a:lumMod val="75000"/>
                    </a:schemeClr>
                  </a:solidFill>
                  <a:latin typeface="Calibri" pitchFamily="34" charset="0"/>
                  <a:ea typeface="华文中宋" pitchFamily="2" charset="-122"/>
                </a:rPr>
                <a:t>Generally Called Inverter</a:t>
              </a:r>
              <a:endParaRPr lang="en-GB" altLang="zh-CN" sz="1400" b="1" dirty="0">
                <a:solidFill>
                  <a:schemeClr val="accent6">
                    <a:lumMod val="75000"/>
                  </a:schemeClr>
                </a:solidFill>
                <a:latin typeface="Calibri" pitchFamily="34" charset="0"/>
                <a:ea typeface="华文中宋" pitchFamily="2" charset="-122"/>
              </a:endParaRPr>
            </a:p>
          </p:txBody>
        </p:sp>
        <p:sp>
          <p:nvSpPr>
            <p:cNvPr id="20" name="矩形 19"/>
            <p:cNvSpPr/>
            <p:nvPr/>
          </p:nvSpPr>
          <p:spPr bwMode="auto">
            <a:xfrm>
              <a:off x="468668" y="3879834"/>
              <a:ext cx="1214325" cy="571438"/>
            </a:xfrm>
            <a:prstGeom prst="rect">
              <a:avLst/>
            </a:prstGeom>
            <a:noFill/>
            <a:ln w="9525" cap="flat" cmpd="sng" algn="ctr">
              <a:noFill/>
              <a:prstDash val="solid"/>
              <a:round/>
              <a:headEnd type="none" w="med" len="med"/>
              <a:tailEnd type="none" w="med" len="med"/>
            </a:ln>
            <a:effectLst/>
          </p:spPr>
          <p:txBody>
            <a:bodyPr/>
            <a:lstStyle/>
            <a:p>
              <a:pPr>
                <a:defRPr/>
              </a:pPr>
              <a:r>
                <a:rPr lang="en-US" altLang="zh-CN" sz="1400" b="1" dirty="0">
                  <a:solidFill>
                    <a:schemeClr val="accent6">
                      <a:lumMod val="75000"/>
                    </a:schemeClr>
                  </a:solidFill>
                  <a:latin typeface="Calibri" pitchFamily="34" charset="0"/>
                  <a:ea typeface="华文中宋" pitchFamily="2" charset="-122"/>
                </a:rPr>
                <a:t>Commercial AC Electricity</a:t>
              </a:r>
              <a:endParaRPr lang="en-GB" altLang="zh-CN" sz="1400" b="1" dirty="0">
                <a:solidFill>
                  <a:schemeClr val="accent6">
                    <a:lumMod val="75000"/>
                  </a:schemeClr>
                </a:solidFill>
                <a:latin typeface="Calibri" pitchFamily="34" charset="0"/>
                <a:ea typeface="华文中宋" pitchFamily="2" charset="-122"/>
              </a:endParaRPr>
            </a:p>
          </p:txBody>
        </p:sp>
        <p:sp>
          <p:nvSpPr>
            <p:cNvPr id="21" name="矩形 20"/>
            <p:cNvSpPr/>
            <p:nvPr/>
          </p:nvSpPr>
          <p:spPr bwMode="auto">
            <a:xfrm>
              <a:off x="6335520" y="3876659"/>
              <a:ext cx="1963555" cy="571438"/>
            </a:xfrm>
            <a:prstGeom prst="rect">
              <a:avLst/>
            </a:prstGeom>
            <a:noFill/>
            <a:ln w="9525" cap="flat" cmpd="sng" algn="ctr">
              <a:noFill/>
              <a:prstDash val="solid"/>
              <a:round/>
              <a:headEnd type="none" w="med" len="med"/>
              <a:tailEnd type="none" w="med" len="med"/>
            </a:ln>
            <a:effectLst/>
          </p:spPr>
          <p:txBody>
            <a:bodyPr/>
            <a:lstStyle/>
            <a:p>
              <a:pPr>
                <a:defRPr/>
              </a:pPr>
              <a:r>
                <a:rPr lang="en-US" altLang="zh-CN" sz="1400" b="1" dirty="0">
                  <a:solidFill>
                    <a:schemeClr val="accent6">
                      <a:lumMod val="75000"/>
                    </a:schemeClr>
                  </a:solidFill>
                  <a:latin typeface="Calibri" pitchFamily="34" charset="0"/>
                  <a:ea typeface="华文中宋" pitchFamily="2" charset="-122"/>
                </a:rPr>
                <a:t>Adjustable frequency</a:t>
              </a:r>
            </a:p>
            <a:p>
              <a:pPr>
                <a:defRPr/>
              </a:pPr>
              <a:r>
                <a:rPr lang="en-US" altLang="zh-CN" sz="1400" b="1" dirty="0">
                  <a:solidFill>
                    <a:schemeClr val="accent6">
                      <a:lumMod val="75000"/>
                    </a:schemeClr>
                  </a:solidFill>
                  <a:latin typeface="Calibri" pitchFamily="34" charset="0"/>
                  <a:ea typeface="华文中宋" pitchFamily="2" charset="-122"/>
                </a:rPr>
                <a:t>Adjustable voltage</a:t>
              </a:r>
              <a:endParaRPr lang="en-GB" altLang="zh-CN" sz="1400" b="1" dirty="0">
                <a:solidFill>
                  <a:schemeClr val="accent6">
                    <a:lumMod val="75000"/>
                  </a:schemeClr>
                </a:solidFill>
                <a:latin typeface="Calibri" pitchFamily="34" charset="0"/>
                <a:ea typeface="华文中宋" pitchFamily="2" charset="-122"/>
              </a:endParaRPr>
            </a:p>
          </p:txBody>
        </p:sp>
      </p:grpSp>
      <p:pic>
        <p:nvPicPr>
          <p:cNvPr id="3078" name="Picture 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4850" y="5262563"/>
            <a:ext cx="7302500"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4" name="矩形 3"/>
          <p:cNvSpPr/>
          <p:nvPr/>
        </p:nvSpPr>
        <p:spPr>
          <a:xfrm>
            <a:off x="233363" y="977900"/>
            <a:ext cx="5230812" cy="452438"/>
          </a:xfrm>
          <a:prstGeom prst="rect">
            <a:avLst/>
          </a:prstGeom>
        </p:spPr>
        <p:txBody>
          <a:bodyPr wrap="none">
            <a:spAutoFit/>
          </a:bodyPr>
          <a:lstStyle/>
          <a:p>
            <a:pPr>
              <a:lnSpc>
                <a:spcPts val="2840"/>
              </a:lnSpc>
              <a:defRPr/>
            </a:pPr>
            <a:r>
              <a:rPr kumimoji="1" lang="en-US" altLang="zh-CN" sz="2400" b="1" dirty="0">
                <a:solidFill>
                  <a:schemeClr val="accent6">
                    <a:lumMod val="75000"/>
                  </a:schemeClr>
                </a:solidFill>
                <a:latin typeface="Calibri" pitchFamily="34" charset="0"/>
                <a:cs typeface="Times New Roman" pitchFamily="18" charset="0"/>
              </a:rPr>
              <a:t>1.  DC inverter electric control principle </a:t>
            </a:r>
            <a:endParaRPr lang="en-US" altLang="zh-CN" sz="2400" b="1" dirty="0">
              <a:solidFill>
                <a:schemeClr val="accent6">
                  <a:lumMod val="75000"/>
                </a:schemeClr>
              </a:solidFill>
              <a:latin typeface="Calibri" pitchFamily="34" charset="0"/>
              <a:ea typeface="华文中宋" pitchFamily="2"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p>
        </p:txBody>
      </p:sp>
      <p:pic>
        <p:nvPicPr>
          <p:cNvPr id="4099" name="图片 3" descr="变频基本原理示意图.JPG"/>
          <p:cNvPicPr>
            <a:picLocks noChangeAspect="1"/>
          </p:cNvPicPr>
          <p:nvPr/>
        </p:nvPicPr>
        <p:blipFill>
          <a:blip r:embed="rId2">
            <a:extLst>
              <a:ext uri="{28A0092B-C50C-407E-A947-70E740481C1C}">
                <a14:useLocalDpi xmlns:a14="http://schemas.microsoft.com/office/drawing/2010/main" val="0"/>
              </a:ext>
            </a:extLst>
          </a:blip>
          <a:srcRect t="1904"/>
          <a:stretch>
            <a:fillRect/>
          </a:stretch>
        </p:blipFill>
        <p:spPr bwMode="auto">
          <a:xfrm>
            <a:off x="228600" y="1498600"/>
            <a:ext cx="7856538"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 name="Group 5"/>
          <p:cNvGraphicFramePr>
            <a:graphicFrameLocks noGrp="1"/>
          </p:cNvGraphicFramePr>
          <p:nvPr/>
        </p:nvGraphicFramePr>
        <p:xfrm>
          <a:off x="304800" y="3728094"/>
          <a:ext cx="8072438" cy="2932857"/>
        </p:xfrm>
        <a:graphic>
          <a:graphicData uri="http://schemas.openxmlformats.org/drawingml/2006/table">
            <a:tbl>
              <a:tblPr>
                <a:tableStyleId>{284E427A-3D55-4303-BF80-6455036E1DE7}</a:tableStyleId>
              </a:tblPr>
              <a:tblGrid>
                <a:gridCol w="1676400"/>
                <a:gridCol w="4068763"/>
                <a:gridCol w="2327275"/>
              </a:tblGrid>
              <a:tr h="28198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dirty="0" smtClean="0">
                          <a:ln>
                            <a:noFill/>
                          </a:ln>
                          <a:effectLst/>
                        </a:rPr>
                        <a:t>Name</a:t>
                      </a:r>
                      <a:endParaRPr kumimoji="0" lang="en-GB" altLang="zh-CN" sz="1400" b="1" i="1" u="none" strike="noStrike" cap="none" normalizeH="0" baseline="0" dirty="0" smtClean="0">
                        <a:ln>
                          <a:noFill/>
                        </a:ln>
                        <a:solidFill>
                          <a:srgbClr val="0066FF"/>
                        </a:solidFill>
                        <a:effectLst/>
                        <a:latin typeface="Calibri" pitchFamily="34" charset="0"/>
                        <a:ea typeface="宋体" pitchFamily="2" charset="-122"/>
                      </a:endParaRPr>
                    </a:p>
                  </a:txBody>
                  <a:tcPr anchor="ctr" horzOverflow="overflow"/>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dirty="0" smtClean="0">
                          <a:ln>
                            <a:noFill/>
                          </a:ln>
                          <a:effectLst/>
                        </a:rPr>
                        <a:t>Function</a:t>
                      </a:r>
                      <a:endParaRPr kumimoji="0" lang="en-GB" altLang="zh-CN" sz="1400" b="1" i="1" u="none" strike="noStrike" cap="none" normalizeH="0" baseline="0" dirty="0" smtClean="0">
                        <a:ln>
                          <a:noFill/>
                        </a:ln>
                        <a:solidFill>
                          <a:srgbClr val="0066FF"/>
                        </a:solidFill>
                        <a:effectLst/>
                        <a:latin typeface="Calibri" pitchFamily="34" charset="0"/>
                        <a:ea typeface="宋体" pitchFamily="2" charset="-122"/>
                      </a:endParaRPr>
                    </a:p>
                  </a:txBody>
                  <a:tcPr anchor="ctr" horzOverflow="overflow"/>
                </a:tc>
                <a:tc hMerge="1">
                  <a:txBody>
                    <a:bodyPr/>
                    <a:lstStyle/>
                    <a:p>
                      <a:endParaRPr lang="zh-CN" altLang="en-US"/>
                    </a:p>
                  </a:txBody>
                  <a:tcPr/>
                </a:tc>
              </a:tr>
              <a:tr h="41709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smtClean="0">
                          <a:ln>
                            <a:noFill/>
                          </a:ln>
                          <a:effectLst/>
                        </a:rPr>
                        <a:t>Diode Module</a:t>
                      </a:r>
                      <a:endParaRPr kumimoji="0" lang="en-GB" altLang="zh-CN" sz="1400" b="0" i="1" u="none" strike="noStrike" cap="none" normalizeH="0" baseline="0" smtClean="0">
                        <a:ln>
                          <a:noFill/>
                        </a:ln>
                        <a:solidFill>
                          <a:srgbClr val="0066FF"/>
                        </a:solidFill>
                        <a:effectLst/>
                        <a:latin typeface="Calibri" pitchFamily="34" charset="0"/>
                        <a:ea typeface="宋体" pitchFamily="2" charset="-122"/>
                      </a:endParaRPr>
                    </a:p>
                  </a:txBody>
                  <a:tcPr marT="36000" marB="3600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smtClean="0">
                          <a:ln>
                            <a:noFill/>
                          </a:ln>
                          <a:effectLst/>
                        </a:rPr>
                        <a:t>Rectifies AC and converts it to DC</a:t>
                      </a:r>
                      <a:endParaRPr kumimoji="0" lang="en-GB" altLang="zh-CN" sz="1400" b="0" i="1" u="none" strike="noStrike" cap="none" normalizeH="0" baseline="0" smtClean="0">
                        <a:ln>
                          <a:noFill/>
                        </a:ln>
                        <a:solidFill>
                          <a:srgbClr val="0066FF"/>
                        </a:solidFill>
                        <a:effectLst/>
                        <a:latin typeface="Calibri" pitchFamily="34" charset="0"/>
                        <a:ea typeface="宋体" pitchFamily="2" charset="-122"/>
                      </a:endParaRPr>
                    </a:p>
                  </a:txBody>
                  <a:tcPr marT="36000" marB="3600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zh-CN" sz="1400" b="0" i="1" u="none" strike="noStrike" cap="none" normalizeH="0" baseline="0" dirty="0" smtClean="0">
                        <a:ln>
                          <a:noFill/>
                        </a:ln>
                        <a:solidFill>
                          <a:srgbClr val="0066FF"/>
                        </a:solidFill>
                        <a:effectLst/>
                        <a:latin typeface="Calibri" pitchFamily="34" charset="0"/>
                        <a:ea typeface="宋体" pitchFamily="2" charset="-122"/>
                      </a:endParaRPr>
                    </a:p>
                  </a:txBody>
                  <a:tcPr marT="36000" marB="36000" anchor="ctr" horzOverflow="overflow"/>
                </a:tc>
              </a:tr>
              <a:tr h="53753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smtClean="0">
                          <a:ln>
                            <a:noFill/>
                          </a:ln>
                          <a:effectLst/>
                        </a:rPr>
                        <a:t>Smoothing Circuit Capacitor</a:t>
                      </a:r>
                      <a:endParaRPr kumimoji="0" lang="en-GB" altLang="zh-CN" sz="1400" b="0" i="1" u="none" strike="noStrike" cap="none" normalizeH="0" baseline="0" smtClean="0">
                        <a:ln>
                          <a:noFill/>
                        </a:ln>
                        <a:solidFill>
                          <a:srgbClr val="0066FF"/>
                        </a:solidFill>
                        <a:effectLst/>
                        <a:latin typeface="Calibri" pitchFamily="34" charset="0"/>
                        <a:ea typeface="宋体" pitchFamily="2" charset="-122"/>
                      </a:endParaRPr>
                    </a:p>
                  </a:txBody>
                  <a:tcPr marT="36000" marB="3600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dirty="0" smtClean="0">
                          <a:ln>
                            <a:noFill/>
                          </a:ln>
                          <a:effectLst/>
                        </a:rPr>
                        <a:t>Makes DC smoother by charging and discharging</a:t>
                      </a:r>
                      <a:endParaRPr kumimoji="0" lang="en-GB" altLang="zh-CN" sz="1400" b="0" i="1" u="none" strike="noStrike" cap="none" normalizeH="0" baseline="0" dirty="0" smtClean="0">
                        <a:ln>
                          <a:noFill/>
                        </a:ln>
                        <a:solidFill>
                          <a:srgbClr val="0066FF"/>
                        </a:solidFill>
                        <a:effectLst/>
                        <a:latin typeface="Calibri" pitchFamily="34" charset="0"/>
                        <a:ea typeface="宋体" pitchFamily="2" charset="-122"/>
                      </a:endParaRPr>
                    </a:p>
                  </a:txBody>
                  <a:tcPr marT="36000" marB="3600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zh-CN" sz="1400" b="0" i="1" u="none" strike="noStrike" cap="none" normalizeH="0" baseline="0" smtClean="0">
                        <a:ln>
                          <a:noFill/>
                        </a:ln>
                        <a:solidFill>
                          <a:srgbClr val="0066FF"/>
                        </a:solidFill>
                        <a:effectLst/>
                        <a:latin typeface="Calibri" pitchFamily="34" charset="0"/>
                        <a:ea typeface="宋体" pitchFamily="2" charset="-122"/>
                      </a:endParaRPr>
                    </a:p>
                  </a:txBody>
                  <a:tcPr marT="36000" marB="36000" anchor="ctr" horzOverflow="overflow"/>
                </a:tc>
              </a:tr>
              <a:tr h="46262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smtClean="0">
                          <a:ln>
                            <a:noFill/>
                          </a:ln>
                          <a:effectLst/>
                        </a:rPr>
                        <a:t>Reactor</a:t>
                      </a:r>
                      <a:endParaRPr kumimoji="0" lang="en-GB" altLang="zh-CN" sz="1400" b="0" i="1" u="none" strike="noStrike" cap="none" normalizeH="0" baseline="0" smtClean="0">
                        <a:ln>
                          <a:noFill/>
                        </a:ln>
                        <a:solidFill>
                          <a:srgbClr val="0066FF"/>
                        </a:solidFill>
                        <a:effectLst/>
                        <a:latin typeface="Calibri" pitchFamily="34" charset="0"/>
                        <a:ea typeface="宋体" pitchFamily="2" charset="-122"/>
                      </a:endParaRPr>
                    </a:p>
                  </a:txBody>
                  <a:tcPr marT="36000" marB="3600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smtClean="0">
                          <a:ln>
                            <a:noFill/>
                          </a:ln>
                          <a:effectLst/>
                        </a:rPr>
                        <a:t>Decreases ripples</a:t>
                      </a:r>
                      <a:endParaRPr kumimoji="0" lang="en-GB" altLang="zh-CN" sz="1400" b="0" i="1" u="none" strike="noStrike" cap="none" normalizeH="0" baseline="0" smtClean="0">
                        <a:ln>
                          <a:noFill/>
                        </a:ln>
                        <a:solidFill>
                          <a:srgbClr val="0066FF"/>
                        </a:solidFill>
                        <a:effectLst/>
                        <a:latin typeface="Calibri" pitchFamily="34" charset="0"/>
                        <a:ea typeface="宋体" pitchFamily="2" charset="-122"/>
                      </a:endParaRPr>
                    </a:p>
                  </a:txBody>
                  <a:tcPr marT="36000" marB="3600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zh-CN" sz="1400" b="0" i="1" u="none" strike="noStrike" cap="none" normalizeH="0" baseline="0" smtClean="0">
                        <a:ln>
                          <a:noFill/>
                        </a:ln>
                        <a:solidFill>
                          <a:srgbClr val="0066FF"/>
                        </a:solidFill>
                        <a:effectLst/>
                        <a:latin typeface="Calibri" pitchFamily="34" charset="0"/>
                        <a:ea typeface="宋体" pitchFamily="2" charset="-122"/>
                      </a:endParaRPr>
                    </a:p>
                  </a:txBody>
                  <a:tcPr marT="36000" marB="36000" anchor="ctr" horzOverflow="overflow"/>
                </a:tc>
              </a:tr>
              <a:tr h="46138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smtClean="0">
                          <a:ln>
                            <a:noFill/>
                          </a:ln>
                          <a:effectLst/>
                        </a:rPr>
                        <a:t>Power Transistor</a:t>
                      </a:r>
                      <a:endParaRPr kumimoji="0" lang="en-GB" altLang="zh-CN" sz="1400" b="0" i="1" u="none" strike="noStrike" cap="none" normalizeH="0" baseline="0" smtClean="0">
                        <a:ln>
                          <a:noFill/>
                        </a:ln>
                        <a:solidFill>
                          <a:srgbClr val="0066FF"/>
                        </a:solidFill>
                        <a:effectLst/>
                        <a:latin typeface="Calibri" pitchFamily="34" charset="0"/>
                        <a:ea typeface="宋体" pitchFamily="2" charset="-122"/>
                      </a:endParaRPr>
                    </a:p>
                  </a:txBody>
                  <a:tcPr marT="36000" marB="3600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smtClean="0">
                          <a:ln>
                            <a:noFill/>
                          </a:ln>
                          <a:effectLst/>
                        </a:rPr>
                        <a:t>Makes AC of approximate sine waves by dividing DC</a:t>
                      </a:r>
                      <a:endParaRPr kumimoji="0" lang="en-GB" altLang="zh-CN" sz="1400" b="0" i="1" u="none" strike="noStrike" cap="none" normalizeH="0" baseline="0" smtClean="0">
                        <a:ln>
                          <a:noFill/>
                        </a:ln>
                        <a:solidFill>
                          <a:srgbClr val="0066FF"/>
                        </a:solidFill>
                        <a:effectLst/>
                        <a:latin typeface="Calibri" pitchFamily="34" charset="0"/>
                        <a:ea typeface="宋体" pitchFamily="2" charset="-122"/>
                      </a:endParaRPr>
                    </a:p>
                  </a:txBody>
                  <a:tcPr marT="36000" marB="3600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zh-CN" sz="1400" b="0" i="1" u="none" strike="noStrike" cap="none" normalizeH="0" baseline="0" smtClean="0">
                        <a:ln>
                          <a:noFill/>
                        </a:ln>
                        <a:solidFill>
                          <a:srgbClr val="0066FF"/>
                        </a:solidFill>
                        <a:effectLst/>
                        <a:latin typeface="Calibri" pitchFamily="34" charset="0"/>
                        <a:ea typeface="宋体" pitchFamily="2" charset="-122"/>
                      </a:endParaRPr>
                    </a:p>
                  </a:txBody>
                  <a:tcPr marT="36000" marB="36000" anchor="ctr" horzOverflow="overflow"/>
                </a:tc>
              </a:tr>
              <a:tr h="658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smtClean="0">
                          <a:ln>
                            <a:noFill/>
                          </a:ln>
                          <a:effectLst/>
                        </a:rPr>
                        <a:t>Control Section</a:t>
                      </a:r>
                      <a:endParaRPr kumimoji="0" lang="en-GB" altLang="zh-CN" sz="1400" b="0" i="1" u="none" strike="noStrike" cap="none" normalizeH="0" baseline="0" smtClean="0">
                        <a:ln>
                          <a:noFill/>
                        </a:ln>
                        <a:solidFill>
                          <a:srgbClr val="0066FF"/>
                        </a:solidFill>
                        <a:effectLst/>
                        <a:latin typeface="Calibri" pitchFamily="34" charset="0"/>
                        <a:ea typeface="宋体" pitchFamily="2" charset="-122"/>
                      </a:endParaRPr>
                    </a:p>
                  </a:txBody>
                  <a:tcPr marT="36000" marB="3600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400" u="none" strike="noStrike" cap="none" normalizeH="0" baseline="0" dirty="0" smtClean="0">
                          <a:ln>
                            <a:noFill/>
                          </a:ln>
                          <a:effectLst/>
                        </a:rPr>
                        <a:t>Emits signals to switch on the power transistor when operation and frequency setting commands are received.</a:t>
                      </a:r>
                      <a:endParaRPr kumimoji="0" lang="en-GB" altLang="zh-CN" sz="1400" b="0" i="1" u="none" strike="noStrike" cap="none" normalizeH="0" baseline="0" dirty="0" smtClean="0">
                        <a:ln>
                          <a:noFill/>
                        </a:ln>
                        <a:solidFill>
                          <a:srgbClr val="0066FF"/>
                        </a:solidFill>
                        <a:effectLst/>
                        <a:latin typeface="Calibri" pitchFamily="34" charset="0"/>
                        <a:ea typeface="宋体" pitchFamily="2" charset="-122"/>
                      </a:endParaRPr>
                    </a:p>
                  </a:txBody>
                  <a:tcPr marT="36000" marB="3600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zh-CN" sz="1400" b="0" i="1" u="none" strike="noStrike" cap="none" normalizeH="0" baseline="0" dirty="0" smtClean="0">
                        <a:ln>
                          <a:noFill/>
                        </a:ln>
                        <a:solidFill>
                          <a:srgbClr val="0066FF"/>
                        </a:solidFill>
                        <a:effectLst/>
                        <a:latin typeface="Calibri" pitchFamily="34" charset="0"/>
                        <a:ea typeface="宋体" pitchFamily="2" charset="-122"/>
                      </a:endParaRPr>
                    </a:p>
                  </a:txBody>
                  <a:tcPr marT="36000" marB="36000" anchor="ctr" horzOverflow="overflow"/>
                </a:tc>
              </a:tr>
            </a:tbl>
          </a:graphicData>
        </a:graphic>
      </p:graphicFrame>
      <p:grpSp>
        <p:nvGrpSpPr>
          <p:cNvPr id="4101" name="组合 30"/>
          <p:cNvGrpSpPr>
            <a:grpSpLocks/>
          </p:cNvGrpSpPr>
          <p:nvPr/>
        </p:nvGrpSpPr>
        <p:grpSpPr bwMode="auto">
          <a:xfrm>
            <a:off x="6196013" y="4117975"/>
            <a:ext cx="714375" cy="311150"/>
            <a:chOff x="6786578" y="3767162"/>
            <a:chExt cx="714380" cy="311129"/>
          </a:xfrm>
        </p:grpSpPr>
        <p:grpSp>
          <p:nvGrpSpPr>
            <p:cNvPr id="4133" name="组合 13"/>
            <p:cNvGrpSpPr>
              <a:grpSpLocks/>
            </p:cNvGrpSpPr>
            <p:nvPr/>
          </p:nvGrpSpPr>
          <p:grpSpPr bwMode="auto">
            <a:xfrm>
              <a:off x="6855619" y="3767162"/>
              <a:ext cx="573901" cy="311129"/>
              <a:chOff x="6855619" y="3767142"/>
              <a:chExt cx="1112062" cy="473981"/>
            </a:xfrm>
          </p:grpSpPr>
          <p:sp>
            <p:nvSpPr>
              <p:cNvPr id="14" name="任意多边形 13"/>
              <p:cNvSpPr/>
              <p:nvPr/>
            </p:nvSpPr>
            <p:spPr bwMode="auto">
              <a:xfrm>
                <a:off x="6854110" y="3771979"/>
                <a:ext cx="375291" cy="229736"/>
              </a:xfrm>
              <a:custGeom>
                <a:avLst/>
                <a:gdLst>
                  <a:gd name="connsiteX0" fmla="*/ 0 w 373856"/>
                  <a:gd name="connsiteY0" fmla="*/ 230981 h 230981"/>
                  <a:gd name="connsiteX1" fmla="*/ 188119 w 373856"/>
                  <a:gd name="connsiteY1" fmla="*/ 0 h 230981"/>
                  <a:gd name="connsiteX2" fmla="*/ 373856 w 373856"/>
                  <a:gd name="connsiteY2" fmla="*/ 230981 h 230981"/>
                </a:gdLst>
                <a:ahLst/>
                <a:cxnLst>
                  <a:cxn ang="0">
                    <a:pos x="connsiteX0" y="connsiteY0"/>
                  </a:cxn>
                  <a:cxn ang="0">
                    <a:pos x="connsiteX1" y="connsiteY1"/>
                  </a:cxn>
                  <a:cxn ang="0">
                    <a:pos x="connsiteX2" y="connsiteY2"/>
                  </a:cxn>
                </a:cxnLst>
                <a:rect l="l" t="t" r="r" b="b"/>
                <a:pathLst>
                  <a:path w="373856" h="230981">
                    <a:moveTo>
                      <a:pt x="0" y="230981"/>
                    </a:moveTo>
                    <a:cubicBezTo>
                      <a:pt x="62905" y="115490"/>
                      <a:pt x="125810" y="0"/>
                      <a:pt x="188119" y="0"/>
                    </a:cubicBezTo>
                    <a:cubicBezTo>
                      <a:pt x="250428" y="0"/>
                      <a:pt x="328612" y="189309"/>
                      <a:pt x="373856" y="230981"/>
                    </a:cubicBezTo>
                  </a:path>
                </a:pathLst>
              </a:custGeom>
              <a:noFill/>
              <a:ln w="952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sp>
            <p:nvSpPr>
              <p:cNvPr id="15" name="任意多边形 14"/>
              <p:cNvSpPr/>
              <p:nvPr/>
            </p:nvSpPr>
            <p:spPr bwMode="auto">
              <a:xfrm>
                <a:off x="7230883" y="4010143"/>
                <a:ext cx="373857" cy="230980"/>
              </a:xfrm>
              <a:custGeom>
                <a:avLst/>
                <a:gdLst>
                  <a:gd name="connsiteX0" fmla="*/ 0 w 373856"/>
                  <a:gd name="connsiteY0" fmla="*/ 230981 h 230981"/>
                  <a:gd name="connsiteX1" fmla="*/ 188119 w 373856"/>
                  <a:gd name="connsiteY1" fmla="*/ 0 h 230981"/>
                  <a:gd name="connsiteX2" fmla="*/ 373856 w 373856"/>
                  <a:gd name="connsiteY2" fmla="*/ 230981 h 230981"/>
                </a:gdLst>
                <a:ahLst/>
                <a:cxnLst>
                  <a:cxn ang="0">
                    <a:pos x="connsiteX0" y="connsiteY0"/>
                  </a:cxn>
                  <a:cxn ang="0">
                    <a:pos x="connsiteX1" y="connsiteY1"/>
                  </a:cxn>
                  <a:cxn ang="0">
                    <a:pos x="connsiteX2" y="connsiteY2"/>
                  </a:cxn>
                </a:cxnLst>
                <a:rect l="l" t="t" r="r" b="b"/>
                <a:pathLst>
                  <a:path w="373856" h="230981">
                    <a:moveTo>
                      <a:pt x="0" y="230981"/>
                    </a:moveTo>
                    <a:cubicBezTo>
                      <a:pt x="62905" y="115490"/>
                      <a:pt x="125810" y="0"/>
                      <a:pt x="188119" y="0"/>
                    </a:cubicBezTo>
                    <a:cubicBezTo>
                      <a:pt x="250428" y="0"/>
                      <a:pt x="328612" y="189309"/>
                      <a:pt x="373856" y="230981"/>
                    </a:cubicBezTo>
                  </a:path>
                </a:pathLst>
              </a:custGeom>
              <a:noFill/>
              <a:ln w="9525" cap="flat" cmpd="sng" algn="ctr">
                <a:solidFill>
                  <a:schemeClr val="accent2">
                    <a:lumMod val="75000"/>
                  </a:schemeClr>
                </a:solidFill>
                <a:prstDash val="solid"/>
                <a:round/>
                <a:headEnd type="none" w="med" len="med"/>
                <a:tailEnd type="none" w="med" len="med"/>
              </a:ln>
              <a:effectLst/>
              <a:scene3d>
                <a:camera prst="orthographicFront">
                  <a:rot lat="0" lon="0" rev="10800000"/>
                </a:camera>
                <a:lightRig rig="threePt" dir="t"/>
              </a:scene3d>
            </p:spPr>
            <p:txBody>
              <a:bodyPr/>
              <a:lstStyle/>
              <a:p>
                <a:pPr>
                  <a:defRPr/>
                </a:pPr>
                <a:endParaRPr lang="en-GB" sz="1800" b="1">
                  <a:solidFill>
                    <a:srgbClr val="00ADEF"/>
                  </a:solidFill>
                  <a:ea typeface="华文中宋" pitchFamily="2" charset="-122"/>
                </a:endParaRPr>
              </a:p>
            </p:txBody>
          </p:sp>
          <p:sp>
            <p:nvSpPr>
              <p:cNvPr id="16" name="任意多边形 15"/>
              <p:cNvSpPr/>
              <p:nvPr/>
            </p:nvSpPr>
            <p:spPr bwMode="auto">
              <a:xfrm>
                <a:off x="7592388" y="3767142"/>
                <a:ext cx="375291" cy="232154"/>
              </a:xfrm>
              <a:custGeom>
                <a:avLst/>
                <a:gdLst>
                  <a:gd name="connsiteX0" fmla="*/ 0 w 373856"/>
                  <a:gd name="connsiteY0" fmla="*/ 230981 h 230981"/>
                  <a:gd name="connsiteX1" fmla="*/ 188119 w 373856"/>
                  <a:gd name="connsiteY1" fmla="*/ 0 h 230981"/>
                  <a:gd name="connsiteX2" fmla="*/ 373856 w 373856"/>
                  <a:gd name="connsiteY2" fmla="*/ 230981 h 230981"/>
                </a:gdLst>
                <a:ahLst/>
                <a:cxnLst>
                  <a:cxn ang="0">
                    <a:pos x="connsiteX0" y="connsiteY0"/>
                  </a:cxn>
                  <a:cxn ang="0">
                    <a:pos x="connsiteX1" y="connsiteY1"/>
                  </a:cxn>
                  <a:cxn ang="0">
                    <a:pos x="connsiteX2" y="connsiteY2"/>
                  </a:cxn>
                </a:cxnLst>
                <a:rect l="l" t="t" r="r" b="b"/>
                <a:pathLst>
                  <a:path w="373856" h="230981">
                    <a:moveTo>
                      <a:pt x="0" y="230981"/>
                    </a:moveTo>
                    <a:cubicBezTo>
                      <a:pt x="62905" y="115490"/>
                      <a:pt x="125810" y="0"/>
                      <a:pt x="188119" y="0"/>
                    </a:cubicBezTo>
                    <a:cubicBezTo>
                      <a:pt x="250428" y="0"/>
                      <a:pt x="328612" y="189309"/>
                      <a:pt x="373856" y="230981"/>
                    </a:cubicBezTo>
                  </a:path>
                </a:pathLst>
              </a:custGeom>
              <a:noFill/>
              <a:ln w="952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grpSp>
        <p:cxnSp>
          <p:nvCxnSpPr>
            <p:cNvPr id="13" name="直接连接符 12"/>
            <p:cNvCxnSpPr/>
            <p:nvPr/>
          </p:nvCxnSpPr>
          <p:spPr bwMode="auto">
            <a:xfrm>
              <a:off x="6786578" y="3921140"/>
              <a:ext cx="714380" cy="1587"/>
            </a:xfrm>
            <a:prstGeom prst="line">
              <a:avLst/>
            </a:prstGeom>
            <a:noFill/>
            <a:ln w="3175" cap="flat" cmpd="sng" algn="ctr">
              <a:solidFill>
                <a:schemeClr val="accent2">
                  <a:lumMod val="75000"/>
                </a:schemeClr>
              </a:solidFill>
              <a:prstDash val="solid"/>
              <a:round/>
              <a:headEnd type="none" w="med" len="med"/>
              <a:tailEnd type="none" w="med" len="med"/>
            </a:ln>
            <a:effectLst/>
          </p:spPr>
        </p:cxnSp>
      </p:grpSp>
      <p:grpSp>
        <p:nvGrpSpPr>
          <p:cNvPr id="4102" name="组合 49"/>
          <p:cNvGrpSpPr>
            <a:grpSpLocks/>
          </p:cNvGrpSpPr>
          <p:nvPr/>
        </p:nvGrpSpPr>
        <p:grpSpPr bwMode="auto">
          <a:xfrm>
            <a:off x="7429500" y="4122738"/>
            <a:ext cx="714375" cy="155575"/>
            <a:chOff x="7734324" y="3771903"/>
            <a:chExt cx="714380" cy="156349"/>
          </a:xfrm>
        </p:grpSpPr>
        <p:sp>
          <p:nvSpPr>
            <p:cNvPr id="18" name="任意多边形 17"/>
            <p:cNvSpPr/>
            <p:nvPr/>
          </p:nvSpPr>
          <p:spPr bwMode="auto">
            <a:xfrm>
              <a:off x="7802587" y="3775094"/>
              <a:ext cx="193676" cy="151562"/>
            </a:xfrm>
            <a:custGeom>
              <a:avLst/>
              <a:gdLst>
                <a:gd name="connsiteX0" fmla="*/ 0 w 373856"/>
                <a:gd name="connsiteY0" fmla="*/ 230981 h 230981"/>
                <a:gd name="connsiteX1" fmla="*/ 188119 w 373856"/>
                <a:gd name="connsiteY1" fmla="*/ 0 h 230981"/>
                <a:gd name="connsiteX2" fmla="*/ 373856 w 373856"/>
                <a:gd name="connsiteY2" fmla="*/ 230981 h 230981"/>
              </a:gdLst>
              <a:ahLst/>
              <a:cxnLst>
                <a:cxn ang="0">
                  <a:pos x="connsiteX0" y="connsiteY0"/>
                </a:cxn>
                <a:cxn ang="0">
                  <a:pos x="connsiteX1" y="connsiteY1"/>
                </a:cxn>
                <a:cxn ang="0">
                  <a:pos x="connsiteX2" y="connsiteY2"/>
                </a:cxn>
              </a:cxnLst>
              <a:rect l="l" t="t" r="r" b="b"/>
              <a:pathLst>
                <a:path w="373856" h="230981">
                  <a:moveTo>
                    <a:pt x="0" y="230981"/>
                  </a:moveTo>
                  <a:cubicBezTo>
                    <a:pt x="62905" y="115490"/>
                    <a:pt x="125810" y="0"/>
                    <a:pt x="188119" y="0"/>
                  </a:cubicBezTo>
                  <a:cubicBezTo>
                    <a:pt x="250428" y="0"/>
                    <a:pt x="328612" y="189309"/>
                    <a:pt x="373856" y="230981"/>
                  </a:cubicBezTo>
                </a:path>
              </a:pathLst>
            </a:custGeom>
            <a:noFill/>
            <a:ln w="952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sp>
          <p:nvSpPr>
            <p:cNvPr id="19" name="任意多边形 18"/>
            <p:cNvSpPr/>
            <p:nvPr/>
          </p:nvSpPr>
          <p:spPr bwMode="auto">
            <a:xfrm>
              <a:off x="8183590" y="3771903"/>
              <a:ext cx="193676" cy="151562"/>
            </a:xfrm>
            <a:custGeom>
              <a:avLst/>
              <a:gdLst>
                <a:gd name="connsiteX0" fmla="*/ 0 w 373856"/>
                <a:gd name="connsiteY0" fmla="*/ 230981 h 230981"/>
                <a:gd name="connsiteX1" fmla="*/ 188119 w 373856"/>
                <a:gd name="connsiteY1" fmla="*/ 0 h 230981"/>
                <a:gd name="connsiteX2" fmla="*/ 373856 w 373856"/>
                <a:gd name="connsiteY2" fmla="*/ 230981 h 230981"/>
              </a:gdLst>
              <a:ahLst/>
              <a:cxnLst>
                <a:cxn ang="0">
                  <a:pos x="connsiteX0" y="connsiteY0"/>
                </a:cxn>
                <a:cxn ang="0">
                  <a:pos x="connsiteX1" y="connsiteY1"/>
                </a:cxn>
                <a:cxn ang="0">
                  <a:pos x="connsiteX2" y="connsiteY2"/>
                </a:cxn>
              </a:cxnLst>
              <a:rect l="l" t="t" r="r" b="b"/>
              <a:pathLst>
                <a:path w="373856" h="230981">
                  <a:moveTo>
                    <a:pt x="0" y="230981"/>
                  </a:moveTo>
                  <a:cubicBezTo>
                    <a:pt x="62905" y="115490"/>
                    <a:pt x="125810" y="0"/>
                    <a:pt x="188119" y="0"/>
                  </a:cubicBezTo>
                  <a:cubicBezTo>
                    <a:pt x="250428" y="0"/>
                    <a:pt x="328612" y="189309"/>
                    <a:pt x="373856" y="230981"/>
                  </a:cubicBezTo>
                </a:path>
              </a:pathLst>
            </a:custGeom>
            <a:noFill/>
            <a:ln w="952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cxnSp>
          <p:nvCxnSpPr>
            <p:cNvPr id="20" name="直接连接符 19"/>
            <p:cNvCxnSpPr/>
            <p:nvPr/>
          </p:nvCxnSpPr>
          <p:spPr bwMode="auto">
            <a:xfrm>
              <a:off x="7734324" y="3926656"/>
              <a:ext cx="714380" cy="1596"/>
            </a:xfrm>
            <a:prstGeom prst="line">
              <a:avLst/>
            </a:prstGeom>
            <a:noFill/>
            <a:ln w="3175" cap="flat" cmpd="sng" algn="ctr">
              <a:solidFill>
                <a:schemeClr val="accent2">
                  <a:lumMod val="75000"/>
                </a:schemeClr>
              </a:solidFill>
              <a:prstDash val="solid"/>
              <a:round/>
              <a:headEnd type="none" w="med" len="med"/>
              <a:tailEnd type="none" w="med" len="med"/>
            </a:ln>
            <a:effectLst/>
          </p:spPr>
        </p:cxnSp>
        <p:sp>
          <p:nvSpPr>
            <p:cNvPr id="21" name="任意多边形 20"/>
            <p:cNvSpPr/>
            <p:nvPr/>
          </p:nvSpPr>
          <p:spPr bwMode="auto">
            <a:xfrm>
              <a:off x="7993089" y="3773498"/>
              <a:ext cx="193676" cy="153158"/>
            </a:xfrm>
            <a:custGeom>
              <a:avLst/>
              <a:gdLst>
                <a:gd name="connsiteX0" fmla="*/ 0 w 373856"/>
                <a:gd name="connsiteY0" fmla="*/ 230981 h 230981"/>
                <a:gd name="connsiteX1" fmla="*/ 188119 w 373856"/>
                <a:gd name="connsiteY1" fmla="*/ 0 h 230981"/>
                <a:gd name="connsiteX2" fmla="*/ 373856 w 373856"/>
                <a:gd name="connsiteY2" fmla="*/ 230981 h 230981"/>
              </a:gdLst>
              <a:ahLst/>
              <a:cxnLst>
                <a:cxn ang="0">
                  <a:pos x="connsiteX0" y="connsiteY0"/>
                </a:cxn>
                <a:cxn ang="0">
                  <a:pos x="connsiteX1" y="connsiteY1"/>
                </a:cxn>
                <a:cxn ang="0">
                  <a:pos x="connsiteX2" y="connsiteY2"/>
                </a:cxn>
              </a:cxnLst>
              <a:rect l="l" t="t" r="r" b="b"/>
              <a:pathLst>
                <a:path w="373856" h="230981">
                  <a:moveTo>
                    <a:pt x="0" y="230981"/>
                  </a:moveTo>
                  <a:cubicBezTo>
                    <a:pt x="62905" y="115490"/>
                    <a:pt x="125810" y="0"/>
                    <a:pt x="188119" y="0"/>
                  </a:cubicBezTo>
                  <a:cubicBezTo>
                    <a:pt x="250428" y="0"/>
                    <a:pt x="328612" y="189309"/>
                    <a:pt x="373856" y="230981"/>
                  </a:cubicBezTo>
                </a:path>
              </a:pathLst>
            </a:custGeom>
            <a:noFill/>
            <a:ln w="952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grpSp>
      <p:sp>
        <p:nvSpPr>
          <p:cNvPr id="22" name="右箭头 21"/>
          <p:cNvSpPr/>
          <p:nvPr/>
        </p:nvSpPr>
        <p:spPr bwMode="auto">
          <a:xfrm>
            <a:off x="7056438" y="4198938"/>
            <a:ext cx="285750" cy="152400"/>
          </a:xfrm>
          <a:prstGeom prst="rightArrow">
            <a:avLst/>
          </a:prstGeom>
          <a:noFill/>
          <a:ln w="317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grpSp>
        <p:nvGrpSpPr>
          <p:cNvPr id="4104" name="组合 40"/>
          <p:cNvGrpSpPr>
            <a:grpSpLocks/>
          </p:cNvGrpSpPr>
          <p:nvPr/>
        </p:nvGrpSpPr>
        <p:grpSpPr bwMode="auto">
          <a:xfrm>
            <a:off x="6196013" y="4711700"/>
            <a:ext cx="714375" cy="155575"/>
            <a:chOff x="7734324" y="3771903"/>
            <a:chExt cx="714380" cy="156349"/>
          </a:xfrm>
        </p:grpSpPr>
        <p:sp>
          <p:nvSpPr>
            <p:cNvPr id="24" name="任意多边形 23"/>
            <p:cNvSpPr/>
            <p:nvPr/>
          </p:nvSpPr>
          <p:spPr bwMode="auto">
            <a:xfrm>
              <a:off x="7802586" y="3775094"/>
              <a:ext cx="193676" cy="151563"/>
            </a:xfrm>
            <a:custGeom>
              <a:avLst/>
              <a:gdLst>
                <a:gd name="connsiteX0" fmla="*/ 0 w 373856"/>
                <a:gd name="connsiteY0" fmla="*/ 230981 h 230981"/>
                <a:gd name="connsiteX1" fmla="*/ 188119 w 373856"/>
                <a:gd name="connsiteY1" fmla="*/ 0 h 230981"/>
                <a:gd name="connsiteX2" fmla="*/ 373856 w 373856"/>
                <a:gd name="connsiteY2" fmla="*/ 230981 h 230981"/>
              </a:gdLst>
              <a:ahLst/>
              <a:cxnLst>
                <a:cxn ang="0">
                  <a:pos x="connsiteX0" y="connsiteY0"/>
                </a:cxn>
                <a:cxn ang="0">
                  <a:pos x="connsiteX1" y="connsiteY1"/>
                </a:cxn>
                <a:cxn ang="0">
                  <a:pos x="connsiteX2" y="connsiteY2"/>
                </a:cxn>
              </a:cxnLst>
              <a:rect l="l" t="t" r="r" b="b"/>
              <a:pathLst>
                <a:path w="373856" h="230981">
                  <a:moveTo>
                    <a:pt x="0" y="230981"/>
                  </a:moveTo>
                  <a:cubicBezTo>
                    <a:pt x="62905" y="115490"/>
                    <a:pt x="125810" y="0"/>
                    <a:pt x="188119" y="0"/>
                  </a:cubicBezTo>
                  <a:cubicBezTo>
                    <a:pt x="250428" y="0"/>
                    <a:pt x="328612" y="189309"/>
                    <a:pt x="373856" y="230981"/>
                  </a:cubicBezTo>
                </a:path>
              </a:pathLst>
            </a:custGeom>
            <a:noFill/>
            <a:ln w="952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sp>
          <p:nvSpPr>
            <p:cNvPr id="25" name="任意多边形 24"/>
            <p:cNvSpPr/>
            <p:nvPr/>
          </p:nvSpPr>
          <p:spPr bwMode="auto">
            <a:xfrm>
              <a:off x="8183589" y="3771903"/>
              <a:ext cx="193676" cy="151563"/>
            </a:xfrm>
            <a:custGeom>
              <a:avLst/>
              <a:gdLst>
                <a:gd name="connsiteX0" fmla="*/ 0 w 373856"/>
                <a:gd name="connsiteY0" fmla="*/ 230981 h 230981"/>
                <a:gd name="connsiteX1" fmla="*/ 188119 w 373856"/>
                <a:gd name="connsiteY1" fmla="*/ 0 h 230981"/>
                <a:gd name="connsiteX2" fmla="*/ 373856 w 373856"/>
                <a:gd name="connsiteY2" fmla="*/ 230981 h 230981"/>
              </a:gdLst>
              <a:ahLst/>
              <a:cxnLst>
                <a:cxn ang="0">
                  <a:pos x="connsiteX0" y="connsiteY0"/>
                </a:cxn>
                <a:cxn ang="0">
                  <a:pos x="connsiteX1" y="connsiteY1"/>
                </a:cxn>
                <a:cxn ang="0">
                  <a:pos x="connsiteX2" y="connsiteY2"/>
                </a:cxn>
              </a:cxnLst>
              <a:rect l="l" t="t" r="r" b="b"/>
              <a:pathLst>
                <a:path w="373856" h="230981">
                  <a:moveTo>
                    <a:pt x="0" y="230981"/>
                  </a:moveTo>
                  <a:cubicBezTo>
                    <a:pt x="62905" y="115490"/>
                    <a:pt x="125810" y="0"/>
                    <a:pt x="188119" y="0"/>
                  </a:cubicBezTo>
                  <a:cubicBezTo>
                    <a:pt x="250428" y="0"/>
                    <a:pt x="328612" y="189309"/>
                    <a:pt x="373856" y="230981"/>
                  </a:cubicBezTo>
                </a:path>
              </a:pathLst>
            </a:custGeom>
            <a:noFill/>
            <a:ln w="952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cxnSp>
          <p:nvCxnSpPr>
            <p:cNvPr id="26" name="直接连接符 25"/>
            <p:cNvCxnSpPr/>
            <p:nvPr/>
          </p:nvCxnSpPr>
          <p:spPr bwMode="auto">
            <a:xfrm>
              <a:off x="7734324" y="3926657"/>
              <a:ext cx="714380" cy="1595"/>
            </a:xfrm>
            <a:prstGeom prst="line">
              <a:avLst/>
            </a:prstGeom>
            <a:noFill/>
            <a:ln w="3175" cap="flat" cmpd="sng" algn="ctr">
              <a:solidFill>
                <a:schemeClr val="accent2">
                  <a:lumMod val="75000"/>
                </a:schemeClr>
              </a:solidFill>
              <a:prstDash val="solid"/>
              <a:round/>
              <a:headEnd type="none" w="med" len="med"/>
              <a:tailEnd type="none" w="med" len="med"/>
            </a:ln>
            <a:effectLst/>
          </p:spPr>
        </p:cxnSp>
        <p:sp>
          <p:nvSpPr>
            <p:cNvPr id="27" name="任意多边形 26"/>
            <p:cNvSpPr/>
            <p:nvPr/>
          </p:nvSpPr>
          <p:spPr bwMode="auto">
            <a:xfrm>
              <a:off x="7993088" y="3773499"/>
              <a:ext cx="193676" cy="153158"/>
            </a:xfrm>
            <a:custGeom>
              <a:avLst/>
              <a:gdLst>
                <a:gd name="connsiteX0" fmla="*/ 0 w 373856"/>
                <a:gd name="connsiteY0" fmla="*/ 230981 h 230981"/>
                <a:gd name="connsiteX1" fmla="*/ 188119 w 373856"/>
                <a:gd name="connsiteY1" fmla="*/ 0 h 230981"/>
                <a:gd name="connsiteX2" fmla="*/ 373856 w 373856"/>
                <a:gd name="connsiteY2" fmla="*/ 230981 h 230981"/>
              </a:gdLst>
              <a:ahLst/>
              <a:cxnLst>
                <a:cxn ang="0">
                  <a:pos x="connsiteX0" y="connsiteY0"/>
                </a:cxn>
                <a:cxn ang="0">
                  <a:pos x="connsiteX1" y="connsiteY1"/>
                </a:cxn>
                <a:cxn ang="0">
                  <a:pos x="connsiteX2" y="connsiteY2"/>
                </a:cxn>
              </a:cxnLst>
              <a:rect l="l" t="t" r="r" b="b"/>
              <a:pathLst>
                <a:path w="373856" h="230981">
                  <a:moveTo>
                    <a:pt x="0" y="230981"/>
                  </a:moveTo>
                  <a:cubicBezTo>
                    <a:pt x="62905" y="115490"/>
                    <a:pt x="125810" y="0"/>
                    <a:pt x="188119" y="0"/>
                  </a:cubicBezTo>
                  <a:cubicBezTo>
                    <a:pt x="250428" y="0"/>
                    <a:pt x="328612" y="189309"/>
                    <a:pt x="373856" y="230981"/>
                  </a:cubicBezTo>
                </a:path>
              </a:pathLst>
            </a:custGeom>
            <a:noFill/>
            <a:ln w="952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grpSp>
      <p:sp>
        <p:nvSpPr>
          <p:cNvPr id="28" name="右箭头 27"/>
          <p:cNvSpPr/>
          <p:nvPr/>
        </p:nvSpPr>
        <p:spPr bwMode="auto">
          <a:xfrm>
            <a:off x="7053263" y="4783138"/>
            <a:ext cx="285750" cy="152400"/>
          </a:xfrm>
          <a:prstGeom prst="rightArrow">
            <a:avLst/>
          </a:prstGeom>
          <a:noFill/>
          <a:ln w="317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grpSp>
        <p:nvGrpSpPr>
          <p:cNvPr id="4106" name="组合 50"/>
          <p:cNvGrpSpPr>
            <a:grpSpLocks/>
          </p:cNvGrpSpPr>
          <p:nvPr/>
        </p:nvGrpSpPr>
        <p:grpSpPr bwMode="auto">
          <a:xfrm>
            <a:off x="7437438" y="4705350"/>
            <a:ext cx="714375" cy="158750"/>
            <a:chOff x="7741463" y="4208459"/>
            <a:chExt cx="714380" cy="157966"/>
          </a:xfrm>
        </p:grpSpPr>
        <p:sp>
          <p:nvSpPr>
            <p:cNvPr id="30" name="任意多边形 29"/>
            <p:cNvSpPr/>
            <p:nvPr/>
          </p:nvSpPr>
          <p:spPr bwMode="auto">
            <a:xfrm>
              <a:off x="7790675" y="4208459"/>
              <a:ext cx="582617" cy="77404"/>
            </a:xfrm>
            <a:custGeom>
              <a:avLst/>
              <a:gdLst>
                <a:gd name="connsiteX0" fmla="*/ 0 w 545306"/>
                <a:gd name="connsiteY0" fmla="*/ 42068 h 71437"/>
                <a:gd name="connsiteX1" fmla="*/ 92868 w 545306"/>
                <a:gd name="connsiteY1" fmla="*/ 3968 h 71437"/>
                <a:gd name="connsiteX2" fmla="*/ 178593 w 545306"/>
                <a:gd name="connsiteY2" fmla="*/ 39687 h 71437"/>
                <a:gd name="connsiteX3" fmla="*/ 259556 w 545306"/>
                <a:gd name="connsiteY3" fmla="*/ 70643 h 71437"/>
                <a:gd name="connsiteX4" fmla="*/ 364331 w 545306"/>
                <a:gd name="connsiteY4" fmla="*/ 34925 h 71437"/>
                <a:gd name="connsiteX5" fmla="*/ 433387 w 545306"/>
                <a:gd name="connsiteY5" fmla="*/ 1587 h 71437"/>
                <a:gd name="connsiteX6" fmla="*/ 545306 w 545306"/>
                <a:gd name="connsiteY6" fmla="*/ 44450 h 71437"/>
                <a:gd name="connsiteX0" fmla="*/ 0 w 545306"/>
                <a:gd name="connsiteY0" fmla="*/ 42068 h 71437"/>
                <a:gd name="connsiteX1" fmla="*/ 92868 w 545306"/>
                <a:gd name="connsiteY1" fmla="*/ 3968 h 71437"/>
                <a:gd name="connsiteX2" fmla="*/ 178593 w 545306"/>
                <a:gd name="connsiteY2" fmla="*/ 39687 h 71437"/>
                <a:gd name="connsiteX3" fmla="*/ 259556 w 545306"/>
                <a:gd name="connsiteY3" fmla="*/ 70643 h 71437"/>
                <a:gd name="connsiteX4" fmla="*/ 364331 w 545306"/>
                <a:gd name="connsiteY4" fmla="*/ 34925 h 71437"/>
                <a:gd name="connsiteX5" fmla="*/ 433387 w 545306"/>
                <a:gd name="connsiteY5" fmla="*/ 1587 h 71437"/>
                <a:gd name="connsiteX6" fmla="*/ 545306 w 545306"/>
                <a:gd name="connsiteY6" fmla="*/ 44450 h 71437"/>
                <a:gd name="connsiteX0" fmla="*/ 0 w 545306"/>
                <a:gd name="connsiteY0" fmla="*/ 42072 h 71445"/>
                <a:gd name="connsiteX1" fmla="*/ 92868 w 545306"/>
                <a:gd name="connsiteY1" fmla="*/ 3972 h 71445"/>
                <a:gd name="connsiteX2" fmla="*/ 178593 w 545306"/>
                <a:gd name="connsiteY2" fmla="*/ 39691 h 71445"/>
                <a:gd name="connsiteX3" fmla="*/ 259556 w 545306"/>
                <a:gd name="connsiteY3" fmla="*/ 70647 h 71445"/>
                <a:gd name="connsiteX4" fmla="*/ 364331 w 545306"/>
                <a:gd name="connsiteY4" fmla="*/ 34905 h 71445"/>
                <a:gd name="connsiteX5" fmla="*/ 433387 w 545306"/>
                <a:gd name="connsiteY5" fmla="*/ 1591 h 71445"/>
                <a:gd name="connsiteX6" fmla="*/ 545306 w 545306"/>
                <a:gd name="connsiteY6" fmla="*/ 44454 h 71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5306" h="71445">
                  <a:moveTo>
                    <a:pt x="0" y="42072"/>
                  </a:moveTo>
                  <a:cubicBezTo>
                    <a:pt x="31551" y="23220"/>
                    <a:pt x="63103" y="4369"/>
                    <a:pt x="92868" y="3972"/>
                  </a:cubicBezTo>
                  <a:cubicBezTo>
                    <a:pt x="122634" y="3575"/>
                    <a:pt x="150812" y="28579"/>
                    <a:pt x="178593" y="39691"/>
                  </a:cubicBezTo>
                  <a:cubicBezTo>
                    <a:pt x="206374" y="50803"/>
                    <a:pt x="228600" y="71445"/>
                    <a:pt x="259556" y="70647"/>
                  </a:cubicBezTo>
                  <a:cubicBezTo>
                    <a:pt x="290512" y="69849"/>
                    <a:pt x="335359" y="46414"/>
                    <a:pt x="364331" y="34905"/>
                  </a:cubicBezTo>
                  <a:cubicBezTo>
                    <a:pt x="393303" y="23396"/>
                    <a:pt x="403225" y="0"/>
                    <a:pt x="433387" y="1591"/>
                  </a:cubicBezTo>
                  <a:cubicBezTo>
                    <a:pt x="463549" y="3182"/>
                    <a:pt x="515540" y="32945"/>
                    <a:pt x="545306" y="44454"/>
                  </a:cubicBezTo>
                </a:path>
              </a:pathLst>
            </a:custGeom>
            <a:noFill/>
            <a:ln w="952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cxnSp>
          <p:nvCxnSpPr>
            <p:cNvPr id="31" name="直接连接符 30"/>
            <p:cNvCxnSpPr/>
            <p:nvPr/>
          </p:nvCxnSpPr>
          <p:spPr bwMode="auto">
            <a:xfrm>
              <a:off x="7741463" y="4364846"/>
              <a:ext cx="714380" cy="1579"/>
            </a:xfrm>
            <a:prstGeom prst="line">
              <a:avLst/>
            </a:prstGeom>
            <a:noFill/>
            <a:ln w="3175" cap="flat" cmpd="sng" algn="ctr">
              <a:solidFill>
                <a:schemeClr val="accent2">
                  <a:lumMod val="75000"/>
                </a:schemeClr>
              </a:solidFill>
              <a:prstDash val="solid"/>
              <a:round/>
              <a:headEnd type="none" w="med" len="med"/>
              <a:tailEnd type="none" w="med" len="med"/>
            </a:ln>
            <a:effectLst/>
          </p:spPr>
        </p:cxnSp>
      </p:grpSp>
      <p:grpSp>
        <p:nvGrpSpPr>
          <p:cNvPr id="4107" name="组合 51"/>
          <p:cNvGrpSpPr>
            <a:grpSpLocks/>
          </p:cNvGrpSpPr>
          <p:nvPr/>
        </p:nvGrpSpPr>
        <p:grpSpPr bwMode="auto">
          <a:xfrm>
            <a:off x="6223000" y="5183188"/>
            <a:ext cx="714375" cy="158750"/>
            <a:chOff x="7741463" y="4208459"/>
            <a:chExt cx="714380" cy="157966"/>
          </a:xfrm>
        </p:grpSpPr>
        <p:sp>
          <p:nvSpPr>
            <p:cNvPr id="33" name="任意多边形 32"/>
            <p:cNvSpPr/>
            <p:nvPr/>
          </p:nvSpPr>
          <p:spPr bwMode="auto">
            <a:xfrm>
              <a:off x="7790676" y="4208459"/>
              <a:ext cx="582616" cy="77403"/>
            </a:xfrm>
            <a:custGeom>
              <a:avLst/>
              <a:gdLst>
                <a:gd name="connsiteX0" fmla="*/ 0 w 545306"/>
                <a:gd name="connsiteY0" fmla="*/ 42068 h 71437"/>
                <a:gd name="connsiteX1" fmla="*/ 92868 w 545306"/>
                <a:gd name="connsiteY1" fmla="*/ 3968 h 71437"/>
                <a:gd name="connsiteX2" fmla="*/ 178593 w 545306"/>
                <a:gd name="connsiteY2" fmla="*/ 39687 h 71437"/>
                <a:gd name="connsiteX3" fmla="*/ 259556 w 545306"/>
                <a:gd name="connsiteY3" fmla="*/ 70643 h 71437"/>
                <a:gd name="connsiteX4" fmla="*/ 364331 w 545306"/>
                <a:gd name="connsiteY4" fmla="*/ 34925 h 71437"/>
                <a:gd name="connsiteX5" fmla="*/ 433387 w 545306"/>
                <a:gd name="connsiteY5" fmla="*/ 1587 h 71437"/>
                <a:gd name="connsiteX6" fmla="*/ 545306 w 545306"/>
                <a:gd name="connsiteY6" fmla="*/ 44450 h 71437"/>
                <a:gd name="connsiteX0" fmla="*/ 0 w 545306"/>
                <a:gd name="connsiteY0" fmla="*/ 42068 h 71437"/>
                <a:gd name="connsiteX1" fmla="*/ 92868 w 545306"/>
                <a:gd name="connsiteY1" fmla="*/ 3968 h 71437"/>
                <a:gd name="connsiteX2" fmla="*/ 178593 w 545306"/>
                <a:gd name="connsiteY2" fmla="*/ 39687 h 71437"/>
                <a:gd name="connsiteX3" fmla="*/ 259556 w 545306"/>
                <a:gd name="connsiteY3" fmla="*/ 70643 h 71437"/>
                <a:gd name="connsiteX4" fmla="*/ 364331 w 545306"/>
                <a:gd name="connsiteY4" fmla="*/ 34925 h 71437"/>
                <a:gd name="connsiteX5" fmla="*/ 433387 w 545306"/>
                <a:gd name="connsiteY5" fmla="*/ 1587 h 71437"/>
                <a:gd name="connsiteX6" fmla="*/ 545306 w 545306"/>
                <a:gd name="connsiteY6" fmla="*/ 44450 h 71437"/>
                <a:gd name="connsiteX0" fmla="*/ 0 w 545306"/>
                <a:gd name="connsiteY0" fmla="*/ 42072 h 71445"/>
                <a:gd name="connsiteX1" fmla="*/ 92868 w 545306"/>
                <a:gd name="connsiteY1" fmla="*/ 3972 h 71445"/>
                <a:gd name="connsiteX2" fmla="*/ 178593 w 545306"/>
                <a:gd name="connsiteY2" fmla="*/ 39691 h 71445"/>
                <a:gd name="connsiteX3" fmla="*/ 259556 w 545306"/>
                <a:gd name="connsiteY3" fmla="*/ 70647 h 71445"/>
                <a:gd name="connsiteX4" fmla="*/ 364331 w 545306"/>
                <a:gd name="connsiteY4" fmla="*/ 34905 h 71445"/>
                <a:gd name="connsiteX5" fmla="*/ 433387 w 545306"/>
                <a:gd name="connsiteY5" fmla="*/ 1591 h 71445"/>
                <a:gd name="connsiteX6" fmla="*/ 545306 w 545306"/>
                <a:gd name="connsiteY6" fmla="*/ 44454 h 71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5306" h="71445">
                  <a:moveTo>
                    <a:pt x="0" y="42072"/>
                  </a:moveTo>
                  <a:cubicBezTo>
                    <a:pt x="31551" y="23220"/>
                    <a:pt x="63103" y="4369"/>
                    <a:pt x="92868" y="3972"/>
                  </a:cubicBezTo>
                  <a:cubicBezTo>
                    <a:pt x="122634" y="3575"/>
                    <a:pt x="150812" y="28579"/>
                    <a:pt x="178593" y="39691"/>
                  </a:cubicBezTo>
                  <a:cubicBezTo>
                    <a:pt x="206374" y="50803"/>
                    <a:pt x="228600" y="71445"/>
                    <a:pt x="259556" y="70647"/>
                  </a:cubicBezTo>
                  <a:cubicBezTo>
                    <a:pt x="290512" y="69849"/>
                    <a:pt x="335359" y="46414"/>
                    <a:pt x="364331" y="34905"/>
                  </a:cubicBezTo>
                  <a:cubicBezTo>
                    <a:pt x="393303" y="23396"/>
                    <a:pt x="403225" y="0"/>
                    <a:pt x="433387" y="1591"/>
                  </a:cubicBezTo>
                  <a:cubicBezTo>
                    <a:pt x="463549" y="3182"/>
                    <a:pt x="515540" y="32945"/>
                    <a:pt x="545306" y="44454"/>
                  </a:cubicBezTo>
                </a:path>
              </a:pathLst>
            </a:custGeom>
            <a:noFill/>
            <a:ln w="952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cxnSp>
          <p:nvCxnSpPr>
            <p:cNvPr id="34" name="直接连接符 33"/>
            <p:cNvCxnSpPr/>
            <p:nvPr/>
          </p:nvCxnSpPr>
          <p:spPr bwMode="auto">
            <a:xfrm>
              <a:off x="7741463" y="4364845"/>
              <a:ext cx="714380" cy="1580"/>
            </a:xfrm>
            <a:prstGeom prst="line">
              <a:avLst/>
            </a:prstGeom>
            <a:noFill/>
            <a:ln w="3175" cap="flat" cmpd="sng" algn="ctr">
              <a:solidFill>
                <a:schemeClr val="accent2">
                  <a:lumMod val="75000"/>
                </a:schemeClr>
              </a:solidFill>
              <a:prstDash val="solid"/>
              <a:round/>
              <a:headEnd type="none" w="med" len="med"/>
              <a:tailEnd type="none" w="med" len="med"/>
            </a:ln>
            <a:effectLst/>
          </p:spPr>
        </p:cxnSp>
      </p:grpSp>
      <p:sp>
        <p:nvSpPr>
          <p:cNvPr id="35" name="右箭头 34"/>
          <p:cNvSpPr/>
          <p:nvPr/>
        </p:nvSpPr>
        <p:spPr bwMode="auto">
          <a:xfrm>
            <a:off x="7046913" y="5253038"/>
            <a:ext cx="285750" cy="152400"/>
          </a:xfrm>
          <a:prstGeom prst="rightArrow">
            <a:avLst/>
          </a:prstGeom>
          <a:noFill/>
          <a:ln w="317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grpSp>
        <p:nvGrpSpPr>
          <p:cNvPr id="4109" name="组合 62"/>
          <p:cNvGrpSpPr>
            <a:grpSpLocks/>
          </p:cNvGrpSpPr>
          <p:nvPr/>
        </p:nvGrpSpPr>
        <p:grpSpPr bwMode="auto">
          <a:xfrm>
            <a:off x="7456488" y="5202238"/>
            <a:ext cx="714375" cy="146050"/>
            <a:chOff x="7761310" y="4714884"/>
            <a:chExt cx="714380" cy="145266"/>
          </a:xfrm>
        </p:grpSpPr>
        <p:cxnSp>
          <p:nvCxnSpPr>
            <p:cNvPr id="37" name="直接连接符 36"/>
            <p:cNvCxnSpPr/>
            <p:nvPr/>
          </p:nvCxnSpPr>
          <p:spPr bwMode="auto">
            <a:xfrm>
              <a:off x="7761310" y="4858571"/>
              <a:ext cx="714380" cy="1579"/>
            </a:xfrm>
            <a:prstGeom prst="line">
              <a:avLst/>
            </a:prstGeom>
            <a:noFill/>
            <a:ln w="3175" cap="flat" cmpd="sng" algn="ctr">
              <a:solidFill>
                <a:schemeClr val="accent2">
                  <a:lumMod val="75000"/>
                </a:schemeClr>
              </a:solidFill>
              <a:prstDash val="solid"/>
              <a:round/>
              <a:headEnd type="none" w="med" len="med"/>
              <a:tailEnd type="none" w="med" len="med"/>
            </a:ln>
            <a:effectLst/>
          </p:spPr>
        </p:cxnSp>
        <p:cxnSp>
          <p:nvCxnSpPr>
            <p:cNvPr id="38" name="直接连接符 37"/>
            <p:cNvCxnSpPr/>
            <p:nvPr/>
          </p:nvCxnSpPr>
          <p:spPr bwMode="auto">
            <a:xfrm>
              <a:off x="7824810" y="4714884"/>
              <a:ext cx="571504" cy="1578"/>
            </a:xfrm>
            <a:prstGeom prst="line">
              <a:avLst/>
            </a:prstGeom>
            <a:noFill/>
            <a:ln w="9525" cap="flat" cmpd="sng" algn="ctr">
              <a:solidFill>
                <a:schemeClr val="accent2">
                  <a:lumMod val="75000"/>
                </a:schemeClr>
              </a:solidFill>
              <a:prstDash val="solid"/>
              <a:round/>
              <a:headEnd type="none" w="med" len="med"/>
              <a:tailEnd type="none" w="med" len="med"/>
            </a:ln>
            <a:effectLst/>
          </p:spPr>
        </p:cxnSp>
      </p:grpSp>
      <p:cxnSp>
        <p:nvCxnSpPr>
          <p:cNvPr id="39" name="直接连接符 38"/>
          <p:cNvCxnSpPr/>
          <p:nvPr/>
        </p:nvCxnSpPr>
        <p:spPr bwMode="auto">
          <a:xfrm>
            <a:off x="6223000" y="5741988"/>
            <a:ext cx="714375" cy="1587"/>
          </a:xfrm>
          <a:prstGeom prst="line">
            <a:avLst/>
          </a:prstGeom>
          <a:noFill/>
          <a:ln w="3175" cap="flat" cmpd="sng" algn="ctr">
            <a:solidFill>
              <a:schemeClr val="accent2">
                <a:lumMod val="75000"/>
              </a:schemeClr>
            </a:solidFill>
            <a:prstDash val="solid"/>
            <a:round/>
            <a:headEnd type="none" w="med" len="med"/>
            <a:tailEnd type="none" w="med" len="med"/>
          </a:ln>
          <a:effectLst/>
        </p:spPr>
      </p:cxnSp>
      <p:cxnSp>
        <p:nvCxnSpPr>
          <p:cNvPr id="40" name="直接连接符 39"/>
          <p:cNvCxnSpPr/>
          <p:nvPr/>
        </p:nvCxnSpPr>
        <p:spPr bwMode="auto">
          <a:xfrm>
            <a:off x="6286500" y="5597525"/>
            <a:ext cx="571500" cy="1588"/>
          </a:xfrm>
          <a:prstGeom prst="line">
            <a:avLst/>
          </a:prstGeom>
          <a:noFill/>
          <a:ln w="9525" cap="flat" cmpd="sng" algn="ctr">
            <a:solidFill>
              <a:schemeClr val="accent2">
                <a:lumMod val="75000"/>
              </a:schemeClr>
            </a:solidFill>
            <a:prstDash val="solid"/>
            <a:round/>
            <a:headEnd type="none" w="med" len="med"/>
            <a:tailEnd type="none" w="med" len="med"/>
          </a:ln>
          <a:effectLst/>
        </p:spPr>
      </p:cxnSp>
      <p:cxnSp>
        <p:nvCxnSpPr>
          <p:cNvPr id="41" name="直接连接符 40"/>
          <p:cNvCxnSpPr/>
          <p:nvPr/>
        </p:nvCxnSpPr>
        <p:spPr bwMode="auto">
          <a:xfrm rot="5400000">
            <a:off x="6214269" y="5668169"/>
            <a:ext cx="142875" cy="1587"/>
          </a:xfrm>
          <a:prstGeom prst="line">
            <a:avLst/>
          </a:prstGeom>
          <a:noFill/>
          <a:ln w="3175" cap="flat" cmpd="sng" algn="ctr">
            <a:solidFill>
              <a:schemeClr val="accent2">
                <a:lumMod val="75000"/>
              </a:schemeClr>
            </a:solidFill>
            <a:prstDash val="solid"/>
            <a:round/>
            <a:headEnd type="none" w="med" len="med"/>
            <a:tailEnd type="none" w="med" len="med"/>
          </a:ln>
          <a:effectLst/>
        </p:spPr>
      </p:cxnSp>
      <p:cxnSp>
        <p:nvCxnSpPr>
          <p:cNvPr id="42" name="直接连接符 41"/>
          <p:cNvCxnSpPr/>
          <p:nvPr/>
        </p:nvCxnSpPr>
        <p:spPr bwMode="auto">
          <a:xfrm>
            <a:off x="7456488" y="5745163"/>
            <a:ext cx="714375" cy="1587"/>
          </a:xfrm>
          <a:prstGeom prst="line">
            <a:avLst/>
          </a:prstGeom>
          <a:noFill/>
          <a:ln w="3175" cap="flat" cmpd="sng" algn="ctr">
            <a:solidFill>
              <a:schemeClr val="accent2">
                <a:lumMod val="75000"/>
              </a:schemeClr>
            </a:solidFill>
            <a:prstDash val="solid"/>
            <a:round/>
            <a:headEnd type="none" w="med" len="med"/>
            <a:tailEnd type="none" w="med" len="med"/>
          </a:ln>
          <a:effectLst/>
        </p:spPr>
      </p:cxnSp>
      <p:sp>
        <p:nvSpPr>
          <p:cNvPr id="4114" name="任意多边形 81"/>
          <p:cNvSpPr>
            <a:spLocks noChangeArrowheads="1"/>
          </p:cNvSpPr>
          <p:nvPr/>
        </p:nvSpPr>
        <p:spPr bwMode="auto">
          <a:xfrm>
            <a:off x="7486650" y="5630863"/>
            <a:ext cx="295275" cy="114300"/>
          </a:xfrm>
          <a:custGeom>
            <a:avLst/>
            <a:gdLst>
              <a:gd name="T0" fmla="*/ 0 w 295275"/>
              <a:gd name="T1" fmla="*/ 114300 h 114300"/>
              <a:gd name="T2" fmla="*/ 152400 w 295275"/>
              <a:gd name="T3" fmla="*/ 0 h 114300"/>
              <a:gd name="T4" fmla="*/ 295275 w 295275"/>
              <a:gd name="T5" fmla="*/ 114300 h 114300"/>
              <a:gd name="T6" fmla="*/ 0 60000 65536"/>
              <a:gd name="T7" fmla="*/ 0 60000 65536"/>
              <a:gd name="T8" fmla="*/ 0 60000 65536"/>
              <a:gd name="T9" fmla="*/ 0 w 295275"/>
              <a:gd name="T10" fmla="*/ 0 h 114300"/>
              <a:gd name="T11" fmla="*/ 295275 w 295275"/>
              <a:gd name="T12" fmla="*/ 114300 h 114300"/>
            </a:gdLst>
            <a:ahLst/>
            <a:cxnLst>
              <a:cxn ang="T6">
                <a:pos x="T0" y="T1"/>
              </a:cxn>
              <a:cxn ang="T7">
                <a:pos x="T2" y="T3"/>
              </a:cxn>
              <a:cxn ang="T8">
                <a:pos x="T4" y="T5"/>
              </a:cxn>
            </a:cxnLst>
            <a:rect l="T9" t="T10" r="T11" b="T12"/>
            <a:pathLst>
              <a:path w="295275" h="114300">
                <a:moveTo>
                  <a:pt x="0" y="114300"/>
                </a:moveTo>
                <a:cubicBezTo>
                  <a:pt x="51594" y="57150"/>
                  <a:pt x="103188" y="0"/>
                  <a:pt x="152400" y="0"/>
                </a:cubicBezTo>
                <a:cubicBezTo>
                  <a:pt x="201612" y="0"/>
                  <a:pt x="295275" y="114300"/>
                  <a:pt x="295275" y="114300"/>
                </a:cubicBezTo>
              </a:path>
            </a:pathLst>
          </a:custGeom>
          <a:noFill/>
          <a:ln w="3175" algn="ctr">
            <a:solidFill>
              <a:schemeClr val="tx1"/>
            </a:solidFill>
            <a:prstDash val="lgDash"/>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44" name="任意多边形 43"/>
          <p:cNvSpPr/>
          <p:nvPr/>
        </p:nvSpPr>
        <p:spPr bwMode="auto">
          <a:xfrm>
            <a:off x="7789889" y="5754563"/>
            <a:ext cx="295275" cy="114300"/>
          </a:xfrm>
          <a:custGeom>
            <a:avLst/>
            <a:gdLst>
              <a:gd name="connsiteX0" fmla="*/ 0 w 295275"/>
              <a:gd name="connsiteY0" fmla="*/ 114300 h 114300"/>
              <a:gd name="connsiteX1" fmla="*/ 152400 w 295275"/>
              <a:gd name="connsiteY1" fmla="*/ 0 h 114300"/>
              <a:gd name="connsiteX2" fmla="*/ 295275 w 295275"/>
              <a:gd name="connsiteY2" fmla="*/ 114300 h 114300"/>
            </a:gdLst>
            <a:ahLst/>
            <a:cxnLst>
              <a:cxn ang="0">
                <a:pos x="connsiteX0" y="connsiteY0"/>
              </a:cxn>
              <a:cxn ang="0">
                <a:pos x="connsiteX1" y="connsiteY1"/>
              </a:cxn>
              <a:cxn ang="0">
                <a:pos x="connsiteX2" y="connsiteY2"/>
              </a:cxn>
            </a:cxnLst>
            <a:rect l="l" t="t" r="r" b="b"/>
            <a:pathLst>
              <a:path w="295275" h="114300">
                <a:moveTo>
                  <a:pt x="0" y="114300"/>
                </a:moveTo>
                <a:cubicBezTo>
                  <a:pt x="51594" y="57150"/>
                  <a:pt x="103188" y="0"/>
                  <a:pt x="152400" y="0"/>
                </a:cubicBezTo>
                <a:cubicBezTo>
                  <a:pt x="201612" y="0"/>
                  <a:pt x="295275" y="114300"/>
                  <a:pt x="295275" y="114300"/>
                </a:cubicBezTo>
              </a:path>
            </a:pathLst>
          </a:custGeom>
          <a:noFill/>
          <a:ln w="3175" cap="flat" cmpd="sng" algn="ctr">
            <a:solidFill>
              <a:schemeClr val="tx1"/>
            </a:solidFill>
            <a:prstDash val="lgDash"/>
            <a:round/>
            <a:headEnd type="none" w="med" len="med"/>
            <a:tailEnd type="none" w="med" len="med"/>
          </a:ln>
          <a:effectLst/>
          <a:scene3d>
            <a:camera prst="orthographicFront">
              <a:rot lat="0" lon="0" rev="10800000"/>
            </a:camera>
            <a:lightRig rig="threePt" dir="t"/>
          </a:scene3d>
        </p:spPr>
        <p:txBody>
          <a:bodyPr/>
          <a:lstStyle/>
          <a:p>
            <a:pPr>
              <a:defRPr/>
            </a:pPr>
            <a:endParaRPr lang="en-GB" sz="1800" b="1">
              <a:solidFill>
                <a:srgbClr val="00ADEF"/>
              </a:solidFill>
              <a:ea typeface="华文中宋" pitchFamily="2" charset="-122"/>
            </a:endParaRPr>
          </a:p>
        </p:txBody>
      </p:sp>
      <p:sp>
        <p:nvSpPr>
          <p:cNvPr id="45" name="右箭头 44"/>
          <p:cNvSpPr/>
          <p:nvPr/>
        </p:nvSpPr>
        <p:spPr bwMode="auto">
          <a:xfrm>
            <a:off x="7053263" y="5635625"/>
            <a:ext cx="285750" cy="152400"/>
          </a:xfrm>
          <a:prstGeom prst="rightArrow">
            <a:avLst/>
          </a:prstGeom>
          <a:noFill/>
          <a:ln w="3175" cap="flat" cmpd="sng" algn="ctr">
            <a:solidFill>
              <a:schemeClr val="accent2">
                <a:lumMod val="75000"/>
              </a:schemeClr>
            </a:solidFill>
            <a:prstDash val="solid"/>
            <a:round/>
            <a:headEnd type="none" w="med" len="med"/>
            <a:tailEnd type="none" w="med" len="med"/>
          </a:ln>
          <a:effectLst/>
        </p:spPr>
        <p:txBody>
          <a:bodyPr/>
          <a:lstStyle/>
          <a:p>
            <a:pPr>
              <a:defRPr/>
            </a:pPr>
            <a:endParaRPr lang="en-GB" sz="1800" b="1">
              <a:solidFill>
                <a:srgbClr val="00ADEF"/>
              </a:solidFill>
              <a:ea typeface="华文中宋" pitchFamily="2" charset="-122"/>
            </a:endParaRPr>
          </a:p>
        </p:txBody>
      </p:sp>
      <p:sp>
        <p:nvSpPr>
          <p:cNvPr id="46" name="矩形 45"/>
          <p:cNvSpPr/>
          <p:nvPr/>
        </p:nvSpPr>
        <p:spPr>
          <a:xfrm>
            <a:off x="233363" y="977900"/>
            <a:ext cx="5230812" cy="452438"/>
          </a:xfrm>
          <a:prstGeom prst="rect">
            <a:avLst/>
          </a:prstGeom>
        </p:spPr>
        <p:txBody>
          <a:bodyPr wrap="none">
            <a:spAutoFit/>
          </a:bodyPr>
          <a:lstStyle/>
          <a:p>
            <a:pPr>
              <a:lnSpc>
                <a:spcPts val="2840"/>
              </a:lnSpc>
              <a:defRPr/>
            </a:pPr>
            <a:r>
              <a:rPr kumimoji="1" lang="en-US" altLang="zh-CN" sz="2400" b="1" dirty="0">
                <a:solidFill>
                  <a:schemeClr val="accent6">
                    <a:lumMod val="75000"/>
                  </a:schemeClr>
                </a:solidFill>
                <a:latin typeface="Calibri" pitchFamily="34" charset="0"/>
                <a:cs typeface="Times New Roman" pitchFamily="18" charset="0"/>
              </a:rPr>
              <a:t>1.  DC inverter electric control principle </a:t>
            </a:r>
            <a:endParaRPr lang="en-US" altLang="zh-CN" sz="2400" b="1" dirty="0">
              <a:solidFill>
                <a:schemeClr val="accent6">
                  <a:lumMod val="75000"/>
                </a:schemeClr>
              </a:solidFill>
              <a:latin typeface="Calibri" pitchFamily="34" charset="0"/>
              <a:ea typeface="华文中宋" pitchFamily="2" charset="-122"/>
            </a:endParaRPr>
          </a:p>
        </p:txBody>
      </p:sp>
      <p:sp>
        <p:nvSpPr>
          <p:cNvPr id="47" name="矩形 46"/>
          <p:cNvSpPr/>
          <p:nvPr/>
        </p:nvSpPr>
        <p:spPr>
          <a:xfrm>
            <a:off x="5176838" y="180975"/>
            <a:ext cx="5260975" cy="584200"/>
          </a:xfrm>
          <a:prstGeom prst="rect">
            <a:avLst/>
          </a:prstGeom>
        </p:spPr>
        <p:txBody>
          <a:bodyPr wrap="none">
            <a:spAutoFit/>
          </a:bodyPr>
          <a:lstStyle/>
          <a:p>
            <a:pPr algn="r">
              <a:defRPr/>
            </a:pPr>
            <a:r>
              <a:rPr kumimoji="1" lang="en-US" altLang="zh-CN" sz="3200" b="1" dirty="0">
                <a:solidFill>
                  <a:schemeClr val="accent2">
                    <a:lumMod val="75000"/>
                  </a:schemeClr>
                </a:solidFill>
                <a:ea typeface="宋体" charset="-122"/>
                <a:cs typeface="Times New Roman" pitchFamily="18" charset="0"/>
              </a:rPr>
              <a:t>1. DC inverter technology </a:t>
            </a:r>
            <a:endParaRPr lang="zh-CN" altLang="en-US" sz="3200" dirty="0">
              <a:ea typeface="宋体"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p>
        </p:txBody>
      </p:sp>
      <p:grpSp>
        <p:nvGrpSpPr>
          <p:cNvPr id="3" name="组合 241"/>
          <p:cNvGrpSpPr>
            <a:grpSpLocks/>
          </p:cNvGrpSpPr>
          <p:nvPr/>
        </p:nvGrpSpPr>
        <p:grpSpPr bwMode="auto">
          <a:xfrm>
            <a:off x="6854825" y="3578225"/>
            <a:ext cx="2163763" cy="2122488"/>
            <a:chOff x="6854929" y="2792989"/>
            <a:chExt cx="2164581" cy="2122070"/>
          </a:xfrm>
        </p:grpSpPr>
        <p:pic>
          <p:nvPicPr>
            <p:cNvPr id="5268" name="图片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4929" y="2970843"/>
              <a:ext cx="1605502" cy="1944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2093"/>
            <p:cNvSpPr txBox="1">
              <a:spLocks noChangeArrowheads="1"/>
            </p:cNvSpPr>
            <p:nvPr/>
          </p:nvSpPr>
          <p:spPr bwMode="auto">
            <a:xfrm>
              <a:off x="7768087" y="2792989"/>
              <a:ext cx="1251423" cy="584085"/>
            </a:xfrm>
            <a:prstGeom prst="rect">
              <a:avLst/>
            </a:prstGeom>
            <a:noFill/>
            <a:ln w="9525">
              <a:noFill/>
              <a:miter lim="800000"/>
              <a:headEnd/>
              <a:tailEnd/>
            </a:ln>
          </p:spPr>
          <p:txBody>
            <a:bodyPr>
              <a:spAutoFit/>
            </a:bodyPr>
            <a:lstStyle/>
            <a:p>
              <a:pPr>
                <a:defRPr/>
              </a:pPr>
              <a:r>
                <a:rPr lang="en-US" altLang="zh-CN" sz="1600" b="1" dirty="0">
                  <a:solidFill>
                    <a:schemeClr val="accent6">
                      <a:lumMod val="75000"/>
                    </a:schemeClr>
                  </a:solidFill>
                  <a:latin typeface="Calibri" pitchFamily="34" charset="0"/>
                  <a:cs typeface="Arial" pitchFamily="34" charset="0"/>
                </a:rPr>
                <a:t>Inverter Compressor</a:t>
              </a:r>
            </a:p>
          </p:txBody>
        </p:sp>
      </p:grpSp>
      <p:grpSp>
        <p:nvGrpSpPr>
          <p:cNvPr id="6" name="组合 240"/>
          <p:cNvGrpSpPr>
            <a:grpSpLocks/>
          </p:cNvGrpSpPr>
          <p:nvPr/>
        </p:nvGrpSpPr>
        <p:grpSpPr bwMode="auto">
          <a:xfrm>
            <a:off x="6300788" y="1920875"/>
            <a:ext cx="2430462" cy="1403350"/>
            <a:chOff x="6300192" y="1135777"/>
            <a:chExt cx="2431686" cy="1403401"/>
          </a:xfrm>
        </p:grpSpPr>
        <p:pic>
          <p:nvPicPr>
            <p:cNvPr id="5266" name="图片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00192" y="1232524"/>
              <a:ext cx="1905987" cy="1306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093"/>
            <p:cNvSpPr txBox="1">
              <a:spLocks noChangeArrowheads="1"/>
            </p:cNvSpPr>
            <p:nvPr/>
          </p:nvSpPr>
          <p:spPr bwMode="auto">
            <a:xfrm>
              <a:off x="7759839" y="1135777"/>
              <a:ext cx="972039" cy="338150"/>
            </a:xfrm>
            <a:prstGeom prst="rect">
              <a:avLst/>
            </a:prstGeom>
            <a:noFill/>
            <a:ln w="9525">
              <a:noFill/>
              <a:miter lim="800000"/>
              <a:headEnd/>
              <a:tailEnd/>
            </a:ln>
          </p:spPr>
          <p:txBody>
            <a:bodyPr>
              <a:spAutoFit/>
            </a:bodyPr>
            <a:lstStyle/>
            <a:p>
              <a:pPr>
                <a:defRPr/>
              </a:pPr>
              <a:r>
                <a:rPr lang="en-US" altLang="zh-CN" sz="1600" b="1" dirty="0">
                  <a:solidFill>
                    <a:schemeClr val="accent6">
                      <a:lumMod val="75000"/>
                    </a:schemeClr>
                  </a:solidFill>
                  <a:latin typeface="Calibri" pitchFamily="34" charset="0"/>
                  <a:cs typeface="Arial" pitchFamily="34" charset="0"/>
                </a:rPr>
                <a:t>IPM</a:t>
              </a:r>
            </a:p>
          </p:txBody>
        </p:sp>
      </p:grpSp>
      <p:grpSp>
        <p:nvGrpSpPr>
          <p:cNvPr id="9" name="组合 1054"/>
          <p:cNvGrpSpPr>
            <a:grpSpLocks/>
          </p:cNvGrpSpPr>
          <p:nvPr/>
        </p:nvGrpSpPr>
        <p:grpSpPr bwMode="auto">
          <a:xfrm>
            <a:off x="3635375" y="1785938"/>
            <a:ext cx="2016125" cy="3149600"/>
            <a:chOff x="3635896" y="1000680"/>
            <a:chExt cx="2016224" cy="3148401"/>
          </a:xfrm>
        </p:grpSpPr>
        <p:grpSp>
          <p:nvGrpSpPr>
            <p:cNvPr id="5258" name="组合 1050"/>
            <p:cNvGrpSpPr>
              <a:grpSpLocks/>
            </p:cNvGrpSpPr>
            <p:nvPr/>
          </p:nvGrpSpPr>
          <p:grpSpPr bwMode="auto">
            <a:xfrm>
              <a:off x="3995936" y="2420889"/>
              <a:ext cx="1656184" cy="1728192"/>
              <a:chOff x="3995936" y="2420889"/>
              <a:chExt cx="1656184" cy="1728192"/>
            </a:xfrm>
          </p:grpSpPr>
          <p:grpSp>
            <p:nvGrpSpPr>
              <p:cNvPr id="5261" name="组合 1"/>
              <p:cNvGrpSpPr>
                <a:grpSpLocks/>
              </p:cNvGrpSpPr>
              <p:nvPr/>
            </p:nvGrpSpPr>
            <p:grpSpPr bwMode="auto">
              <a:xfrm>
                <a:off x="4211960" y="2420889"/>
                <a:ext cx="1440160" cy="1728192"/>
                <a:chOff x="5292080" y="3296791"/>
                <a:chExt cx="1584176" cy="2022419"/>
              </a:xfrm>
            </p:grpSpPr>
            <p:pic>
              <p:nvPicPr>
                <p:cNvPr id="5263" name="图片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92080" y="3296791"/>
                  <a:ext cx="720080" cy="1314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64" name="图片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3618" y="3625566"/>
                  <a:ext cx="720080" cy="1314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65" name="图片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56176" y="4005064"/>
                  <a:ext cx="720080" cy="1314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4" name="Text Box 2093"/>
              <p:cNvSpPr txBox="1">
                <a:spLocks noChangeArrowheads="1"/>
              </p:cNvSpPr>
              <p:nvPr/>
            </p:nvSpPr>
            <p:spPr bwMode="auto">
              <a:xfrm>
                <a:off x="3996277" y="3784095"/>
                <a:ext cx="1081140" cy="339596"/>
              </a:xfrm>
              <a:prstGeom prst="rect">
                <a:avLst/>
              </a:prstGeom>
              <a:noFill/>
              <a:ln w="9525">
                <a:noFill/>
                <a:miter lim="800000"/>
                <a:headEnd/>
                <a:tailEnd/>
              </a:ln>
            </p:spPr>
            <p:txBody>
              <a:bodyPr>
                <a:spAutoFit/>
              </a:bodyPr>
              <a:lstStyle/>
              <a:p>
                <a:pPr>
                  <a:defRPr/>
                </a:pPr>
                <a:r>
                  <a:rPr lang="en-US" altLang="zh-CN" sz="1600" b="1" dirty="0">
                    <a:solidFill>
                      <a:schemeClr val="accent6">
                        <a:lumMod val="75000"/>
                      </a:schemeClr>
                    </a:solidFill>
                    <a:latin typeface="Calibri" pitchFamily="34" charset="0"/>
                    <a:cs typeface="Arial" pitchFamily="34" charset="0"/>
                  </a:rPr>
                  <a:t>Capacitors</a:t>
                </a:r>
              </a:p>
            </p:txBody>
          </p:sp>
        </p:grpSp>
        <p:pic>
          <p:nvPicPr>
            <p:cNvPr id="5259" name="图片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35896" y="1146869"/>
              <a:ext cx="1152128" cy="9235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Box 2093"/>
            <p:cNvSpPr txBox="1">
              <a:spLocks noChangeArrowheads="1"/>
            </p:cNvSpPr>
            <p:nvPr/>
          </p:nvSpPr>
          <p:spPr bwMode="auto">
            <a:xfrm>
              <a:off x="4229650" y="1000680"/>
              <a:ext cx="973186" cy="338008"/>
            </a:xfrm>
            <a:prstGeom prst="rect">
              <a:avLst/>
            </a:prstGeom>
            <a:noFill/>
            <a:ln w="9525">
              <a:noFill/>
              <a:miter lim="800000"/>
              <a:headEnd/>
              <a:tailEnd/>
            </a:ln>
          </p:spPr>
          <p:txBody>
            <a:bodyPr>
              <a:spAutoFit/>
            </a:bodyPr>
            <a:lstStyle/>
            <a:p>
              <a:pPr>
                <a:defRPr/>
              </a:pPr>
              <a:r>
                <a:rPr lang="en-US" altLang="zh-CN" sz="1600" b="1" dirty="0">
                  <a:solidFill>
                    <a:schemeClr val="accent6">
                      <a:lumMod val="75000"/>
                    </a:schemeClr>
                  </a:solidFill>
                  <a:latin typeface="Calibri" pitchFamily="34" charset="0"/>
                  <a:cs typeface="Arial" pitchFamily="34" charset="0"/>
                </a:rPr>
                <a:t>Reactor</a:t>
              </a:r>
            </a:p>
          </p:txBody>
        </p:sp>
      </p:grpSp>
      <p:grpSp>
        <p:nvGrpSpPr>
          <p:cNvPr id="18" name="组合 1046"/>
          <p:cNvGrpSpPr>
            <a:grpSpLocks/>
          </p:cNvGrpSpPr>
          <p:nvPr/>
        </p:nvGrpSpPr>
        <p:grpSpPr bwMode="auto">
          <a:xfrm>
            <a:off x="1692275" y="3656013"/>
            <a:ext cx="1727200" cy="1654175"/>
            <a:chOff x="1691680" y="2870894"/>
            <a:chExt cx="1728192" cy="1654240"/>
          </a:xfrm>
        </p:grpSpPr>
        <p:pic>
          <p:nvPicPr>
            <p:cNvPr id="5256" name="图片 2" descr="http://www.westfloridacomponents.com/mm5/graphics/bridge-rectifier.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91680" y="2870894"/>
              <a:ext cx="1728192" cy="13873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 Box 2093"/>
            <p:cNvSpPr txBox="1">
              <a:spLocks noChangeArrowheads="1"/>
            </p:cNvSpPr>
            <p:nvPr/>
          </p:nvSpPr>
          <p:spPr bwMode="auto">
            <a:xfrm>
              <a:off x="2153908" y="4186983"/>
              <a:ext cx="972108" cy="338151"/>
            </a:xfrm>
            <a:prstGeom prst="rect">
              <a:avLst/>
            </a:prstGeom>
            <a:noFill/>
            <a:ln w="9525">
              <a:noFill/>
              <a:miter lim="800000"/>
              <a:headEnd/>
              <a:tailEnd/>
            </a:ln>
          </p:spPr>
          <p:txBody>
            <a:bodyPr>
              <a:spAutoFit/>
            </a:bodyPr>
            <a:lstStyle/>
            <a:p>
              <a:pPr>
                <a:defRPr/>
              </a:pPr>
              <a:r>
                <a:rPr lang="en-US" altLang="zh-CN" sz="1600" b="1" dirty="0">
                  <a:solidFill>
                    <a:schemeClr val="accent6">
                      <a:lumMod val="75000"/>
                    </a:schemeClr>
                  </a:solidFill>
                  <a:latin typeface="Calibri" pitchFamily="34" charset="0"/>
                  <a:cs typeface="Arial" pitchFamily="34" charset="0"/>
                </a:rPr>
                <a:t>Rectifier</a:t>
              </a:r>
            </a:p>
          </p:txBody>
        </p:sp>
      </p:grpSp>
      <p:grpSp>
        <p:nvGrpSpPr>
          <p:cNvPr id="21" name="组合 1047"/>
          <p:cNvGrpSpPr>
            <a:grpSpLocks/>
          </p:cNvGrpSpPr>
          <p:nvPr/>
        </p:nvGrpSpPr>
        <p:grpSpPr bwMode="auto">
          <a:xfrm>
            <a:off x="1547813" y="2414588"/>
            <a:ext cx="1497012" cy="2011362"/>
            <a:chOff x="1547664" y="1628798"/>
            <a:chExt cx="1497184" cy="2012083"/>
          </a:xfrm>
        </p:grpSpPr>
        <p:grpSp>
          <p:nvGrpSpPr>
            <p:cNvPr id="5252" name="组合 39"/>
            <p:cNvGrpSpPr>
              <a:grpSpLocks/>
            </p:cNvGrpSpPr>
            <p:nvPr/>
          </p:nvGrpSpPr>
          <p:grpSpPr bwMode="auto">
            <a:xfrm>
              <a:off x="1547664" y="1628798"/>
              <a:ext cx="627980" cy="1552710"/>
              <a:chOff x="1547664" y="1484782"/>
              <a:chExt cx="627980" cy="1552710"/>
            </a:xfrm>
          </p:grpSpPr>
          <p:cxnSp>
            <p:nvCxnSpPr>
              <p:cNvPr id="24" name="肘形连接符​​ 5"/>
              <p:cNvCxnSpPr/>
              <p:nvPr/>
            </p:nvCxnSpPr>
            <p:spPr>
              <a:xfrm rot="16200000" flipH="1">
                <a:off x="1229939" y="2091466"/>
                <a:ext cx="1553131" cy="339764"/>
              </a:xfrm>
              <a:prstGeom prst="bentConnector3">
                <a:avLst>
                  <a:gd name="adj1" fmla="val 50000"/>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直接连接符​​ 23"/>
              <p:cNvCxnSpPr/>
              <p:nvPr/>
            </p:nvCxnSpPr>
            <p:spPr>
              <a:xfrm flipH="1">
                <a:off x="1547664" y="1484782"/>
                <a:ext cx="288958" cy="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cxnSp>
          <p:nvCxnSpPr>
            <p:cNvPr id="23" name="肘形连接符​​ 33"/>
            <p:cNvCxnSpPr/>
            <p:nvPr/>
          </p:nvCxnSpPr>
          <p:spPr>
            <a:xfrm>
              <a:off x="1601645" y="2190974"/>
              <a:ext cx="1443203" cy="1449907"/>
            </a:xfrm>
            <a:prstGeom prst="bentConnector4">
              <a:avLst>
                <a:gd name="adj1" fmla="val 8373"/>
                <a:gd name="adj2" fmla="val 177371"/>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26" name="组合 235"/>
          <p:cNvGrpSpPr>
            <a:grpSpLocks/>
          </p:cNvGrpSpPr>
          <p:nvPr/>
        </p:nvGrpSpPr>
        <p:grpSpPr bwMode="auto">
          <a:xfrm>
            <a:off x="3981450" y="2713038"/>
            <a:ext cx="1454150" cy="1338262"/>
            <a:chOff x="3980953" y="1927890"/>
            <a:chExt cx="1455143" cy="1337698"/>
          </a:xfrm>
        </p:grpSpPr>
        <p:cxnSp>
          <p:nvCxnSpPr>
            <p:cNvPr id="27" name="直接连接符​​ 41"/>
            <p:cNvCxnSpPr/>
            <p:nvPr/>
          </p:nvCxnSpPr>
          <p:spPr>
            <a:xfrm>
              <a:off x="4427346" y="2610227"/>
              <a:ext cx="816532" cy="655361"/>
            </a:xfrm>
            <a:prstGeom prst="line">
              <a:avLst/>
            </a:prstGeom>
            <a:ln w="38100" cmpd="sng">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8" name="直接连接符​​ 48"/>
            <p:cNvCxnSpPr/>
            <p:nvPr/>
          </p:nvCxnSpPr>
          <p:spPr>
            <a:xfrm>
              <a:off x="4716468" y="2564209"/>
              <a:ext cx="719628" cy="571259"/>
            </a:xfrm>
            <a:prstGeom prst="line">
              <a:avLst/>
            </a:prstGeom>
            <a:ln w="38100" cmpd="sng">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 name="肘形连接符​​ 63"/>
            <p:cNvCxnSpPr/>
            <p:nvPr/>
          </p:nvCxnSpPr>
          <p:spPr>
            <a:xfrm rot="16200000" flipH="1">
              <a:off x="4030551" y="1878292"/>
              <a:ext cx="636319" cy="735515"/>
            </a:xfrm>
            <a:prstGeom prst="bentConnector3">
              <a:avLst>
                <a:gd name="adj1" fmla="val 36801"/>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30" name="组合 1051"/>
          <p:cNvGrpSpPr>
            <a:grpSpLocks/>
          </p:cNvGrpSpPr>
          <p:nvPr/>
        </p:nvGrpSpPr>
        <p:grpSpPr bwMode="auto">
          <a:xfrm>
            <a:off x="2365375" y="2343150"/>
            <a:ext cx="2098675" cy="1763713"/>
            <a:chOff x="2365400" y="1556792"/>
            <a:chExt cx="2098588" cy="1764000"/>
          </a:xfrm>
        </p:grpSpPr>
        <p:cxnSp>
          <p:nvCxnSpPr>
            <p:cNvPr id="31" name="肘形连接符​​ 46"/>
            <p:cNvCxnSpPr/>
            <p:nvPr/>
          </p:nvCxnSpPr>
          <p:spPr>
            <a:xfrm rot="5400000" flipH="1" flipV="1">
              <a:off x="2167584" y="1754608"/>
              <a:ext cx="1764000" cy="1368368"/>
            </a:xfrm>
            <a:prstGeom prst="bentConnector3">
              <a:avLst>
                <a:gd name="adj1" fmla="val 99984"/>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2" name="肘形连接符​​ 67"/>
            <p:cNvCxnSpPr/>
            <p:nvPr/>
          </p:nvCxnSpPr>
          <p:spPr>
            <a:xfrm rot="5400000" flipH="1" flipV="1">
              <a:off x="3420205" y="2037257"/>
              <a:ext cx="442984" cy="1644582"/>
            </a:xfrm>
            <a:prstGeom prst="bentConnector3">
              <a:avLst>
                <a:gd name="adj1" fmla="val 165875"/>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33" name="组合 237"/>
          <p:cNvGrpSpPr>
            <a:grpSpLocks/>
          </p:cNvGrpSpPr>
          <p:nvPr/>
        </p:nvGrpSpPr>
        <p:grpSpPr bwMode="auto">
          <a:xfrm>
            <a:off x="5260975" y="2198688"/>
            <a:ext cx="1866900" cy="1852612"/>
            <a:chOff x="5260792" y="1412773"/>
            <a:chExt cx="1867492" cy="1852815"/>
          </a:xfrm>
        </p:grpSpPr>
        <p:cxnSp>
          <p:nvCxnSpPr>
            <p:cNvPr id="34" name="肘形连接符​​ 72"/>
            <p:cNvCxnSpPr/>
            <p:nvPr/>
          </p:nvCxnSpPr>
          <p:spPr>
            <a:xfrm rot="5400000" flipH="1" flipV="1">
              <a:off x="5410245" y="1438000"/>
              <a:ext cx="1743266" cy="1692812"/>
            </a:xfrm>
            <a:prstGeom prst="bentConnector3">
              <a:avLst>
                <a:gd name="adj1" fmla="val 113114"/>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5" name="肘形连接符​​ 79"/>
            <p:cNvCxnSpPr/>
            <p:nvPr/>
          </p:nvCxnSpPr>
          <p:spPr>
            <a:xfrm flipV="1">
              <a:off x="5260792" y="1557251"/>
              <a:ext cx="1507016" cy="1708337"/>
            </a:xfrm>
            <a:prstGeom prst="bentConnector4">
              <a:avLst>
                <a:gd name="adj1" fmla="val 27592"/>
                <a:gd name="adj2" fmla="val 107842"/>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36" name="组合 99"/>
          <p:cNvGrpSpPr>
            <a:grpSpLocks/>
          </p:cNvGrpSpPr>
          <p:nvPr/>
        </p:nvGrpSpPr>
        <p:grpSpPr bwMode="auto">
          <a:xfrm>
            <a:off x="6407150" y="2689225"/>
            <a:ext cx="1247775" cy="1201738"/>
            <a:chOff x="6406445" y="1759972"/>
            <a:chExt cx="1248132" cy="1200956"/>
          </a:xfrm>
        </p:grpSpPr>
        <p:cxnSp>
          <p:nvCxnSpPr>
            <p:cNvPr id="37" name="肘形连接符​​ 84"/>
            <p:cNvCxnSpPr/>
            <p:nvPr/>
          </p:nvCxnSpPr>
          <p:spPr>
            <a:xfrm rot="16200000" flipH="1">
              <a:off x="6316495" y="1849922"/>
              <a:ext cx="1200956" cy="1021055"/>
            </a:xfrm>
            <a:prstGeom prst="bentConnector3">
              <a:avLst>
                <a:gd name="adj1" fmla="val 79756"/>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8" name="肘形连接符​​ 94"/>
            <p:cNvCxnSpPr/>
            <p:nvPr/>
          </p:nvCxnSpPr>
          <p:spPr>
            <a:xfrm rot="16200000" flipH="1">
              <a:off x="6527611" y="1843582"/>
              <a:ext cx="1026445" cy="1011526"/>
            </a:xfrm>
            <a:prstGeom prst="bentConnector3">
              <a:avLst>
                <a:gd name="adj1" fmla="val 71501"/>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9" name="肘形连接符​​ 98"/>
            <p:cNvCxnSpPr/>
            <p:nvPr/>
          </p:nvCxnSpPr>
          <p:spPr>
            <a:xfrm rot="16200000" flipH="1">
              <a:off x="6646707" y="1953059"/>
              <a:ext cx="1026445" cy="989295"/>
            </a:xfrm>
            <a:prstGeom prst="bentConnector3">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40" name="Text Box 2093"/>
          <p:cNvSpPr txBox="1">
            <a:spLocks noChangeArrowheads="1"/>
          </p:cNvSpPr>
          <p:nvPr/>
        </p:nvSpPr>
        <p:spPr bwMode="auto">
          <a:xfrm>
            <a:off x="152400" y="2233613"/>
            <a:ext cx="1430338" cy="830262"/>
          </a:xfrm>
          <a:prstGeom prst="rect">
            <a:avLst/>
          </a:prstGeom>
          <a:noFill/>
          <a:ln w="9525">
            <a:noFill/>
            <a:miter lim="800000"/>
            <a:headEnd/>
            <a:tailEnd/>
          </a:ln>
        </p:spPr>
        <p:txBody>
          <a:bodyPr>
            <a:spAutoFit/>
          </a:bodyPr>
          <a:lstStyle/>
          <a:p>
            <a:pPr>
              <a:defRPr/>
            </a:pPr>
            <a:r>
              <a:rPr lang="en-US" altLang="zh-CN" sz="1600" b="1" dirty="0">
                <a:solidFill>
                  <a:schemeClr val="accent6">
                    <a:lumMod val="75000"/>
                  </a:schemeClr>
                </a:solidFill>
                <a:latin typeface="Calibri" pitchFamily="34" charset="0"/>
                <a:cs typeface="Arial" pitchFamily="34" charset="0"/>
              </a:rPr>
              <a:t>Electrical Supply</a:t>
            </a:r>
          </a:p>
          <a:p>
            <a:pPr>
              <a:defRPr/>
            </a:pPr>
            <a:r>
              <a:rPr lang="en-US" altLang="zh-CN" sz="1600" b="1" dirty="0">
                <a:solidFill>
                  <a:schemeClr val="accent6">
                    <a:lumMod val="75000"/>
                  </a:schemeClr>
                </a:solidFill>
                <a:latin typeface="Calibri" pitchFamily="34" charset="0"/>
                <a:cs typeface="Arial" pitchFamily="34" charset="0"/>
              </a:rPr>
              <a:t>(AC 208-230V)</a:t>
            </a:r>
          </a:p>
        </p:txBody>
      </p:sp>
      <p:grpSp>
        <p:nvGrpSpPr>
          <p:cNvPr id="41" name="组合 1048"/>
          <p:cNvGrpSpPr>
            <a:grpSpLocks/>
          </p:cNvGrpSpPr>
          <p:nvPr/>
        </p:nvGrpSpPr>
        <p:grpSpPr bwMode="auto">
          <a:xfrm>
            <a:off x="1120775" y="3376613"/>
            <a:ext cx="1146175" cy="2566987"/>
            <a:chOff x="1120180" y="2591442"/>
            <a:chExt cx="1147524" cy="2565750"/>
          </a:xfrm>
        </p:grpSpPr>
        <p:cxnSp>
          <p:nvCxnSpPr>
            <p:cNvPr id="42" name="直接连接符​​ 102"/>
            <p:cNvCxnSpPr/>
            <p:nvPr/>
          </p:nvCxnSpPr>
          <p:spPr>
            <a:xfrm>
              <a:off x="1619242" y="2591442"/>
              <a:ext cx="648462" cy="0"/>
            </a:xfrm>
            <a:prstGeom prst="line">
              <a:avLst/>
            </a:prstGeom>
            <a:ln w="762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3" name="肘形连接符​​ 114"/>
            <p:cNvCxnSpPr/>
            <p:nvPr/>
          </p:nvCxnSpPr>
          <p:spPr>
            <a:xfrm rot="5400000">
              <a:off x="86836" y="3624786"/>
              <a:ext cx="2565750" cy="499062"/>
            </a:xfrm>
            <a:prstGeom prst="bentConnector3">
              <a:avLst>
                <a:gd name="adj1" fmla="val 24"/>
              </a:avLst>
            </a:prstGeom>
            <a:ln w="3175">
              <a:solidFill>
                <a:schemeClr val="bg1">
                  <a:lumMod val="75000"/>
                </a:schemeClr>
              </a:solidFill>
              <a:prstDash val="dash"/>
              <a:tailEnd type="stealth" w="lg" len="lg"/>
            </a:ln>
          </p:spPr>
          <p:style>
            <a:lnRef idx="1">
              <a:schemeClr val="accent1"/>
            </a:lnRef>
            <a:fillRef idx="0">
              <a:schemeClr val="accent1"/>
            </a:fillRef>
            <a:effectRef idx="0">
              <a:schemeClr val="accent1"/>
            </a:effectRef>
            <a:fontRef idx="minor">
              <a:schemeClr val="tx1"/>
            </a:fontRef>
          </p:style>
        </p:cxnSp>
      </p:grpSp>
      <p:grpSp>
        <p:nvGrpSpPr>
          <p:cNvPr id="44" name="组合 1049"/>
          <p:cNvGrpSpPr>
            <a:grpSpLocks/>
          </p:cNvGrpSpPr>
          <p:nvPr/>
        </p:nvGrpSpPr>
        <p:grpSpPr bwMode="auto">
          <a:xfrm>
            <a:off x="468313" y="5956300"/>
            <a:ext cx="1839912" cy="838200"/>
            <a:chOff x="467544" y="5169694"/>
            <a:chExt cx="1841163" cy="838200"/>
          </a:xfrm>
        </p:grpSpPr>
        <p:grpSp>
          <p:nvGrpSpPr>
            <p:cNvPr id="5236" name="组合 118"/>
            <p:cNvGrpSpPr>
              <a:grpSpLocks/>
            </p:cNvGrpSpPr>
            <p:nvPr/>
          </p:nvGrpSpPr>
          <p:grpSpPr bwMode="auto">
            <a:xfrm>
              <a:off x="467544" y="5169694"/>
              <a:ext cx="1841163" cy="838200"/>
              <a:chOff x="978694" y="5169694"/>
              <a:chExt cx="2225154" cy="838200"/>
            </a:xfrm>
          </p:grpSpPr>
          <p:sp>
            <p:nvSpPr>
              <p:cNvPr id="47" name="矩形​​ 116"/>
              <p:cNvSpPr/>
              <p:nvPr/>
            </p:nvSpPr>
            <p:spPr>
              <a:xfrm>
                <a:off x="978694" y="5169694"/>
                <a:ext cx="2225154" cy="838200"/>
              </a:xfrm>
              <a:prstGeom prst="rect">
                <a:avLst/>
              </a:prstGeom>
              <a:pattFill prst="dotGrid">
                <a:fgClr>
                  <a:schemeClr val="bg1">
                    <a:lumMod val="75000"/>
                  </a:schemeClr>
                </a:fgClr>
                <a:bgClr>
                  <a:schemeClr val="bg1"/>
                </a:bgClr>
              </a:patt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zh-CN" altLang="en-US" sz="1600">
                  <a:solidFill>
                    <a:schemeClr val="accent6">
                      <a:lumMod val="75000"/>
                    </a:schemeClr>
                  </a:solidFill>
                  <a:latin typeface="Calibri" pitchFamily="34" charset="0"/>
                </a:endParaRPr>
              </a:p>
            </p:txBody>
          </p:sp>
          <p:sp>
            <p:nvSpPr>
              <p:cNvPr id="48" name="任意多边形​​ 117"/>
              <p:cNvSpPr/>
              <p:nvPr/>
            </p:nvSpPr>
            <p:spPr>
              <a:xfrm>
                <a:off x="980613" y="5180807"/>
                <a:ext cx="2223235" cy="827087"/>
              </a:xfrm>
              <a:custGeom>
                <a:avLst/>
                <a:gdLst>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87"/>
                  <a:gd name="connsiteX1" fmla="*/ 314325 w 2419350"/>
                  <a:gd name="connsiteY1" fmla="*/ 9 h 762587"/>
                  <a:gd name="connsiteX2" fmla="*/ 619125 w 2419350"/>
                  <a:gd name="connsiteY2" fmla="*/ 390534 h 762587"/>
                  <a:gd name="connsiteX3" fmla="*/ 923925 w 2419350"/>
                  <a:gd name="connsiteY3" fmla="*/ 762009 h 762587"/>
                  <a:gd name="connsiteX4" fmla="*/ 1219200 w 2419350"/>
                  <a:gd name="connsiteY4" fmla="*/ 381009 h 762587"/>
                  <a:gd name="connsiteX5" fmla="*/ 1524000 w 2419350"/>
                  <a:gd name="connsiteY5" fmla="*/ 9 h 762587"/>
                  <a:gd name="connsiteX6" fmla="*/ 1838325 w 2419350"/>
                  <a:gd name="connsiteY6" fmla="*/ 381009 h 762587"/>
                  <a:gd name="connsiteX7" fmla="*/ 2133600 w 2419350"/>
                  <a:gd name="connsiteY7" fmla="*/ 762009 h 762587"/>
                  <a:gd name="connsiteX8" fmla="*/ 2419350 w 2419350"/>
                  <a:gd name="connsiteY8" fmla="*/ 295284 h 762587"/>
                  <a:gd name="connsiteX0" fmla="*/ 0 w 2419350"/>
                  <a:gd name="connsiteY0" fmla="*/ 381009 h 762592"/>
                  <a:gd name="connsiteX1" fmla="*/ 314325 w 2419350"/>
                  <a:gd name="connsiteY1" fmla="*/ 9 h 762592"/>
                  <a:gd name="connsiteX2" fmla="*/ 619125 w 2419350"/>
                  <a:gd name="connsiteY2" fmla="*/ 390534 h 762592"/>
                  <a:gd name="connsiteX3" fmla="*/ 923925 w 2419350"/>
                  <a:gd name="connsiteY3" fmla="*/ 762009 h 762592"/>
                  <a:gd name="connsiteX4" fmla="*/ 1219200 w 2419350"/>
                  <a:gd name="connsiteY4" fmla="*/ 381009 h 762592"/>
                  <a:gd name="connsiteX5" fmla="*/ 1524000 w 2419350"/>
                  <a:gd name="connsiteY5" fmla="*/ 9 h 762592"/>
                  <a:gd name="connsiteX6" fmla="*/ 1838325 w 2419350"/>
                  <a:gd name="connsiteY6" fmla="*/ 381009 h 762592"/>
                  <a:gd name="connsiteX7" fmla="*/ 2133600 w 2419350"/>
                  <a:gd name="connsiteY7" fmla="*/ 762009 h 762592"/>
                  <a:gd name="connsiteX8" fmla="*/ 2419350 w 2419350"/>
                  <a:gd name="connsiteY8" fmla="*/ 295284 h 762592"/>
                  <a:gd name="connsiteX0" fmla="*/ 0 w 2419350"/>
                  <a:gd name="connsiteY0" fmla="*/ 381009 h 762592"/>
                  <a:gd name="connsiteX1" fmla="*/ 314325 w 2419350"/>
                  <a:gd name="connsiteY1" fmla="*/ 9 h 762592"/>
                  <a:gd name="connsiteX2" fmla="*/ 619125 w 2419350"/>
                  <a:gd name="connsiteY2" fmla="*/ 390534 h 762592"/>
                  <a:gd name="connsiteX3" fmla="*/ 923925 w 2419350"/>
                  <a:gd name="connsiteY3" fmla="*/ 762009 h 762592"/>
                  <a:gd name="connsiteX4" fmla="*/ 1219200 w 2419350"/>
                  <a:gd name="connsiteY4" fmla="*/ 381009 h 762592"/>
                  <a:gd name="connsiteX5" fmla="*/ 1524000 w 2419350"/>
                  <a:gd name="connsiteY5" fmla="*/ 9 h 762592"/>
                  <a:gd name="connsiteX6" fmla="*/ 1838325 w 2419350"/>
                  <a:gd name="connsiteY6" fmla="*/ 381009 h 762592"/>
                  <a:gd name="connsiteX7" fmla="*/ 2133600 w 2419350"/>
                  <a:gd name="connsiteY7" fmla="*/ 762009 h 762592"/>
                  <a:gd name="connsiteX8" fmla="*/ 2419350 w 2419350"/>
                  <a:gd name="connsiteY8" fmla="*/ 295284 h 762592"/>
                  <a:gd name="connsiteX0" fmla="*/ 0 w 2419350"/>
                  <a:gd name="connsiteY0" fmla="*/ 381009 h 762592"/>
                  <a:gd name="connsiteX1" fmla="*/ 314325 w 2419350"/>
                  <a:gd name="connsiteY1" fmla="*/ 9 h 762592"/>
                  <a:gd name="connsiteX2" fmla="*/ 619125 w 2419350"/>
                  <a:gd name="connsiteY2" fmla="*/ 390534 h 762592"/>
                  <a:gd name="connsiteX3" fmla="*/ 923925 w 2419350"/>
                  <a:gd name="connsiteY3" fmla="*/ 762009 h 762592"/>
                  <a:gd name="connsiteX4" fmla="*/ 1219200 w 2419350"/>
                  <a:gd name="connsiteY4" fmla="*/ 381009 h 762592"/>
                  <a:gd name="connsiteX5" fmla="*/ 1524000 w 2419350"/>
                  <a:gd name="connsiteY5" fmla="*/ 9 h 762592"/>
                  <a:gd name="connsiteX6" fmla="*/ 1838325 w 2419350"/>
                  <a:gd name="connsiteY6" fmla="*/ 381009 h 762592"/>
                  <a:gd name="connsiteX7" fmla="*/ 2133600 w 2419350"/>
                  <a:gd name="connsiteY7" fmla="*/ 762009 h 762592"/>
                  <a:gd name="connsiteX8" fmla="*/ 2419350 w 2419350"/>
                  <a:gd name="connsiteY8" fmla="*/ 295284 h 762592"/>
                  <a:gd name="connsiteX0" fmla="*/ 0 w 2419350"/>
                  <a:gd name="connsiteY0" fmla="*/ 381009 h 762592"/>
                  <a:gd name="connsiteX1" fmla="*/ 314325 w 2419350"/>
                  <a:gd name="connsiteY1" fmla="*/ 9 h 762592"/>
                  <a:gd name="connsiteX2" fmla="*/ 619125 w 2419350"/>
                  <a:gd name="connsiteY2" fmla="*/ 390534 h 762592"/>
                  <a:gd name="connsiteX3" fmla="*/ 923925 w 2419350"/>
                  <a:gd name="connsiteY3" fmla="*/ 762009 h 762592"/>
                  <a:gd name="connsiteX4" fmla="*/ 1219200 w 2419350"/>
                  <a:gd name="connsiteY4" fmla="*/ 381009 h 762592"/>
                  <a:gd name="connsiteX5" fmla="*/ 1524000 w 2419350"/>
                  <a:gd name="connsiteY5" fmla="*/ 9 h 762592"/>
                  <a:gd name="connsiteX6" fmla="*/ 1838325 w 2419350"/>
                  <a:gd name="connsiteY6" fmla="*/ 381009 h 762592"/>
                  <a:gd name="connsiteX7" fmla="*/ 2133600 w 2419350"/>
                  <a:gd name="connsiteY7" fmla="*/ 762009 h 762592"/>
                  <a:gd name="connsiteX8" fmla="*/ 2419350 w 2419350"/>
                  <a:gd name="connsiteY8" fmla="*/ 295284 h 762592"/>
                  <a:gd name="connsiteX0" fmla="*/ 0 w 2419350"/>
                  <a:gd name="connsiteY0" fmla="*/ 381009 h 762018"/>
                  <a:gd name="connsiteX1" fmla="*/ 314325 w 2419350"/>
                  <a:gd name="connsiteY1" fmla="*/ 9 h 762018"/>
                  <a:gd name="connsiteX2" fmla="*/ 619125 w 2419350"/>
                  <a:gd name="connsiteY2" fmla="*/ 390534 h 762018"/>
                  <a:gd name="connsiteX3" fmla="*/ 923925 w 2419350"/>
                  <a:gd name="connsiteY3" fmla="*/ 762009 h 762018"/>
                  <a:gd name="connsiteX4" fmla="*/ 1219200 w 2419350"/>
                  <a:gd name="connsiteY4" fmla="*/ 381009 h 762018"/>
                  <a:gd name="connsiteX5" fmla="*/ 1524000 w 2419350"/>
                  <a:gd name="connsiteY5" fmla="*/ 9 h 762018"/>
                  <a:gd name="connsiteX6" fmla="*/ 1838325 w 2419350"/>
                  <a:gd name="connsiteY6" fmla="*/ 381009 h 762018"/>
                  <a:gd name="connsiteX7" fmla="*/ 2133600 w 2419350"/>
                  <a:gd name="connsiteY7" fmla="*/ 762009 h 762018"/>
                  <a:gd name="connsiteX8" fmla="*/ 2419350 w 2419350"/>
                  <a:gd name="connsiteY8" fmla="*/ 295284 h 762018"/>
                  <a:gd name="connsiteX0" fmla="*/ 0 w 2419350"/>
                  <a:gd name="connsiteY0" fmla="*/ 381009 h 762042"/>
                  <a:gd name="connsiteX1" fmla="*/ 314325 w 2419350"/>
                  <a:gd name="connsiteY1" fmla="*/ 9 h 762042"/>
                  <a:gd name="connsiteX2" fmla="*/ 619125 w 2419350"/>
                  <a:gd name="connsiteY2" fmla="*/ 390534 h 762042"/>
                  <a:gd name="connsiteX3" fmla="*/ 923925 w 2419350"/>
                  <a:gd name="connsiteY3" fmla="*/ 762009 h 762042"/>
                  <a:gd name="connsiteX4" fmla="*/ 1219200 w 2419350"/>
                  <a:gd name="connsiteY4" fmla="*/ 381009 h 762042"/>
                  <a:gd name="connsiteX5" fmla="*/ 1524000 w 2419350"/>
                  <a:gd name="connsiteY5" fmla="*/ 9 h 762042"/>
                  <a:gd name="connsiteX6" fmla="*/ 1838325 w 2419350"/>
                  <a:gd name="connsiteY6" fmla="*/ 381009 h 762042"/>
                  <a:gd name="connsiteX7" fmla="*/ 2133600 w 2419350"/>
                  <a:gd name="connsiteY7" fmla="*/ 762009 h 762042"/>
                  <a:gd name="connsiteX8" fmla="*/ 2419350 w 2419350"/>
                  <a:gd name="connsiteY8" fmla="*/ 295284 h 762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19350" h="762042">
                    <a:moveTo>
                      <a:pt x="0" y="381009"/>
                    </a:moveTo>
                    <a:cubicBezTo>
                      <a:pt x="105569" y="189715"/>
                      <a:pt x="195477" y="-1578"/>
                      <a:pt x="314325" y="9"/>
                    </a:cubicBezTo>
                    <a:cubicBezTo>
                      <a:pt x="433173" y="1596"/>
                      <a:pt x="524668" y="225434"/>
                      <a:pt x="619125" y="390534"/>
                    </a:cubicBezTo>
                    <a:cubicBezTo>
                      <a:pt x="713582" y="555634"/>
                      <a:pt x="798854" y="763596"/>
                      <a:pt x="923925" y="762009"/>
                    </a:cubicBezTo>
                    <a:cubicBezTo>
                      <a:pt x="1048996" y="760422"/>
                      <a:pt x="1140618" y="519915"/>
                      <a:pt x="1219200" y="381009"/>
                    </a:cubicBezTo>
                    <a:cubicBezTo>
                      <a:pt x="1297782" y="242103"/>
                      <a:pt x="1389489" y="9"/>
                      <a:pt x="1524000" y="9"/>
                    </a:cubicBezTo>
                    <a:cubicBezTo>
                      <a:pt x="1658511" y="9"/>
                      <a:pt x="1753394" y="237341"/>
                      <a:pt x="1838325" y="381009"/>
                    </a:cubicBezTo>
                    <a:cubicBezTo>
                      <a:pt x="1923256" y="524677"/>
                      <a:pt x="2008572" y="765310"/>
                      <a:pt x="2133600" y="762009"/>
                    </a:cubicBezTo>
                    <a:cubicBezTo>
                      <a:pt x="2258628" y="758708"/>
                      <a:pt x="2324894" y="521503"/>
                      <a:pt x="2419350" y="295284"/>
                    </a:cubicBezTo>
                  </a:path>
                </a:pathLst>
              </a:custGeom>
              <a:ln w="19050">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a:defRPr/>
                </a:pPr>
                <a:endParaRPr lang="en-US" altLang="zh-CN" sz="1600">
                  <a:solidFill>
                    <a:schemeClr val="accent6">
                      <a:lumMod val="75000"/>
                    </a:schemeClr>
                  </a:solidFill>
                  <a:latin typeface="Calibri" pitchFamily="34" charset="0"/>
                  <a:cs typeface="Arial" charset="0"/>
                </a:endParaRPr>
              </a:p>
            </p:txBody>
          </p:sp>
        </p:grpSp>
        <p:cxnSp>
          <p:nvCxnSpPr>
            <p:cNvPr id="46" name="直接连接符​​ 1024"/>
            <p:cNvCxnSpPr/>
            <p:nvPr/>
          </p:nvCxnSpPr>
          <p:spPr>
            <a:xfrm>
              <a:off x="467544" y="5603082"/>
              <a:ext cx="1841163" cy="0"/>
            </a:xfrm>
            <a:prstGeom prst="line">
              <a:avLst/>
            </a:prstGeom>
            <a:ln w="3175">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grpSp>
      <p:grpSp>
        <p:nvGrpSpPr>
          <p:cNvPr id="49" name="组合 1053"/>
          <p:cNvGrpSpPr>
            <a:grpSpLocks/>
          </p:cNvGrpSpPr>
          <p:nvPr/>
        </p:nvGrpSpPr>
        <p:grpSpPr bwMode="auto">
          <a:xfrm>
            <a:off x="2520950" y="5959475"/>
            <a:ext cx="1841500" cy="839788"/>
            <a:chOff x="2520684" y="5173921"/>
            <a:chExt cx="1841606" cy="838745"/>
          </a:xfrm>
        </p:grpSpPr>
        <p:sp>
          <p:nvSpPr>
            <p:cNvPr id="50" name="矩形​​ 125"/>
            <p:cNvSpPr/>
            <p:nvPr/>
          </p:nvSpPr>
          <p:spPr>
            <a:xfrm>
              <a:off x="2520684" y="5173921"/>
              <a:ext cx="1841606" cy="838745"/>
            </a:xfrm>
            <a:prstGeom prst="rect">
              <a:avLst/>
            </a:prstGeom>
            <a:pattFill prst="dotGrid">
              <a:fgClr>
                <a:schemeClr val="bg1">
                  <a:lumMod val="75000"/>
                </a:schemeClr>
              </a:fgClr>
              <a:bgClr>
                <a:schemeClr val="bg1"/>
              </a:bgClr>
            </a:patt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zh-CN" altLang="en-US" sz="1600">
                <a:solidFill>
                  <a:schemeClr val="accent6">
                    <a:lumMod val="75000"/>
                  </a:schemeClr>
                </a:solidFill>
                <a:latin typeface="Calibri" pitchFamily="34" charset="0"/>
              </a:endParaRPr>
            </a:p>
          </p:txBody>
        </p:sp>
        <p:sp>
          <p:nvSpPr>
            <p:cNvPr id="51" name="任意多边形​​ 126"/>
            <p:cNvSpPr/>
            <p:nvPr/>
          </p:nvSpPr>
          <p:spPr>
            <a:xfrm>
              <a:off x="2523859" y="5180263"/>
              <a:ext cx="1836844" cy="428093"/>
            </a:xfrm>
            <a:custGeom>
              <a:avLst/>
              <a:gdLst>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87"/>
                <a:gd name="connsiteX1" fmla="*/ 314325 w 2419350"/>
                <a:gd name="connsiteY1" fmla="*/ 9 h 762587"/>
                <a:gd name="connsiteX2" fmla="*/ 619125 w 2419350"/>
                <a:gd name="connsiteY2" fmla="*/ 390534 h 762587"/>
                <a:gd name="connsiteX3" fmla="*/ 923925 w 2419350"/>
                <a:gd name="connsiteY3" fmla="*/ 762009 h 762587"/>
                <a:gd name="connsiteX4" fmla="*/ 1219200 w 2419350"/>
                <a:gd name="connsiteY4" fmla="*/ 381009 h 762587"/>
                <a:gd name="connsiteX5" fmla="*/ 1524000 w 2419350"/>
                <a:gd name="connsiteY5" fmla="*/ 9 h 762587"/>
                <a:gd name="connsiteX6" fmla="*/ 1838325 w 2419350"/>
                <a:gd name="connsiteY6" fmla="*/ 381009 h 762587"/>
                <a:gd name="connsiteX7" fmla="*/ 2133600 w 2419350"/>
                <a:gd name="connsiteY7" fmla="*/ 762009 h 762587"/>
                <a:gd name="connsiteX8" fmla="*/ 2419350 w 2419350"/>
                <a:gd name="connsiteY8" fmla="*/ 295284 h 762587"/>
                <a:gd name="connsiteX0" fmla="*/ 0 w 2419350"/>
                <a:gd name="connsiteY0" fmla="*/ 381009 h 762592"/>
                <a:gd name="connsiteX1" fmla="*/ 314325 w 2419350"/>
                <a:gd name="connsiteY1" fmla="*/ 9 h 762592"/>
                <a:gd name="connsiteX2" fmla="*/ 619125 w 2419350"/>
                <a:gd name="connsiteY2" fmla="*/ 390534 h 762592"/>
                <a:gd name="connsiteX3" fmla="*/ 923925 w 2419350"/>
                <a:gd name="connsiteY3" fmla="*/ 762009 h 762592"/>
                <a:gd name="connsiteX4" fmla="*/ 1219200 w 2419350"/>
                <a:gd name="connsiteY4" fmla="*/ 381009 h 762592"/>
                <a:gd name="connsiteX5" fmla="*/ 1524000 w 2419350"/>
                <a:gd name="connsiteY5" fmla="*/ 9 h 762592"/>
                <a:gd name="connsiteX6" fmla="*/ 1838325 w 2419350"/>
                <a:gd name="connsiteY6" fmla="*/ 381009 h 762592"/>
                <a:gd name="connsiteX7" fmla="*/ 2133600 w 2419350"/>
                <a:gd name="connsiteY7" fmla="*/ 762009 h 762592"/>
                <a:gd name="connsiteX8" fmla="*/ 2419350 w 2419350"/>
                <a:gd name="connsiteY8" fmla="*/ 295284 h 762592"/>
                <a:gd name="connsiteX0" fmla="*/ 0 w 2419350"/>
                <a:gd name="connsiteY0" fmla="*/ 386717 h 768300"/>
                <a:gd name="connsiteX1" fmla="*/ 314325 w 2419350"/>
                <a:gd name="connsiteY1" fmla="*/ 5717 h 768300"/>
                <a:gd name="connsiteX2" fmla="*/ 619125 w 2419350"/>
                <a:gd name="connsiteY2" fmla="*/ 396242 h 768300"/>
                <a:gd name="connsiteX3" fmla="*/ 911395 w 2419350"/>
                <a:gd name="connsiteY3" fmla="*/ 4 h 768300"/>
                <a:gd name="connsiteX4" fmla="*/ 1219200 w 2419350"/>
                <a:gd name="connsiteY4" fmla="*/ 386717 h 768300"/>
                <a:gd name="connsiteX5" fmla="*/ 1524000 w 2419350"/>
                <a:gd name="connsiteY5" fmla="*/ 5717 h 768300"/>
                <a:gd name="connsiteX6" fmla="*/ 1838325 w 2419350"/>
                <a:gd name="connsiteY6" fmla="*/ 386717 h 768300"/>
                <a:gd name="connsiteX7" fmla="*/ 2133600 w 2419350"/>
                <a:gd name="connsiteY7" fmla="*/ 767717 h 768300"/>
                <a:gd name="connsiteX8" fmla="*/ 2419350 w 2419350"/>
                <a:gd name="connsiteY8" fmla="*/ 300992 h 768300"/>
                <a:gd name="connsiteX0" fmla="*/ 0 w 2419350"/>
                <a:gd name="connsiteY0" fmla="*/ 386717 h 768300"/>
                <a:gd name="connsiteX1" fmla="*/ 314325 w 2419350"/>
                <a:gd name="connsiteY1" fmla="*/ 5717 h 768300"/>
                <a:gd name="connsiteX2" fmla="*/ 619125 w 2419350"/>
                <a:gd name="connsiteY2" fmla="*/ 396242 h 768300"/>
                <a:gd name="connsiteX3" fmla="*/ 911395 w 2419350"/>
                <a:gd name="connsiteY3" fmla="*/ 4 h 768300"/>
                <a:gd name="connsiteX4" fmla="*/ 1219200 w 2419350"/>
                <a:gd name="connsiteY4" fmla="*/ 386717 h 768300"/>
                <a:gd name="connsiteX5" fmla="*/ 1524000 w 2419350"/>
                <a:gd name="connsiteY5" fmla="*/ 5717 h 768300"/>
                <a:gd name="connsiteX6" fmla="*/ 1838325 w 2419350"/>
                <a:gd name="connsiteY6" fmla="*/ 386717 h 768300"/>
                <a:gd name="connsiteX7" fmla="*/ 2133600 w 2419350"/>
                <a:gd name="connsiteY7" fmla="*/ 767717 h 768300"/>
                <a:gd name="connsiteX8" fmla="*/ 2419350 w 2419350"/>
                <a:gd name="connsiteY8" fmla="*/ 300992 h 768300"/>
                <a:gd name="connsiteX0" fmla="*/ 0 w 2419350"/>
                <a:gd name="connsiteY0" fmla="*/ 386717 h 768300"/>
                <a:gd name="connsiteX1" fmla="*/ 314325 w 2419350"/>
                <a:gd name="connsiteY1" fmla="*/ 5717 h 768300"/>
                <a:gd name="connsiteX2" fmla="*/ 619125 w 2419350"/>
                <a:gd name="connsiteY2" fmla="*/ 396242 h 768300"/>
                <a:gd name="connsiteX3" fmla="*/ 911395 w 2419350"/>
                <a:gd name="connsiteY3" fmla="*/ 4 h 768300"/>
                <a:gd name="connsiteX4" fmla="*/ 1219200 w 2419350"/>
                <a:gd name="connsiteY4" fmla="*/ 386717 h 768300"/>
                <a:gd name="connsiteX5" fmla="*/ 1524000 w 2419350"/>
                <a:gd name="connsiteY5" fmla="*/ 5717 h 768300"/>
                <a:gd name="connsiteX6" fmla="*/ 1838325 w 2419350"/>
                <a:gd name="connsiteY6" fmla="*/ 386717 h 768300"/>
                <a:gd name="connsiteX7" fmla="*/ 2133600 w 2419350"/>
                <a:gd name="connsiteY7" fmla="*/ 767717 h 768300"/>
                <a:gd name="connsiteX8" fmla="*/ 2419350 w 2419350"/>
                <a:gd name="connsiteY8" fmla="*/ 300992 h 768300"/>
                <a:gd name="connsiteX0" fmla="*/ 0 w 2419350"/>
                <a:gd name="connsiteY0" fmla="*/ 386717 h 768300"/>
                <a:gd name="connsiteX1" fmla="*/ 314325 w 2419350"/>
                <a:gd name="connsiteY1" fmla="*/ 5717 h 768300"/>
                <a:gd name="connsiteX2" fmla="*/ 619125 w 2419350"/>
                <a:gd name="connsiteY2" fmla="*/ 396242 h 768300"/>
                <a:gd name="connsiteX3" fmla="*/ 911395 w 2419350"/>
                <a:gd name="connsiteY3" fmla="*/ 4 h 768300"/>
                <a:gd name="connsiteX4" fmla="*/ 1219200 w 2419350"/>
                <a:gd name="connsiteY4" fmla="*/ 386717 h 768300"/>
                <a:gd name="connsiteX5" fmla="*/ 1524000 w 2419350"/>
                <a:gd name="connsiteY5" fmla="*/ 5717 h 768300"/>
                <a:gd name="connsiteX6" fmla="*/ 1838325 w 2419350"/>
                <a:gd name="connsiteY6" fmla="*/ 386717 h 768300"/>
                <a:gd name="connsiteX7" fmla="*/ 2133600 w 2419350"/>
                <a:gd name="connsiteY7" fmla="*/ 767717 h 768300"/>
                <a:gd name="connsiteX8" fmla="*/ 2419350 w 2419350"/>
                <a:gd name="connsiteY8" fmla="*/ 300992 h 768300"/>
                <a:gd name="connsiteX0" fmla="*/ 0 w 2419350"/>
                <a:gd name="connsiteY0" fmla="*/ 386717 h 396355"/>
                <a:gd name="connsiteX1" fmla="*/ 314325 w 2419350"/>
                <a:gd name="connsiteY1" fmla="*/ 5717 h 396355"/>
                <a:gd name="connsiteX2" fmla="*/ 619125 w 2419350"/>
                <a:gd name="connsiteY2" fmla="*/ 396242 h 396355"/>
                <a:gd name="connsiteX3" fmla="*/ 911395 w 2419350"/>
                <a:gd name="connsiteY3" fmla="*/ 4 h 396355"/>
                <a:gd name="connsiteX4" fmla="*/ 1219200 w 2419350"/>
                <a:gd name="connsiteY4" fmla="*/ 386717 h 396355"/>
                <a:gd name="connsiteX5" fmla="*/ 1524000 w 2419350"/>
                <a:gd name="connsiteY5" fmla="*/ 5717 h 396355"/>
                <a:gd name="connsiteX6" fmla="*/ 1838325 w 2419350"/>
                <a:gd name="connsiteY6" fmla="*/ 386717 h 396355"/>
                <a:gd name="connsiteX7" fmla="*/ 2124203 w 2419350"/>
                <a:gd name="connsiteY7" fmla="*/ 2935 h 396355"/>
                <a:gd name="connsiteX8" fmla="*/ 2419350 w 2419350"/>
                <a:gd name="connsiteY8" fmla="*/ 300992 h 396355"/>
                <a:gd name="connsiteX0" fmla="*/ 0 w 2419350"/>
                <a:gd name="connsiteY0" fmla="*/ 386717 h 396355"/>
                <a:gd name="connsiteX1" fmla="*/ 314325 w 2419350"/>
                <a:gd name="connsiteY1" fmla="*/ 5717 h 396355"/>
                <a:gd name="connsiteX2" fmla="*/ 619125 w 2419350"/>
                <a:gd name="connsiteY2" fmla="*/ 396242 h 396355"/>
                <a:gd name="connsiteX3" fmla="*/ 911395 w 2419350"/>
                <a:gd name="connsiteY3" fmla="*/ 4 h 396355"/>
                <a:gd name="connsiteX4" fmla="*/ 1219200 w 2419350"/>
                <a:gd name="connsiteY4" fmla="*/ 386717 h 396355"/>
                <a:gd name="connsiteX5" fmla="*/ 1524000 w 2419350"/>
                <a:gd name="connsiteY5" fmla="*/ 5717 h 396355"/>
                <a:gd name="connsiteX6" fmla="*/ 1838325 w 2419350"/>
                <a:gd name="connsiteY6" fmla="*/ 386717 h 396355"/>
                <a:gd name="connsiteX7" fmla="*/ 2124203 w 2419350"/>
                <a:gd name="connsiteY7" fmla="*/ 2935 h 396355"/>
                <a:gd name="connsiteX8" fmla="*/ 2419350 w 2419350"/>
                <a:gd name="connsiteY8" fmla="*/ 300992 h 396355"/>
                <a:gd name="connsiteX0" fmla="*/ 0 w 2419350"/>
                <a:gd name="connsiteY0" fmla="*/ 386717 h 396355"/>
                <a:gd name="connsiteX1" fmla="*/ 314325 w 2419350"/>
                <a:gd name="connsiteY1" fmla="*/ 5717 h 396355"/>
                <a:gd name="connsiteX2" fmla="*/ 619125 w 2419350"/>
                <a:gd name="connsiteY2" fmla="*/ 396242 h 396355"/>
                <a:gd name="connsiteX3" fmla="*/ 911395 w 2419350"/>
                <a:gd name="connsiteY3" fmla="*/ 4 h 396355"/>
                <a:gd name="connsiteX4" fmla="*/ 1219200 w 2419350"/>
                <a:gd name="connsiteY4" fmla="*/ 386717 h 396355"/>
                <a:gd name="connsiteX5" fmla="*/ 1524000 w 2419350"/>
                <a:gd name="connsiteY5" fmla="*/ 5717 h 396355"/>
                <a:gd name="connsiteX6" fmla="*/ 1838325 w 2419350"/>
                <a:gd name="connsiteY6" fmla="*/ 386717 h 396355"/>
                <a:gd name="connsiteX7" fmla="*/ 2124203 w 2419350"/>
                <a:gd name="connsiteY7" fmla="*/ 2935 h 396355"/>
                <a:gd name="connsiteX8" fmla="*/ 2419350 w 2419350"/>
                <a:gd name="connsiteY8" fmla="*/ 300992 h 396355"/>
                <a:gd name="connsiteX0" fmla="*/ 0 w 2419350"/>
                <a:gd name="connsiteY0" fmla="*/ 386717 h 396355"/>
                <a:gd name="connsiteX1" fmla="*/ 314325 w 2419350"/>
                <a:gd name="connsiteY1" fmla="*/ 5717 h 396355"/>
                <a:gd name="connsiteX2" fmla="*/ 619125 w 2419350"/>
                <a:gd name="connsiteY2" fmla="*/ 396242 h 396355"/>
                <a:gd name="connsiteX3" fmla="*/ 911395 w 2419350"/>
                <a:gd name="connsiteY3" fmla="*/ 4 h 396355"/>
                <a:gd name="connsiteX4" fmla="*/ 1219200 w 2419350"/>
                <a:gd name="connsiteY4" fmla="*/ 386717 h 396355"/>
                <a:gd name="connsiteX5" fmla="*/ 1524000 w 2419350"/>
                <a:gd name="connsiteY5" fmla="*/ 5717 h 396355"/>
                <a:gd name="connsiteX6" fmla="*/ 1838325 w 2419350"/>
                <a:gd name="connsiteY6" fmla="*/ 386717 h 396355"/>
                <a:gd name="connsiteX7" fmla="*/ 2124203 w 2419350"/>
                <a:gd name="connsiteY7" fmla="*/ 2935 h 396355"/>
                <a:gd name="connsiteX8" fmla="*/ 2419350 w 2419350"/>
                <a:gd name="connsiteY8" fmla="*/ 300992 h 396355"/>
                <a:gd name="connsiteX0" fmla="*/ 0 w 2419350"/>
                <a:gd name="connsiteY0" fmla="*/ 386717 h 396355"/>
                <a:gd name="connsiteX1" fmla="*/ 314325 w 2419350"/>
                <a:gd name="connsiteY1" fmla="*/ 5717 h 396355"/>
                <a:gd name="connsiteX2" fmla="*/ 619125 w 2419350"/>
                <a:gd name="connsiteY2" fmla="*/ 396242 h 396355"/>
                <a:gd name="connsiteX3" fmla="*/ 911395 w 2419350"/>
                <a:gd name="connsiteY3" fmla="*/ 4 h 396355"/>
                <a:gd name="connsiteX4" fmla="*/ 1219200 w 2419350"/>
                <a:gd name="connsiteY4" fmla="*/ 386717 h 396355"/>
                <a:gd name="connsiteX5" fmla="*/ 1524000 w 2419350"/>
                <a:gd name="connsiteY5" fmla="*/ 5717 h 396355"/>
                <a:gd name="connsiteX6" fmla="*/ 1838325 w 2419350"/>
                <a:gd name="connsiteY6" fmla="*/ 386717 h 396355"/>
                <a:gd name="connsiteX7" fmla="*/ 2124203 w 2419350"/>
                <a:gd name="connsiteY7" fmla="*/ 2935 h 396355"/>
                <a:gd name="connsiteX8" fmla="*/ 2419350 w 2419350"/>
                <a:gd name="connsiteY8" fmla="*/ 300992 h 396355"/>
                <a:gd name="connsiteX0" fmla="*/ 0 w 2416218"/>
                <a:gd name="connsiteY0" fmla="*/ 386717 h 396355"/>
                <a:gd name="connsiteX1" fmla="*/ 314325 w 2416218"/>
                <a:gd name="connsiteY1" fmla="*/ 5717 h 396355"/>
                <a:gd name="connsiteX2" fmla="*/ 619125 w 2416218"/>
                <a:gd name="connsiteY2" fmla="*/ 396242 h 396355"/>
                <a:gd name="connsiteX3" fmla="*/ 911395 w 2416218"/>
                <a:gd name="connsiteY3" fmla="*/ 4 h 396355"/>
                <a:gd name="connsiteX4" fmla="*/ 1219200 w 2416218"/>
                <a:gd name="connsiteY4" fmla="*/ 386717 h 396355"/>
                <a:gd name="connsiteX5" fmla="*/ 1524000 w 2416218"/>
                <a:gd name="connsiteY5" fmla="*/ 5717 h 396355"/>
                <a:gd name="connsiteX6" fmla="*/ 1838325 w 2416218"/>
                <a:gd name="connsiteY6" fmla="*/ 386717 h 396355"/>
                <a:gd name="connsiteX7" fmla="*/ 2124203 w 2416218"/>
                <a:gd name="connsiteY7" fmla="*/ 2935 h 396355"/>
                <a:gd name="connsiteX8" fmla="*/ 2416218 w 2416218"/>
                <a:gd name="connsiteY8" fmla="*/ 296597 h 396355"/>
                <a:gd name="connsiteX0" fmla="*/ 0 w 2416339"/>
                <a:gd name="connsiteY0" fmla="*/ 386717 h 396355"/>
                <a:gd name="connsiteX1" fmla="*/ 314325 w 2416339"/>
                <a:gd name="connsiteY1" fmla="*/ 5717 h 396355"/>
                <a:gd name="connsiteX2" fmla="*/ 619125 w 2416339"/>
                <a:gd name="connsiteY2" fmla="*/ 396242 h 396355"/>
                <a:gd name="connsiteX3" fmla="*/ 911395 w 2416339"/>
                <a:gd name="connsiteY3" fmla="*/ 4 h 396355"/>
                <a:gd name="connsiteX4" fmla="*/ 1219200 w 2416339"/>
                <a:gd name="connsiteY4" fmla="*/ 386717 h 396355"/>
                <a:gd name="connsiteX5" fmla="*/ 1524000 w 2416339"/>
                <a:gd name="connsiteY5" fmla="*/ 5717 h 396355"/>
                <a:gd name="connsiteX6" fmla="*/ 1838325 w 2416339"/>
                <a:gd name="connsiteY6" fmla="*/ 386717 h 396355"/>
                <a:gd name="connsiteX7" fmla="*/ 2124203 w 2416339"/>
                <a:gd name="connsiteY7" fmla="*/ 2935 h 396355"/>
                <a:gd name="connsiteX8" fmla="*/ 2416218 w 2416339"/>
                <a:gd name="connsiteY8" fmla="*/ 296597 h 396355"/>
                <a:gd name="connsiteX0" fmla="*/ 0 w 2422526"/>
                <a:gd name="connsiteY0" fmla="*/ 386717 h 396355"/>
                <a:gd name="connsiteX1" fmla="*/ 314325 w 2422526"/>
                <a:gd name="connsiteY1" fmla="*/ 5717 h 396355"/>
                <a:gd name="connsiteX2" fmla="*/ 619125 w 2422526"/>
                <a:gd name="connsiteY2" fmla="*/ 396242 h 396355"/>
                <a:gd name="connsiteX3" fmla="*/ 911395 w 2422526"/>
                <a:gd name="connsiteY3" fmla="*/ 4 h 396355"/>
                <a:gd name="connsiteX4" fmla="*/ 1219200 w 2422526"/>
                <a:gd name="connsiteY4" fmla="*/ 386717 h 396355"/>
                <a:gd name="connsiteX5" fmla="*/ 1524000 w 2422526"/>
                <a:gd name="connsiteY5" fmla="*/ 5717 h 396355"/>
                <a:gd name="connsiteX6" fmla="*/ 1838325 w 2422526"/>
                <a:gd name="connsiteY6" fmla="*/ 386717 h 396355"/>
                <a:gd name="connsiteX7" fmla="*/ 2124203 w 2422526"/>
                <a:gd name="connsiteY7" fmla="*/ 2935 h 396355"/>
                <a:gd name="connsiteX8" fmla="*/ 2394975 w 2422526"/>
                <a:gd name="connsiteY8" fmla="*/ 377614 h 396355"/>
                <a:gd name="connsiteX9" fmla="*/ 2416218 w 2422526"/>
                <a:gd name="connsiteY9" fmla="*/ 296597 h 396355"/>
                <a:gd name="connsiteX0" fmla="*/ 0 w 2417792"/>
                <a:gd name="connsiteY0" fmla="*/ 386717 h 396355"/>
                <a:gd name="connsiteX1" fmla="*/ 314325 w 2417792"/>
                <a:gd name="connsiteY1" fmla="*/ 5717 h 396355"/>
                <a:gd name="connsiteX2" fmla="*/ 619125 w 2417792"/>
                <a:gd name="connsiteY2" fmla="*/ 396242 h 396355"/>
                <a:gd name="connsiteX3" fmla="*/ 911395 w 2417792"/>
                <a:gd name="connsiteY3" fmla="*/ 4 h 396355"/>
                <a:gd name="connsiteX4" fmla="*/ 1219200 w 2417792"/>
                <a:gd name="connsiteY4" fmla="*/ 386717 h 396355"/>
                <a:gd name="connsiteX5" fmla="*/ 1524000 w 2417792"/>
                <a:gd name="connsiteY5" fmla="*/ 5717 h 396355"/>
                <a:gd name="connsiteX6" fmla="*/ 1838325 w 2417792"/>
                <a:gd name="connsiteY6" fmla="*/ 386717 h 396355"/>
                <a:gd name="connsiteX7" fmla="*/ 2124203 w 2417792"/>
                <a:gd name="connsiteY7" fmla="*/ 2935 h 396355"/>
                <a:gd name="connsiteX8" fmla="*/ 2385578 w 2417792"/>
                <a:gd name="connsiteY8" fmla="*/ 379811 h 396355"/>
                <a:gd name="connsiteX9" fmla="*/ 2416218 w 2417792"/>
                <a:gd name="connsiteY9" fmla="*/ 296597 h 396355"/>
                <a:gd name="connsiteX0" fmla="*/ 0 w 2416217"/>
                <a:gd name="connsiteY0" fmla="*/ 386717 h 396355"/>
                <a:gd name="connsiteX1" fmla="*/ 314325 w 2416217"/>
                <a:gd name="connsiteY1" fmla="*/ 5717 h 396355"/>
                <a:gd name="connsiteX2" fmla="*/ 619125 w 2416217"/>
                <a:gd name="connsiteY2" fmla="*/ 396242 h 396355"/>
                <a:gd name="connsiteX3" fmla="*/ 911395 w 2416217"/>
                <a:gd name="connsiteY3" fmla="*/ 4 h 396355"/>
                <a:gd name="connsiteX4" fmla="*/ 1219200 w 2416217"/>
                <a:gd name="connsiteY4" fmla="*/ 386717 h 396355"/>
                <a:gd name="connsiteX5" fmla="*/ 1524000 w 2416217"/>
                <a:gd name="connsiteY5" fmla="*/ 5717 h 396355"/>
                <a:gd name="connsiteX6" fmla="*/ 1838325 w 2416217"/>
                <a:gd name="connsiteY6" fmla="*/ 386717 h 396355"/>
                <a:gd name="connsiteX7" fmla="*/ 2124203 w 2416217"/>
                <a:gd name="connsiteY7" fmla="*/ 2935 h 396355"/>
                <a:gd name="connsiteX8" fmla="*/ 2385578 w 2416217"/>
                <a:gd name="connsiteY8" fmla="*/ 379811 h 396355"/>
                <a:gd name="connsiteX9" fmla="*/ 2416218 w 2416217"/>
                <a:gd name="connsiteY9" fmla="*/ 296597 h 396355"/>
                <a:gd name="connsiteX0" fmla="*/ 0 w 2416218"/>
                <a:gd name="connsiteY0" fmla="*/ 386717 h 396355"/>
                <a:gd name="connsiteX1" fmla="*/ 314325 w 2416218"/>
                <a:gd name="connsiteY1" fmla="*/ 5717 h 396355"/>
                <a:gd name="connsiteX2" fmla="*/ 619125 w 2416218"/>
                <a:gd name="connsiteY2" fmla="*/ 396242 h 396355"/>
                <a:gd name="connsiteX3" fmla="*/ 911395 w 2416218"/>
                <a:gd name="connsiteY3" fmla="*/ 4 h 396355"/>
                <a:gd name="connsiteX4" fmla="*/ 1219200 w 2416218"/>
                <a:gd name="connsiteY4" fmla="*/ 386717 h 396355"/>
                <a:gd name="connsiteX5" fmla="*/ 1524000 w 2416218"/>
                <a:gd name="connsiteY5" fmla="*/ 5717 h 396355"/>
                <a:gd name="connsiteX6" fmla="*/ 1838325 w 2416218"/>
                <a:gd name="connsiteY6" fmla="*/ 386717 h 396355"/>
                <a:gd name="connsiteX7" fmla="*/ 2124203 w 2416218"/>
                <a:gd name="connsiteY7" fmla="*/ 2935 h 396355"/>
                <a:gd name="connsiteX8" fmla="*/ 2385578 w 2416218"/>
                <a:gd name="connsiteY8" fmla="*/ 379811 h 396355"/>
                <a:gd name="connsiteX9" fmla="*/ 2416218 w 2416218"/>
                <a:gd name="connsiteY9" fmla="*/ 296597 h 396355"/>
                <a:gd name="connsiteX0" fmla="*/ 0 w 2416218"/>
                <a:gd name="connsiteY0" fmla="*/ 386717 h 396355"/>
                <a:gd name="connsiteX1" fmla="*/ 314325 w 2416218"/>
                <a:gd name="connsiteY1" fmla="*/ 5717 h 396355"/>
                <a:gd name="connsiteX2" fmla="*/ 619125 w 2416218"/>
                <a:gd name="connsiteY2" fmla="*/ 396242 h 396355"/>
                <a:gd name="connsiteX3" fmla="*/ 911395 w 2416218"/>
                <a:gd name="connsiteY3" fmla="*/ 4 h 396355"/>
                <a:gd name="connsiteX4" fmla="*/ 1219200 w 2416218"/>
                <a:gd name="connsiteY4" fmla="*/ 386717 h 396355"/>
                <a:gd name="connsiteX5" fmla="*/ 1524000 w 2416218"/>
                <a:gd name="connsiteY5" fmla="*/ 5717 h 396355"/>
                <a:gd name="connsiteX6" fmla="*/ 1838325 w 2416218"/>
                <a:gd name="connsiteY6" fmla="*/ 386717 h 396355"/>
                <a:gd name="connsiteX7" fmla="*/ 2124203 w 2416218"/>
                <a:gd name="connsiteY7" fmla="*/ 2935 h 396355"/>
                <a:gd name="connsiteX8" fmla="*/ 2385578 w 2416218"/>
                <a:gd name="connsiteY8" fmla="*/ 379811 h 396355"/>
                <a:gd name="connsiteX9" fmla="*/ 2416218 w 2416218"/>
                <a:gd name="connsiteY9" fmla="*/ 296597 h 396355"/>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16218" h="396351">
                  <a:moveTo>
                    <a:pt x="0" y="386714"/>
                  </a:moveTo>
                  <a:cubicBezTo>
                    <a:pt x="105569" y="195420"/>
                    <a:pt x="176682" y="8522"/>
                    <a:pt x="314325" y="5714"/>
                  </a:cubicBezTo>
                  <a:cubicBezTo>
                    <a:pt x="451968" y="2906"/>
                    <a:pt x="619849" y="388401"/>
                    <a:pt x="619125" y="396239"/>
                  </a:cubicBezTo>
                  <a:cubicBezTo>
                    <a:pt x="618401" y="404077"/>
                    <a:pt x="748735" y="-609"/>
                    <a:pt x="911395" y="1"/>
                  </a:cubicBezTo>
                  <a:cubicBezTo>
                    <a:pt x="1074055" y="611"/>
                    <a:pt x="1211070" y="381368"/>
                    <a:pt x="1219200" y="386714"/>
                  </a:cubicBezTo>
                  <a:cubicBezTo>
                    <a:pt x="1227330" y="392060"/>
                    <a:pt x="1351900" y="3516"/>
                    <a:pt x="1524000" y="5714"/>
                  </a:cubicBezTo>
                  <a:cubicBezTo>
                    <a:pt x="1696100" y="7912"/>
                    <a:pt x="1838528" y="384981"/>
                    <a:pt x="1838325" y="386714"/>
                  </a:cubicBezTo>
                  <a:cubicBezTo>
                    <a:pt x="1838122" y="388447"/>
                    <a:pt x="1979743" y="1885"/>
                    <a:pt x="2124203" y="2932"/>
                  </a:cubicBezTo>
                  <a:cubicBezTo>
                    <a:pt x="2268663" y="3979"/>
                    <a:pt x="2383894" y="379212"/>
                    <a:pt x="2385578" y="379808"/>
                  </a:cubicBezTo>
                  <a:cubicBezTo>
                    <a:pt x="2390393" y="391392"/>
                    <a:pt x="2412156" y="309730"/>
                    <a:pt x="2416218" y="296594"/>
                  </a:cubicBezTo>
                </a:path>
              </a:pathLst>
            </a:custGeom>
            <a:ln w="19050">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a:defRPr/>
              </a:pPr>
              <a:endParaRPr lang="en-US" altLang="zh-CN" sz="1600">
                <a:solidFill>
                  <a:schemeClr val="accent6">
                    <a:lumMod val="75000"/>
                  </a:schemeClr>
                </a:solidFill>
                <a:latin typeface="Calibri" pitchFamily="34" charset="0"/>
                <a:cs typeface="Arial" charset="0"/>
              </a:endParaRPr>
            </a:p>
          </p:txBody>
        </p:sp>
        <p:sp>
          <p:nvSpPr>
            <p:cNvPr id="52" name="任意多边形​​ 119"/>
            <p:cNvSpPr/>
            <p:nvPr/>
          </p:nvSpPr>
          <p:spPr>
            <a:xfrm>
              <a:off x="2993786" y="5595672"/>
              <a:ext cx="457226" cy="416994"/>
            </a:xfrm>
            <a:custGeom>
              <a:avLst/>
              <a:gdLst>
                <a:gd name="connsiteX0" fmla="*/ 0 w 457200"/>
                <a:gd name="connsiteY0" fmla="*/ 9525 h 416727"/>
                <a:gd name="connsiteX1" fmla="*/ 204787 w 457200"/>
                <a:gd name="connsiteY1" fmla="*/ 416718 h 416727"/>
                <a:gd name="connsiteX2" fmla="*/ 457200 w 457200"/>
                <a:gd name="connsiteY2" fmla="*/ 0 h 416727"/>
                <a:gd name="connsiteX0" fmla="*/ 0 w 457200"/>
                <a:gd name="connsiteY0" fmla="*/ 9525 h 414346"/>
                <a:gd name="connsiteX1" fmla="*/ 254793 w 457200"/>
                <a:gd name="connsiteY1" fmla="*/ 414337 h 414346"/>
                <a:gd name="connsiteX2" fmla="*/ 457200 w 457200"/>
                <a:gd name="connsiteY2" fmla="*/ 0 h 414346"/>
                <a:gd name="connsiteX0" fmla="*/ 0 w 457200"/>
                <a:gd name="connsiteY0" fmla="*/ 9525 h 414346"/>
                <a:gd name="connsiteX1" fmla="*/ 254793 w 457200"/>
                <a:gd name="connsiteY1" fmla="*/ 414337 h 414346"/>
                <a:gd name="connsiteX2" fmla="*/ 457200 w 457200"/>
                <a:gd name="connsiteY2" fmla="*/ 0 h 414346"/>
                <a:gd name="connsiteX0" fmla="*/ 0 w 457200"/>
                <a:gd name="connsiteY0" fmla="*/ 9525 h 416728"/>
                <a:gd name="connsiteX1" fmla="*/ 242887 w 457200"/>
                <a:gd name="connsiteY1" fmla="*/ 416719 h 416728"/>
                <a:gd name="connsiteX2" fmla="*/ 457200 w 457200"/>
                <a:gd name="connsiteY2" fmla="*/ 0 h 416728"/>
                <a:gd name="connsiteX0" fmla="*/ 0 w 457200"/>
                <a:gd name="connsiteY0" fmla="*/ 9525 h 416728"/>
                <a:gd name="connsiteX1" fmla="*/ 242887 w 457200"/>
                <a:gd name="connsiteY1" fmla="*/ 416719 h 416728"/>
                <a:gd name="connsiteX2" fmla="*/ 457200 w 457200"/>
                <a:gd name="connsiteY2" fmla="*/ 0 h 416728"/>
              </a:gdLst>
              <a:ahLst/>
              <a:cxnLst>
                <a:cxn ang="0">
                  <a:pos x="connsiteX0" y="connsiteY0"/>
                </a:cxn>
                <a:cxn ang="0">
                  <a:pos x="connsiteX1" y="connsiteY1"/>
                </a:cxn>
                <a:cxn ang="0">
                  <a:pos x="connsiteX2" y="connsiteY2"/>
                </a:cxn>
              </a:cxnLst>
              <a:rect l="l" t="t" r="r" b="b"/>
              <a:pathLst>
                <a:path w="457200" h="416728">
                  <a:moveTo>
                    <a:pt x="0" y="9525"/>
                  </a:moveTo>
                  <a:cubicBezTo>
                    <a:pt x="64293" y="213915"/>
                    <a:pt x="154781" y="418306"/>
                    <a:pt x="242887" y="416719"/>
                  </a:cubicBezTo>
                  <a:cubicBezTo>
                    <a:pt x="330993" y="415132"/>
                    <a:pt x="427435" y="96044"/>
                    <a:pt x="457200" y="0"/>
                  </a:cubicBezTo>
                </a:path>
              </a:pathLst>
            </a:cu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txBody>
            <a:bodyPr anchor="ctr"/>
            <a:lstStyle/>
            <a:p>
              <a:pPr>
                <a:defRPr/>
              </a:pPr>
              <a:endParaRPr lang="en-US" altLang="zh-CN" sz="1600">
                <a:solidFill>
                  <a:schemeClr val="accent6">
                    <a:lumMod val="75000"/>
                  </a:schemeClr>
                </a:solidFill>
                <a:latin typeface="Calibri" pitchFamily="34" charset="0"/>
                <a:cs typeface="Arial" charset="0"/>
              </a:endParaRPr>
            </a:p>
          </p:txBody>
        </p:sp>
        <p:sp>
          <p:nvSpPr>
            <p:cNvPr id="53" name="任意多边形​​ 128"/>
            <p:cNvSpPr/>
            <p:nvPr/>
          </p:nvSpPr>
          <p:spPr>
            <a:xfrm>
              <a:off x="3922528" y="5594087"/>
              <a:ext cx="419124" cy="410651"/>
            </a:xfrm>
            <a:custGeom>
              <a:avLst/>
              <a:gdLst>
                <a:gd name="connsiteX0" fmla="*/ 0 w 457200"/>
                <a:gd name="connsiteY0" fmla="*/ 9525 h 416727"/>
                <a:gd name="connsiteX1" fmla="*/ 204787 w 457200"/>
                <a:gd name="connsiteY1" fmla="*/ 416718 h 416727"/>
                <a:gd name="connsiteX2" fmla="*/ 457200 w 457200"/>
                <a:gd name="connsiteY2" fmla="*/ 0 h 416727"/>
                <a:gd name="connsiteX0" fmla="*/ 0 w 457200"/>
                <a:gd name="connsiteY0" fmla="*/ 9525 h 414346"/>
                <a:gd name="connsiteX1" fmla="*/ 254793 w 457200"/>
                <a:gd name="connsiteY1" fmla="*/ 414337 h 414346"/>
                <a:gd name="connsiteX2" fmla="*/ 457200 w 457200"/>
                <a:gd name="connsiteY2" fmla="*/ 0 h 414346"/>
                <a:gd name="connsiteX0" fmla="*/ 0 w 457200"/>
                <a:gd name="connsiteY0" fmla="*/ 9525 h 414346"/>
                <a:gd name="connsiteX1" fmla="*/ 254793 w 457200"/>
                <a:gd name="connsiteY1" fmla="*/ 414337 h 414346"/>
                <a:gd name="connsiteX2" fmla="*/ 457200 w 457200"/>
                <a:gd name="connsiteY2" fmla="*/ 0 h 414346"/>
                <a:gd name="connsiteX0" fmla="*/ 0 w 457200"/>
                <a:gd name="connsiteY0" fmla="*/ 9525 h 416728"/>
                <a:gd name="connsiteX1" fmla="*/ 242887 w 457200"/>
                <a:gd name="connsiteY1" fmla="*/ 416719 h 416728"/>
                <a:gd name="connsiteX2" fmla="*/ 457200 w 457200"/>
                <a:gd name="connsiteY2" fmla="*/ 0 h 416728"/>
                <a:gd name="connsiteX0" fmla="*/ 0 w 457200"/>
                <a:gd name="connsiteY0" fmla="*/ 9525 h 416728"/>
                <a:gd name="connsiteX1" fmla="*/ 242887 w 457200"/>
                <a:gd name="connsiteY1" fmla="*/ 416719 h 416728"/>
                <a:gd name="connsiteX2" fmla="*/ 457200 w 457200"/>
                <a:gd name="connsiteY2" fmla="*/ 0 h 416728"/>
              </a:gdLst>
              <a:ahLst/>
              <a:cxnLst>
                <a:cxn ang="0">
                  <a:pos x="connsiteX0" y="connsiteY0"/>
                </a:cxn>
                <a:cxn ang="0">
                  <a:pos x="connsiteX1" y="connsiteY1"/>
                </a:cxn>
                <a:cxn ang="0">
                  <a:pos x="connsiteX2" y="connsiteY2"/>
                </a:cxn>
              </a:cxnLst>
              <a:rect l="l" t="t" r="r" b="b"/>
              <a:pathLst>
                <a:path w="457200" h="416728">
                  <a:moveTo>
                    <a:pt x="0" y="9525"/>
                  </a:moveTo>
                  <a:cubicBezTo>
                    <a:pt x="64293" y="213915"/>
                    <a:pt x="154781" y="418306"/>
                    <a:pt x="242887" y="416719"/>
                  </a:cubicBezTo>
                  <a:cubicBezTo>
                    <a:pt x="330993" y="415132"/>
                    <a:pt x="427435" y="96044"/>
                    <a:pt x="457200" y="0"/>
                  </a:cubicBezTo>
                </a:path>
              </a:pathLst>
            </a:cu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txBody>
            <a:bodyPr anchor="ctr"/>
            <a:lstStyle/>
            <a:p>
              <a:pPr>
                <a:defRPr/>
              </a:pPr>
              <a:endParaRPr lang="en-US" altLang="zh-CN" sz="1600">
                <a:solidFill>
                  <a:schemeClr val="accent6">
                    <a:lumMod val="75000"/>
                  </a:schemeClr>
                </a:solidFill>
                <a:latin typeface="Calibri" pitchFamily="34" charset="0"/>
                <a:cs typeface="Arial" charset="0"/>
              </a:endParaRPr>
            </a:p>
          </p:txBody>
        </p:sp>
        <p:cxnSp>
          <p:nvCxnSpPr>
            <p:cNvPr id="54" name="直接连接符​​ 138"/>
            <p:cNvCxnSpPr/>
            <p:nvPr/>
          </p:nvCxnSpPr>
          <p:spPr>
            <a:xfrm>
              <a:off x="2520684" y="5598843"/>
              <a:ext cx="1841606" cy="0"/>
            </a:xfrm>
            <a:prstGeom prst="line">
              <a:avLst/>
            </a:prstGeom>
            <a:ln w="3175">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grpSp>
      <p:grpSp>
        <p:nvGrpSpPr>
          <p:cNvPr id="55" name="组合 239"/>
          <p:cNvGrpSpPr>
            <a:grpSpLocks/>
          </p:cNvGrpSpPr>
          <p:nvPr/>
        </p:nvGrpSpPr>
        <p:grpSpPr bwMode="auto">
          <a:xfrm>
            <a:off x="4559300" y="5961063"/>
            <a:ext cx="1849438" cy="838200"/>
            <a:chOff x="4559251" y="5175877"/>
            <a:chExt cx="1849149" cy="838200"/>
          </a:xfrm>
        </p:grpSpPr>
        <p:sp>
          <p:nvSpPr>
            <p:cNvPr id="56" name="矩形​​ 129"/>
            <p:cNvSpPr/>
            <p:nvPr/>
          </p:nvSpPr>
          <p:spPr>
            <a:xfrm>
              <a:off x="4562426" y="5175877"/>
              <a:ext cx="1841212" cy="838200"/>
            </a:xfrm>
            <a:prstGeom prst="rect">
              <a:avLst/>
            </a:prstGeom>
            <a:pattFill prst="dotGrid">
              <a:fgClr>
                <a:schemeClr val="bg1">
                  <a:lumMod val="75000"/>
                </a:schemeClr>
              </a:fgClr>
              <a:bgClr>
                <a:schemeClr val="bg1"/>
              </a:bgClr>
            </a:patt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zh-CN" altLang="en-US" sz="1600">
                <a:solidFill>
                  <a:schemeClr val="accent6">
                    <a:lumMod val="75000"/>
                  </a:schemeClr>
                </a:solidFill>
                <a:latin typeface="Calibri" pitchFamily="34" charset="0"/>
              </a:endParaRPr>
            </a:p>
          </p:txBody>
        </p:sp>
        <p:sp>
          <p:nvSpPr>
            <p:cNvPr id="57" name="任意多边形​​ 130"/>
            <p:cNvSpPr/>
            <p:nvPr/>
          </p:nvSpPr>
          <p:spPr>
            <a:xfrm>
              <a:off x="4559251" y="5217152"/>
              <a:ext cx="1844387" cy="19050"/>
            </a:xfrm>
            <a:custGeom>
              <a:avLst/>
              <a:gdLst>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57"/>
                <a:gd name="connsiteX1" fmla="*/ 314325 w 2419350"/>
                <a:gd name="connsiteY1" fmla="*/ 9 h 762557"/>
                <a:gd name="connsiteX2" fmla="*/ 619125 w 2419350"/>
                <a:gd name="connsiteY2" fmla="*/ 390534 h 762557"/>
                <a:gd name="connsiteX3" fmla="*/ 923925 w 2419350"/>
                <a:gd name="connsiteY3" fmla="*/ 762009 h 762557"/>
                <a:gd name="connsiteX4" fmla="*/ 1219200 w 2419350"/>
                <a:gd name="connsiteY4" fmla="*/ 381009 h 762557"/>
                <a:gd name="connsiteX5" fmla="*/ 1524000 w 2419350"/>
                <a:gd name="connsiteY5" fmla="*/ 9 h 762557"/>
                <a:gd name="connsiteX6" fmla="*/ 1838325 w 2419350"/>
                <a:gd name="connsiteY6" fmla="*/ 381009 h 762557"/>
                <a:gd name="connsiteX7" fmla="*/ 2133600 w 2419350"/>
                <a:gd name="connsiteY7" fmla="*/ 762009 h 762557"/>
                <a:gd name="connsiteX8" fmla="*/ 2419350 w 2419350"/>
                <a:gd name="connsiteY8" fmla="*/ 295284 h 762557"/>
                <a:gd name="connsiteX0" fmla="*/ 0 w 2419350"/>
                <a:gd name="connsiteY0" fmla="*/ 381009 h 762587"/>
                <a:gd name="connsiteX1" fmla="*/ 314325 w 2419350"/>
                <a:gd name="connsiteY1" fmla="*/ 9 h 762587"/>
                <a:gd name="connsiteX2" fmla="*/ 619125 w 2419350"/>
                <a:gd name="connsiteY2" fmla="*/ 390534 h 762587"/>
                <a:gd name="connsiteX3" fmla="*/ 923925 w 2419350"/>
                <a:gd name="connsiteY3" fmla="*/ 762009 h 762587"/>
                <a:gd name="connsiteX4" fmla="*/ 1219200 w 2419350"/>
                <a:gd name="connsiteY4" fmla="*/ 381009 h 762587"/>
                <a:gd name="connsiteX5" fmla="*/ 1524000 w 2419350"/>
                <a:gd name="connsiteY5" fmla="*/ 9 h 762587"/>
                <a:gd name="connsiteX6" fmla="*/ 1838325 w 2419350"/>
                <a:gd name="connsiteY6" fmla="*/ 381009 h 762587"/>
                <a:gd name="connsiteX7" fmla="*/ 2133600 w 2419350"/>
                <a:gd name="connsiteY7" fmla="*/ 762009 h 762587"/>
                <a:gd name="connsiteX8" fmla="*/ 2419350 w 2419350"/>
                <a:gd name="connsiteY8" fmla="*/ 295284 h 762587"/>
                <a:gd name="connsiteX0" fmla="*/ 0 w 2419350"/>
                <a:gd name="connsiteY0" fmla="*/ 381009 h 762592"/>
                <a:gd name="connsiteX1" fmla="*/ 314325 w 2419350"/>
                <a:gd name="connsiteY1" fmla="*/ 9 h 762592"/>
                <a:gd name="connsiteX2" fmla="*/ 619125 w 2419350"/>
                <a:gd name="connsiteY2" fmla="*/ 390534 h 762592"/>
                <a:gd name="connsiteX3" fmla="*/ 923925 w 2419350"/>
                <a:gd name="connsiteY3" fmla="*/ 762009 h 762592"/>
                <a:gd name="connsiteX4" fmla="*/ 1219200 w 2419350"/>
                <a:gd name="connsiteY4" fmla="*/ 381009 h 762592"/>
                <a:gd name="connsiteX5" fmla="*/ 1524000 w 2419350"/>
                <a:gd name="connsiteY5" fmla="*/ 9 h 762592"/>
                <a:gd name="connsiteX6" fmla="*/ 1838325 w 2419350"/>
                <a:gd name="connsiteY6" fmla="*/ 381009 h 762592"/>
                <a:gd name="connsiteX7" fmla="*/ 2133600 w 2419350"/>
                <a:gd name="connsiteY7" fmla="*/ 762009 h 762592"/>
                <a:gd name="connsiteX8" fmla="*/ 2419350 w 2419350"/>
                <a:gd name="connsiteY8" fmla="*/ 295284 h 762592"/>
                <a:gd name="connsiteX0" fmla="*/ 0 w 2419350"/>
                <a:gd name="connsiteY0" fmla="*/ 386717 h 768300"/>
                <a:gd name="connsiteX1" fmla="*/ 314325 w 2419350"/>
                <a:gd name="connsiteY1" fmla="*/ 5717 h 768300"/>
                <a:gd name="connsiteX2" fmla="*/ 619125 w 2419350"/>
                <a:gd name="connsiteY2" fmla="*/ 396242 h 768300"/>
                <a:gd name="connsiteX3" fmla="*/ 911395 w 2419350"/>
                <a:gd name="connsiteY3" fmla="*/ 4 h 768300"/>
                <a:gd name="connsiteX4" fmla="*/ 1219200 w 2419350"/>
                <a:gd name="connsiteY4" fmla="*/ 386717 h 768300"/>
                <a:gd name="connsiteX5" fmla="*/ 1524000 w 2419350"/>
                <a:gd name="connsiteY5" fmla="*/ 5717 h 768300"/>
                <a:gd name="connsiteX6" fmla="*/ 1838325 w 2419350"/>
                <a:gd name="connsiteY6" fmla="*/ 386717 h 768300"/>
                <a:gd name="connsiteX7" fmla="*/ 2133600 w 2419350"/>
                <a:gd name="connsiteY7" fmla="*/ 767717 h 768300"/>
                <a:gd name="connsiteX8" fmla="*/ 2419350 w 2419350"/>
                <a:gd name="connsiteY8" fmla="*/ 300992 h 768300"/>
                <a:gd name="connsiteX0" fmla="*/ 0 w 2419350"/>
                <a:gd name="connsiteY0" fmla="*/ 386717 h 768300"/>
                <a:gd name="connsiteX1" fmla="*/ 314325 w 2419350"/>
                <a:gd name="connsiteY1" fmla="*/ 5717 h 768300"/>
                <a:gd name="connsiteX2" fmla="*/ 619125 w 2419350"/>
                <a:gd name="connsiteY2" fmla="*/ 396242 h 768300"/>
                <a:gd name="connsiteX3" fmla="*/ 911395 w 2419350"/>
                <a:gd name="connsiteY3" fmla="*/ 4 h 768300"/>
                <a:gd name="connsiteX4" fmla="*/ 1219200 w 2419350"/>
                <a:gd name="connsiteY4" fmla="*/ 386717 h 768300"/>
                <a:gd name="connsiteX5" fmla="*/ 1524000 w 2419350"/>
                <a:gd name="connsiteY5" fmla="*/ 5717 h 768300"/>
                <a:gd name="connsiteX6" fmla="*/ 1838325 w 2419350"/>
                <a:gd name="connsiteY6" fmla="*/ 386717 h 768300"/>
                <a:gd name="connsiteX7" fmla="*/ 2133600 w 2419350"/>
                <a:gd name="connsiteY7" fmla="*/ 767717 h 768300"/>
                <a:gd name="connsiteX8" fmla="*/ 2419350 w 2419350"/>
                <a:gd name="connsiteY8" fmla="*/ 300992 h 768300"/>
                <a:gd name="connsiteX0" fmla="*/ 0 w 2419350"/>
                <a:gd name="connsiteY0" fmla="*/ 386717 h 768300"/>
                <a:gd name="connsiteX1" fmla="*/ 314325 w 2419350"/>
                <a:gd name="connsiteY1" fmla="*/ 5717 h 768300"/>
                <a:gd name="connsiteX2" fmla="*/ 619125 w 2419350"/>
                <a:gd name="connsiteY2" fmla="*/ 396242 h 768300"/>
                <a:gd name="connsiteX3" fmla="*/ 911395 w 2419350"/>
                <a:gd name="connsiteY3" fmla="*/ 4 h 768300"/>
                <a:gd name="connsiteX4" fmla="*/ 1219200 w 2419350"/>
                <a:gd name="connsiteY4" fmla="*/ 386717 h 768300"/>
                <a:gd name="connsiteX5" fmla="*/ 1524000 w 2419350"/>
                <a:gd name="connsiteY5" fmla="*/ 5717 h 768300"/>
                <a:gd name="connsiteX6" fmla="*/ 1838325 w 2419350"/>
                <a:gd name="connsiteY6" fmla="*/ 386717 h 768300"/>
                <a:gd name="connsiteX7" fmla="*/ 2133600 w 2419350"/>
                <a:gd name="connsiteY7" fmla="*/ 767717 h 768300"/>
                <a:gd name="connsiteX8" fmla="*/ 2419350 w 2419350"/>
                <a:gd name="connsiteY8" fmla="*/ 300992 h 768300"/>
                <a:gd name="connsiteX0" fmla="*/ 0 w 2419350"/>
                <a:gd name="connsiteY0" fmla="*/ 386717 h 768300"/>
                <a:gd name="connsiteX1" fmla="*/ 314325 w 2419350"/>
                <a:gd name="connsiteY1" fmla="*/ 5717 h 768300"/>
                <a:gd name="connsiteX2" fmla="*/ 619125 w 2419350"/>
                <a:gd name="connsiteY2" fmla="*/ 396242 h 768300"/>
                <a:gd name="connsiteX3" fmla="*/ 911395 w 2419350"/>
                <a:gd name="connsiteY3" fmla="*/ 4 h 768300"/>
                <a:gd name="connsiteX4" fmla="*/ 1219200 w 2419350"/>
                <a:gd name="connsiteY4" fmla="*/ 386717 h 768300"/>
                <a:gd name="connsiteX5" fmla="*/ 1524000 w 2419350"/>
                <a:gd name="connsiteY5" fmla="*/ 5717 h 768300"/>
                <a:gd name="connsiteX6" fmla="*/ 1838325 w 2419350"/>
                <a:gd name="connsiteY6" fmla="*/ 386717 h 768300"/>
                <a:gd name="connsiteX7" fmla="*/ 2133600 w 2419350"/>
                <a:gd name="connsiteY7" fmla="*/ 767717 h 768300"/>
                <a:gd name="connsiteX8" fmla="*/ 2419350 w 2419350"/>
                <a:gd name="connsiteY8" fmla="*/ 300992 h 768300"/>
                <a:gd name="connsiteX0" fmla="*/ 0 w 2419350"/>
                <a:gd name="connsiteY0" fmla="*/ 386717 h 396355"/>
                <a:gd name="connsiteX1" fmla="*/ 314325 w 2419350"/>
                <a:gd name="connsiteY1" fmla="*/ 5717 h 396355"/>
                <a:gd name="connsiteX2" fmla="*/ 619125 w 2419350"/>
                <a:gd name="connsiteY2" fmla="*/ 396242 h 396355"/>
                <a:gd name="connsiteX3" fmla="*/ 911395 w 2419350"/>
                <a:gd name="connsiteY3" fmla="*/ 4 h 396355"/>
                <a:gd name="connsiteX4" fmla="*/ 1219200 w 2419350"/>
                <a:gd name="connsiteY4" fmla="*/ 386717 h 396355"/>
                <a:gd name="connsiteX5" fmla="*/ 1524000 w 2419350"/>
                <a:gd name="connsiteY5" fmla="*/ 5717 h 396355"/>
                <a:gd name="connsiteX6" fmla="*/ 1838325 w 2419350"/>
                <a:gd name="connsiteY6" fmla="*/ 386717 h 396355"/>
                <a:gd name="connsiteX7" fmla="*/ 2124203 w 2419350"/>
                <a:gd name="connsiteY7" fmla="*/ 2935 h 396355"/>
                <a:gd name="connsiteX8" fmla="*/ 2419350 w 2419350"/>
                <a:gd name="connsiteY8" fmla="*/ 300992 h 396355"/>
                <a:gd name="connsiteX0" fmla="*/ 0 w 2419350"/>
                <a:gd name="connsiteY0" fmla="*/ 386717 h 396355"/>
                <a:gd name="connsiteX1" fmla="*/ 314325 w 2419350"/>
                <a:gd name="connsiteY1" fmla="*/ 5717 h 396355"/>
                <a:gd name="connsiteX2" fmla="*/ 619125 w 2419350"/>
                <a:gd name="connsiteY2" fmla="*/ 396242 h 396355"/>
                <a:gd name="connsiteX3" fmla="*/ 911395 w 2419350"/>
                <a:gd name="connsiteY3" fmla="*/ 4 h 396355"/>
                <a:gd name="connsiteX4" fmla="*/ 1219200 w 2419350"/>
                <a:gd name="connsiteY4" fmla="*/ 386717 h 396355"/>
                <a:gd name="connsiteX5" fmla="*/ 1524000 w 2419350"/>
                <a:gd name="connsiteY5" fmla="*/ 5717 h 396355"/>
                <a:gd name="connsiteX6" fmla="*/ 1838325 w 2419350"/>
                <a:gd name="connsiteY6" fmla="*/ 386717 h 396355"/>
                <a:gd name="connsiteX7" fmla="*/ 2124203 w 2419350"/>
                <a:gd name="connsiteY7" fmla="*/ 2935 h 396355"/>
                <a:gd name="connsiteX8" fmla="*/ 2419350 w 2419350"/>
                <a:gd name="connsiteY8" fmla="*/ 300992 h 396355"/>
                <a:gd name="connsiteX0" fmla="*/ 0 w 2419350"/>
                <a:gd name="connsiteY0" fmla="*/ 386717 h 396355"/>
                <a:gd name="connsiteX1" fmla="*/ 314325 w 2419350"/>
                <a:gd name="connsiteY1" fmla="*/ 5717 h 396355"/>
                <a:gd name="connsiteX2" fmla="*/ 619125 w 2419350"/>
                <a:gd name="connsiteY2" fmla="*/ 396242 h 396355"/>
                <a:gd name="connsiteX3" fmla="*/ 911395 w 2419350"/>
                <a:gd name="connsiteY3" fmla="*/ 4 h 396355"/>
                <a:gd name="connsiteX4" fmla="*/ 1219200 w 2419350"/>
                <a:gd name="connsiteY4" fmla="*/ 386717 h 396355"/>
                <a:gd name="connsiteX5" fmla="*/ 1524000 w 2419350"/>
                <a:gd name="connsiteY5" fmla="*/ 5717 h 396355"/>
                <a:gd name="connsiteX6" fmla="*/ 1838325 w 2419350"/>
                <a:gd name="connsiteY6" fmla="*/ 386717 h 396355"/>
                <a:gd name="connsiteX7" fmla="*/ 2124203 w 2419350"/>
                <a:gd name="connsiteY7" fmla="*/ 2935 h 396355"/>
                <a:gd name="connsiteX8" fmla="*/ 2419350 w 2419350"/>
                <a:gd name="connsiteY8" fmla="*/ 300992 h 396355"/>
                <a:gd name="connsiteX0" fmla="*/ 0 w 2419350"/>
                <a:gd name="connsiteY0" fmla="*/ 386717 h 396355"/>
                <a:gd name="connsiteX1" fmla="*/ 314325 w 2419350"/>
                <a:gd name="connsiteY1" fmla="*/ 5717 h 396355"/>
                <a:gd name="connsiteX2" fmla="*/ 619125 w 2419350"/>
                <a:gd name="connsiteY2" fmla="*/ 396242 h 396355"/>
                <a:gd name="connsiteX3" fmla="*/ 911395 w 2419350"/>
                <a:gd name="connsiteY3" fmla="*/ 4 h 396355"/>
                <a:gd name="connsiteX4" fmla="*/ 1219200 w 2419350"/>
                <a:gd name="connsiteY4" fmla="*/ 386717 h 396355"/>
                <a:gd name="connsiteX5" fmla="*/ 1524000 w 2419350"/>
                <a:gd name="connsiteY5" fmla="*/ 5717 h 396355"/>
                <a:gd name="connsiteX6" fmla="*/ 1838325 w 2419350"/>
                <a:gd name="connsiteY6" fmla="*/ 386717 h 396355"/>
                <a:gd name="connsiteX7" fmla="*/ 2124203 w 2419350"/>
                <a:gd name="connsiteY7" fmla="*/ 2935 h 396355"/>
                <a:gd name="connsiteX8" fmla="*/ 2419350 w 2419350"/>
                <a:gd name="connsiteY8" fmla="*/ 300992 h 396355"/>
                <a:gd name="connsiteX0" fmla="*/ 0 w 2419350"/>
                <a:gd name="connsiteY0" fmla="*/ 386717 h 396355"/>
                <a:gd name="connsiteX1" fmla="*/ 314325 w 2419350"/>
                <a:gd name="connsiteY1" fmla="*/ 5717 h 396355"/>
                <a:gd name="connsiteX2" fmla="*/ 619125 w 2419350"/>
                <a:gd name="connsiteY2" fmla="*/ 396242 h 396355"/>
                <a:gd name="connsiteX3" fmla="*/ 911395 w 2419350"/>
                <a:gd name="connsiteY3" fmla="*/ 4 h 396355"/>
                <a:gd name="connsiteX4" fmla="*/ 1219200 w 2419350"/>
                <a:gd name="connsiteY4" fmla="*/ 386717 h 396355"/>
                <a:gd name="connsiteX5" fmla="*/ 1524000 w 2419350"/>
                <a:gd name="connsiteY5" fmla="*/ 5717 h 396355"/>
                <a:gd name="connsiteX6" fmla="*/ 1838325 w 2419350"/>
                <a:gd name="connsiteY6" fmla="*/ 386717 h 396355"/>
                <a:gd name="connsiteX7" fmla="*/ 2124203 w 2419350"/>
                <a:gd name="connsiteY7" fmla="*/ 2935 h 396355"/>
                <a:gd name="connsiteX8" fmla="*/ 2419350 w 2419350"/>
                <a:gd name="connsiteY8" fmla="*/ 300992 h 396355"/>
                <a:gd name="connsiteX0" fmla="*/ 0 w 2416218"/>
                <a:gd name="connsiteY0" fmla="*/ 386717 h 396355"/>
                <a:gd name="connsiteX1" fmla="*/ 314325 w 2416218"/>
                <a:gd name="connsiteY1" fmla="*/ 5717 h 396355"/>
                <a:gd name="connsiteX2" fmla="*/ 619125 w 2416218"/>
                <a:gd name="connsiteY2" fmla="*/ 396242 h 396355"/>
                <a:gd name="connsiteX3" fmla="*/ 911395 w 2416218"/>
                <a:gd name="connsiteY3" fmla="*/ 4 h 396355"/>
                <a:gd name="connsiteX4" fmla="*/ 1219200 w 2416218"/>
                <a:gd name="connsiteY4" fmla="*/ 386717 h 396355"/>
                <a:gd name="connsiteX5" fmla="*/ 1524000 w 2416218"/>
                <a:gd name="connsiteY5" fmla="*/ 5717 h 396355"/>
                <a:gd name="connsiteX6" fmla="*/ 1838325 w 2416218"/>
                <a:gd name="connsiteY6" fmla="*/ 386717 h 396355"/>
                <a:gd name="connsiteX7" fmla="*/ 2124203 w 2416218"/>
                <a:gd name="connsiteY7" fmla="*/ 2935 h 396355"/>
                <a:gd name="connsiteX8" fmla="*/ 2416218 w 2416218"/>
                <a:gd name="connsiteY8" fmla="*/ 296597 h 396355"/>
                <a:gd name="connsiteX0" fmla="*/ 0 w 2416339"/>
                <a:gd name="connsiteY0" fmla="*/ 386717 h 396355"/>
                <a:gd name="connsiteX1" fmla="*/ 314325 w 2416339"/>
                <a:gd name="connsiteY1" fmla="*/ 5717 h 396355"/>
                <a:gd name="connsiteX2" fmla="*/ 619125 w 2416339"/>
                <a:gd name="connsiteY2" fmla="*/ 396242 h 396355"/>
                <a:gd name="connsiteX3" fmla="*/ 911395 w 2416339"/>
                <a:gd name="connsiteY3" fmla="*/ 4 h 396355"/>
                <a:gd name="connsiteX4" fmla="*/ 1219200 w 2416339"/>
                <a:gd name="connsiteY4" fmla="*/ 386717 h 396355"/>
                <a:gd name="connsiteX5" fmla="*/ 1524000 w 2416339"/>
                <a:gd name="connsiteY5" fmla="*/ 5717 h 396355"/>
                <a:gd name="connsiteX6" fmla="*/ 1838325 w 2416339"/>
                <a:gd name="connsiteY6" fmla="*/ 386717 h 396355"/>
                <a:gd name="connsiteX7" fmla="*/ 2124203 w 2416339"/>
                <a:gd name="connsiteY7" fmla="*/ 2935 h 396355"/>
                <a:gd name="connsiteX8" fmla="*/ 2416218 w 2416339"/>
                <a:gd name="connsiteY8" fmla="*/ 296597 h 396355"/>
                <a:gd name="connsiteX0" fmla="*/ 0 w 2422526"/>
                <a:gd name="connsiteY0" fmla="*/ 386717 h 396355"/>
                <a:gd name="connsiteX1" fmla="*/ 314325 w 2422526"/>
                <a:gd name="connsiteY1" fmla="*/ 5717 h 396355"/>
                <a:gd name="connsiteX2" fmla="*/ 619125 w 2422526"/>
                <a:gd name="connsiteY2" fmla="*/ 396242 h 396355"/>
                <a:gd name="connsiteX3" fmla="*/ 911395 w 2422526"/>
                <a:gd name="connsiteY3" fmla="*/ 4 h 396355"/>
                <a:gd name="connsiteX4" fmla="*/ 1219200 w 2422526"/>
                <a:gd name="connsiteY4" fmla="*/ 386717 h 396355"/>
                <a:gd name="connsiteX5" fmla="*/ 1524000 w 2422526"/>
                <a:gd name="connsiteY5" fmla="*/ 5717 h 396355"/>
                <a:gd name="connsiteX6" fmla="*/ 1838325 w 2422526"/>
                <a:gd name="connsiteY6" fmla="*/ 386717 h 396355"/>
                <a:gd name="connsiteX7" fmla="*/ 2124203 w 2422526"/>
                <a:gd name="connsiteY7" fmla="*/ 2935 h 396355"/>
                <a:gd name="connsiteX8" fmla="*/ 2394975 w 2422526"/>
                <a:gd name="connsiteY8" fmla="*/ 377614 h 396355"/>
                <a:gd name="connsiteX9" fmla="*/ 2416218 w 2422526"/>
                <a:gd name="connsiteY9" fmla="*/ 296597 h 396355"/>
                <a:gd name="connsiteX0" fmla="*/ 0 w 2417792"/>
                <a:gd name="connsiteY0" fmla="*/ 386717 h 396355"/>
                <a:gd name="connsiteX1" fmla="*/ 314325 w 2417792"/>
                <a:gd name="connsiteY1" fmla="*/ 5717 h 396355"/>
                <a:gd name="connsiteX2" fmla="*/ 619125 w 2417792"/>
                <a:gd name="connsiteY2" fmla="*/ 396242 h 396355"/>
                <a:gd name="connsiteX3" fmla="*/ 911395 w 2417792"/>
                <a:gd name="connsiteY3" fmla="*/ 4 h 396355"/>
                <a:gd name="connsiteX4" fmla="*/ 1219200 w 2417792"/>
                <a:gd name="connsiteY4" fmla="*/ 386717 h 396355"/>
                <a:gd name="connsiteX5" fmla="*/ 1524000 w 2417792"/>
                <a:gd name="connsiteY5" fmla="*/ 5717 h 396355"/>
                <a:gd name="connsiteX6" fmla="*/ 1838325 w 2417792"/>
                <a:gd name="connsiteY6" fmla="*/ 386717 h 396355"/>
                <a:gd name="connsiteX7" fmla="*/ 2124203 w 2417792"/>
                <a:gd name="connsiteY7" fmla="*/ 2935 h 396355"/>
                <a:gd name="connsiteX8" fmla="*/ 2385578 w 2417792"/>
                <a:gd name="connsiteY8" fmla="*/ 379811 h 396355"/>
                <a:gd name="connsiteX9" fmla="*/ 2416218 w 2417792"/>
                <a:gd name="connsiteY9" fmla="*/ 296597 h 396355"/>
                <a:gd name="connsiteX0" fmla="*/ 0 w 2416217"/>
                <a:gd name="connsiteY0" fmla="*/ 386717 h 396355"/>
                <a:gd name="connsiteX1" fmla="*/ 314325 w 2416217"/>
                <a:gd name="connsiteY1" fmla="*/ 5717 h 396355"/>
                <a:gd name="connsiteX2" fmla="*/ 619125 w 2416217"/>
                <a:gd name="connsiteY2" fmla="*/ 396242 h 396355"/>
                <a:gd name="connsiteX3" fmla="*/ 911395 w 2416217"/>
                <a:gd name="connsiteY3" fmla="*/ 4 h 396355"/>
                <a:gd name="connsiteX4" fmla="*/ 1219200 w 2416217"/>
                <a:gd name="connsiteY4" fmla="*/ 386717 h 396355"/>
                <a:gd name="connsiteX5" fmla="*/ 1524000 w 2416217"/>
                <a:gd name="connsiteY5" fmla="*/ 5717 h 396355"/>
                <a:gd name="connsiteX6" fmla="*/ 1838325 w 2416217"/>
                <a:gd name="connsiteY6" fmla="*/ 386717 h 396355"/>
                <a:gd name="connsiteX7" fmla="*/ 2124203 w 2416217"/>
                <a:gd name="connsiteY7" fmla="*/ 2935 h 396355"/>
                <a:gd name="connsiteX8" fmla="*/ 2385578 w 2416217"/>
                <a:gd name="connsiteY8" fmla="*/ 379811 h 396355"/>
                <a:gd name="connsiteX9" fmla="*/ 2416218 w 2416217"/>
                <a:gd name="connsiteY9" fmla="*/ 296597 h 396355"/>
                <a:gd name="connsiteX0" fmla="*/ 0 w 2416218"/>
                <a:gd name="connsiteY0" fmla="*/ 386717 h 396355"/>
                <a:gd name="connsiteX1" fmla="*/ 314325 w 2416218"/>
                <a:gd name="connsiteY1" fmla="*/ 5717 h 396355"/>
                <a:gd name="connsiteX2" fmla="*/ 619125 w 2416218"/>
                <a:gd name="connsiteY2" fmla="*/ 396242 h 396355"/>
                <a:gd name="connsiteX3" fmla="*/ 911395 w 2416218"/>
                <a:gd name="connsiteY3" fmla="*/ 4 h 396355"/>
                <a:gd name="connsiteX4" fmla="*/ 1219200 w 2416218"/>
                <a:gd name="connsiteY4" fmla="*/ 386717 h 396355"/>
                <a:gd name="connsiteX5" fmla="*/ 1524000 w 2416218"/>
                <a:gd name="connsiteY5" fmla="*/ 5717 h 396355"/>
                <a:gd name="connsiteX6" fmla="*/ 1838325 w 2416218"/>
                <a:gd name="connsiteY6" fmla="*/ 386717 h 396355"/>
                <a:gd name="connsiteX7" fmla="*/ 2124203 w 2416218"/>
                <a:gd name="connsiteY7" fmla="*/ 2935 h 396355"/>
                <a:gd name="connsiteX8" fmla="*/ 2385578 w 2416218"/>
                <a:gd name="connsiteY8" fmla="*/ 379811 h 396355"/>
                <a:gd name="connsiteX9" fmla="*/ 2416218 w 2416218"/>
                <a:gd name="connsiteY9" fmla="*/ 296597 h 396355"/>
                <a:gd name="connsiteX0" fmla="*/ 0 w 2416218"/>
                <a:gd name="connsiteY0" fmla="*/ 386717 h 396355"/>
                <a:gd name="connsiteX1" fmla="*/ 314325 w 2416218"/>
                <a:gd name="connsiteY1" fmla="*/ 5717 h 396355"/>
                <a:gd name="connsiteX2" fmla="*/ 619125 w 2416218"/>
                <a:gd name="connsiteY2" fmla="*/ 396242 h 396355"/>
                <a:gd name="connsiteX3" fmla="*/ 911395 w 2416218"/>
                <a:gd name="connsiteY3" fmla="*/ 4 h 396355"/>
                <a:gd name="connsiteX4" fmla="*/ 1219200 w 2416218"/>
                <a:gd name="connsiteY4" fmla="*/ 386717 h 396355"/>
                <a:gd name="connsiteX5" fmla="*/ 1524000 w 2416218"/>
                <a:gd name="connsiteY5" fmla="*/ 5717 h 396355"/>
                <a:gd name="connsiteX6" fmla="*/ 1838325 w 2416218"/>
                <a:gd name="connsiteY6" fmla="*/ 386717 h 396355"/>
                <a:gd name="connsiteX7" fmla="*/ 2124203 w 2416218"/>
                <a:gd name="connsiteY7" fmla="*/ 2935 h 396355"/>
                <a:gd name="connsiteX8" fmla="*/ 2385578 w 2416218"/>
                <a:gd name="connsiteY8" fmla="*/ 379811 h 396355"/>
                <a:gd name="connsiteX9" fmla="*/ 2416218 w 2416218"/>
                <a:gd name="connsiteY9" fmla="*/ 296597 h 396355"/>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86714 h 396351"/>
                <a:gd name="connsiteX1" fmla="*/ 314325 w 2416218"/>
                <a:gd name="connsiteY1" fmla="*/ 5714 h 396351"/>
                <a:gd name="connsiteX2" fmla="*/ 619125 w 2416218"/>
                <a:gd name="connsiteY2" fmla="*/ 396239 h 396351"/>
                <a:gd name="connsiteX3" fmla="*/ 911395 w 2416218"/>
                <a:gd name="connsiteY3" fmla="*/ 1 h 396351"/>
                <a:gd name="connsiteX4" fmla="*/ 1219200 w 2416218"/>
                <a:gd name="connsiteY4" fmla="*/ 386714 h 396351"/>
                <a:gd name="connsiteX5" fmla="*/ 1524000 w 2416218"/>
                <a:gd name="connsiteY5" fmla="*/ 5714 h 396351"/>
                <a:gd name="connsiteX6" fmla="*/ 1838325 w 2416218"/>
                <a:gd name="connsiteY6" fmla="*/ 386714 h 396351"/>
                <a:gd name="connsiteX7" fmla="*/ 2124203 w 2416218"/>
                <a:gd name="connsiteY7" fmla="*/ 2932 h 396351"/>
                <a:gd name="connsiteX8" fmla="*/ 2385578 w 2416218"/>
                <a:gd name="connsiteY8" fmla="*/ 379808 h 396351"/>
                <a:gd name="connsiteX9" fmla="*/ 2416218 w 2416218"/>
                <a:gd name="connsiteY9" fmla="*/ 296594 h 396351"/>
                <a:gd name="connsiteX0" fmla="*/ 0 w 2416218"/>
                <a:gd name="connsiteY0" fmla="*/ 394664 h 394717"/>
                <a:gd name="connsiteX1" fmla="*/ 314325 w 2416218"/>
                <a:gd name="connsiteY1" fmla="*/ 13664 h 394717"/>
                <a:gd name="connsiteX2" fmla="*/ 625391 w 2416218"/>
                <a:gd name="connsiteY2" fmla="*/ 120693 h 394717"/>
                <a:gd name="connsiteX3" fmla="*/ 911395 w 2416218"/>
                <a:gd name="connsiteY3" fmla="*/ 7951 h 394717"/>
                <a:gd name="connsiteX4" fmla="*/ 1219200 w 2416218"/>
                <a:gd name="connsiteY4" fmla="*/ 394664 h 394717"/>
                <a:gd name="connsiteX5" fmla="*/ 1524000 w 2416218"/>
                <a:gd name="connsiteY5" fmla="*/ 13664 h 394717"/>
                <a:gd name="connsiteX6" fmla="*/ 1838325 w 2416218"/>
                <a:gd name="connsiteY6" fmla="*/ 394664 h 394717"/>
                <a:gd name="connsiteX7" fmla="*/ 2124203 w 2416218"/>
                <a:gd name="connsiteY7" fmla="*/ 10882 h 394717"/>
                <a:gd name="connsiteX8" fmla="*/ 2385578 w 2416218"/>
                <a:gd name="connsiteY8" fmla="*/ 387758 h 394717"/>
                <a:gd name="connsiteX9" fmla="*/ 2416218 w 2416218"/>
                <a:gd name="connsiteY9" fmla="*/ 304544 h 394717"/>
                <a:gd name="connsiteX0" fmla="*/ 0 w 2416218"/>
                <a:gd name="connsiteY0" fmla="*/ 389883 h 389888"/>
                <a:gd name="connsiteX1" fmla="*/ 314325 w 2416218"/>
                <a:gd name="connsiteY1" fmla="*/ 8883 h 389888"/>
                <a:gd name="connsiteX2" fmla="*/ 625391 w 2416218"/>
                <a:gd name="connsiteY2" fmla="*/ 115912 h 389888"/>
                <a:gd name="connsiteX3" fmla="*/ 911395 w 2416218"/>
                <a:gd name="connsiteY3" fmla="*/ 3170 h 389888"/>
                <a:gd name="connsiteX4" fmla="*/ 1225465 w 2416218"/>
                <a:gd name="connsiteY4" fmla="*/ 117375 h 389888"/>
                <a:gd name="connsiteX5" fmla="*/ 1524000 w 2416218"/>
                <a:gd name="connsiteY5" fmla="*/ 8883 h 389888"/>
                <a:gd name="connsiteX6" fmla="*/ 1838325 w 2416218"/>
                <a:gd name="connsiteY6" fmla="*/ 389883 h 389888"/>
                <a:gd name="connsiteX7" fmla="*/ 2124203 w 2416218"/>
                <a:gd name="connsiteY7" fmla="*/ 6101 h 389888"/>
                <a:gd name="connsiteX8" fmla="*/ 2385578 w 2416218"/>
                <a:gd name="connsiteY8" fmla="*/ 382977 h 389888"/>
                <a:gd name="connsiteX9" fmla="*/ 2416218 w 2416218"/>
                <a:gd name="connsiteY9" fmla="*/ 299763 h 389888"/>
                <a:gd name="connsiteX0" fmla="*/ 0 w 2416218"/>
                <a:gd name="connsiteY0" fmla="*/ 393129 h 393129"/>
                <a:gd name="connsiteX1" fmla="*/ 314325 w 2416218"/>
                <a:gd name="connsiteY1" fmla="*/ 12129 h 393129"/>
                <a:gd name="connsiteX2" fmla="*/ 625391 w 2416218"/>
                <a:gd name="connsiteY2" fmla="*/ 119158 h 393129"/>
                <a:gd name="connsiteX3" fmla="*/ 911395 w 2416218"/>
                <a:gd name="connsiteY3" fmla="*/ 6416 h 393129"/>
                <a:gd name="connsiteX4" fmla="*/ 1225465 w 2416218"/>
                <a:gd name="connsiteY4" fmla="*/ 120621 h 393129"/>
                <a:gd name="connsiteX5" fmla="*/ 1524000 w 2416218"/>
                <a:gd name="connsiteY5" fmla="*/ 12129 h 393129"/>
                <a:gd name="connsiteX6" fmla="*/ 1835193 w 2416218"/>
                <a:gd name="connsiteY6" fmla="*/ 105238 h 393129"/>
                <a:gd name="connsiteX7" fmla="*/ 2124203 w 2416218"/>
                <a:gd name="connsiteY7" fmla="*/ 9347 h 393129"/>
                <a:gd name="connsiteX8" fmla="*/ 2385578 w 2416218"/>
                <a:gd name="connsiteY8" fmla="*/ 386223 h 393129"/>
                <a:gd name="connsiteX9" fmla="*/ 2416218 w 2416218"/>
                <a:gd name="connsiteY9" fmla="*/ 303009 h 393129"/>
                <a:gd name="connsiteX0" fmla="*/ 0 w 2416218"/>
                <a:gd name="connsiteY0" fmla="*/ 389883 h 389883"/>
                <a:gd name="connsiteX1" fmla="*/ 314325 w 2416218"/>
                <a:gd name="connsiteY1" fmla="*/ 8883 h 389883"/>
                <a:gd name="connsiteX2" fmla="*/ 625391 w 2416218"/>
                <a:gd name="connsiteY2" fmla="*/ 115912 h 389883"/>
                <a:gd name="connsiteX3" fmla="*/ 911395 w 2416218"/>
                <a:gd name="connsiteY3" fmla="*/ 3170 h 389883"/>
                <a:gd name="connsiteX4" fmla="*/ 1225465 w 2416218"/>
                <a:gd name="connsiteY4" fmla="*/ 117375 h 389883"/>
                <a:gd name="connsiteX5" fmla="*/ 1524000 w 2416218"/>
                <a:gd name="connsiteY5" fmla="*/ 8883 h 389883"/>
                <a:gd name="connsiteX6" fmla="*/ 1835193 w 2416218"/>
                <a:gd name="connsiteY6" fmla="*/ 101992 h 389883"/>
                <a:gd name="connsiteX7" fmla="*/ 2124203 w 2416218"/>
                <a:gd name="connsiteY7" fmla="*/ 6101 h 389883"/>
                <a:gd name="connsiteX8" fmla="*/ 2379313 w 2416218"/>
                <a:gd name="connsiteY8" fmla="*/ 101679 h 389883"/>
                <a:gd name="connsiteX9" fmla="*/ 2416218 w 2416218"/>
                <a:gd name="connsiteY9" fmla="*/ 299763 h 389883"/>
                <a:gd name="connsiteX0" fmla="*/ 0 w 2419351"/>
                <a:gd name="connsiteY0" fmla="*/ 389883 h 389883"/>
                <a:gd name="connsiteX1" fmla="*/ 314325 w 2419351"/>
                <a:gd name="connsiteY1" fmla="*/ 8883 h 389883"/>
                <a:gd name="connsiteX2" fmla="*/ 625391 w 2419351"/>
                <a:gd name="connsiteY2" fmla="*/ 115912 h 389883"/>
                <a:gd name="connsiteX3" fmla="*/ 911395 w 2419351"/>
                <a:gd name="connsiteY3" fmla="*/ 3170 h 389883"/>
                <a:gd name="connsiteX4" fmla="*/ 1225465 w 2419351"/>
                <a:gd name="connsiteY4" fmla="*/ 117375 h 389883"/>
                <a:gd name="connsiteX5" fmla="*/ 1524000 w 2419351"/>
                <a:gd name="connsiteY5" fmla="*/ 8883 h 389883"/>
                <a:gd name="connsiteX6" fmla="*/ 1835193 w 2419351"/>
                <a:gd name="connsiteY6" fmla="*/ 101992 h 389883"/>
                <a:gd name="connsiteX7" fmla="*/ 2124203 w 2419351"/>
                <a:gd name="connsiteY7" fmla="*/ 6101 h 389883"/>
                <a:gd name="connsiteX8" fmla="*/ 2379313 w 2419351"/>
                <a:gd name="connsiteY8" fmla="*/ 101679 h 389883"/>
                <a:gd name="connsiteX9" fmla="*/ 2419351 w 2419351"/>
                <a:gd name="connsiteY9" fmla="*/ 88790 h 389883"/>
                <a:gd name="connsiteX0" fmla="*/ 0 w 2425615"/>
                <a:gd name="connsiteY0" fmla="*/ 127301 h 127301"/>
                <a:gd name="connsiteX1" fmla="*/ 320589 w 2425615"/>
                <a:gd name="connsiteY1" fmla="*/ 16611 h 127301"/>
                <a:gd name="connsiteX2" fmla="*/ 631655 w 2425615"/>
                <a:gd name="connsiteY2" fmla="*/ 123640 h 127301"/>
                <a:gd name="connsiteX3" fmla="*/ 917659 w 2425615"/>
                <a:gd name="connsiteY3" fmla="*/ 10898 h 127301"/>
                <a:gd name="connsiteX4" fmla="*/ 1231729 w 2425615"/>
                <a:gd name="connsiteY4" fmla="*/ 125103 h 127301"/>
                <a:gd name="connsiteX5" fmla="*/ 1530264 w 2425615"/>
                <a:gd name="connsiteY5" fmla="*/ 16611 h 127301"/>
                <a:gd name="connsiteX6" fmla="*/ 1841457 w 2425615"/>
                <a:gd name="connsiteY6" fmla="*/ 109720 h 127301"/>
                <a:gd name="connsiteX7" fmla="*/ 2130467 w 2425615"/>
                <a:gd name="connsiteY7" fmla="*/ 13829 h 127301"/>
                <a:gd name="connsiteX8" fmla="*/ 2385577 w 2425615"/>
                <a:gd name="connsiteY8" fmla="*/ 109407 h 127301"/>
                <a:gd name="connsiteX9" fmla="*/ 2425615 w 2425615"/>
                <a:gd name="connsiteY9" fmla="*/ 96518 h 127301"/>
                <a:gd name="connsiteX0" fmla="*/ 0 w 2425615"/>
                <a:gd name="connsiteY0" fmla="*/ 116404 h 116404"/>
                <a:gd name="connsiteX1" fmla="*/ 320589 w 2425615"/>
                <a:gd name="connsiteY1" fmla="*/ 5714 h 116404"/>
                <a:gd name="connsiteX2" fmla="*/ 631655 w 2425615"/>
                <a:gd name="connsiteY2" fmla="*/ 112743 h 116404"/>
                <a:gd name="connsiteX3" fmla="*/ 917659 w 2425615"/>
                <a:gd name="connsiteY3" fmla="*/ 1 h 116404"/>
                <a:gd name="connsiteX4" fmla="*/ 1231729 w 2425615"/>
                <a:gd name="connsiteY4" fmla="*/ 114206 h 116404"/>
                <a:gd name="connsiteX5" fmla="*/ 1530264 w 2425615"/>
                <a:gd name="connsiteY5" fmla="*/ 5714 h 116404"/>
                <a:gd name="connsiteX6" fmla="*/ 1841457 w 2425615"/>
                <a:gd name="connsiteY6" fmla="*/ 98823 h 116404"/>
                <a:gd name="connsiteX7" fmla="*/ 2130467 w 2425615"/>
                <a:gd name="connsiteY7" fmla="*/ 2932 h 116404"/>
                <a:gd name="connsiteX8" fmla="*/ 2385577 w 2425615"/>
                <a:gd name="connsiteY8" fmla="*/ 98510 h 116404"/>
                <a:gd name="connsiteX9" fmla="*/ 2425615 w 2425615"/>
                <a:gd name="connsiteY9" fmla="*/ 85621 h 116404"/>
                <a:gd name="connsiteX0" fmla="*/ 0 w 2425615"/>
                <a:gd name="connsiteY0" fmla="*/ 116404 h 116404"/>
                <a:gd name="connsiteX1" fmla="*/ 314323 w 2425615"/>
                <a:gd name="connsiteY1" fmla="*/ 71642 h 116404"/>
                <a:gd name="connsiteX2" fmla="*/ 631655 w 2425615"/>
                <a:gd name="connsiteY2" fmla="*/ 112743 h 116404"/>
                <a:gd name="connsiteX3" fmla="*/ 917659 w 2425615"/>
                <a:gd name="connsiteY3" fmla="*/ 1 h 116404"/>
                <a:gd name="connsiteX4" fmla="*/ 1231729 w 2425615"/>
                <a:gd name="connsiteY4" fmla="*/ 114206 h 116404"/>
                <a:gd name="connsiteX5" fmla="*/ 1530264 w 2425615"/>
                <a:gd name="connsiteY5" fmla="*/ 5714 h 116404"/>
                <a:gd name="connsiteX6" fmla="*/ 1841457 w 2425615"/>
                <a:gd name="connsiteY6" fmla="*/ 98823 h 116404"/>
                <a:gd name="connsiteX7" fmla="*/ 2130467 w 2425615"/>
                <a:gd name="connsiteY7" fmla="*/ 2932 h 116404"/>
                <a:gd name="connsiteX8" fmla="*/ 2385577 w 2425615"/>
                <a:gd name="connsiteY8" fmla="*/ 98510 h 116404"/>
                <a:gd name="connsiteX9" fmla="*/ 2425615 w 2425615"/>
                <a:gd name="connsiteY9" fmla="*/ 85621 h 116404"/>
                <a:gd name="connsiteX0" fmla="*/ 0 w 2425615"/>
                <a:gd name="connsiteY0" fmla="*/ 116404 h 116404"/>
                <a:gd name="connsiteX1" fmla="*/ 314323 w 2425615"/>
                <a:gd name="connsiteY1" fmla="*/ 71642 h 116404"/>
                <a:gd name="connsiteX2" fmla="*/ 631655 w 2425615"/>
                <a:gd name="connsiteY2" fmla="*/ 112743 h 116404"/>
                <a:gd name="connsiteX3" fmla="*/ 917659 w 2425615"/>
                <a:gd name="connsiteY3" fmla="*/ 1 h 116404"/>
                <a:gd name="connsiteX4" fmla="*/ 1231729 w 2425615"/>
                <a:gd name="connsiteY4" fmla="*/ 114206 h 116404"/>
                <a:gd name="connsiteX5" fmla="*/ 1530264 w 2425615"/>
                <a:gd name="connsiteY5" fmla="*/ 5714 h 116404"/>
                <a:gd name="connsiteX6" fmla="*/ 1841457 w 2425615"/>
                <a:gd name="connsiteY6" fmla="*/ 98823 h 116404"/>
                <a:gd name="connsiteX7" fmla="*/ 2130467 w 2425615"/>
                <a:gd name="connsiteY7" fmla="*/ 2932 h 116404"/>
                <a:gd name="connsiteX8" fmla="*/ 2385577 w 2425615"/>
                <a:gd name="connsiteY8" fmla="*/ 98510 h 116404"/>
                <a:gd name="connsiteX9" fmla="*/ 2425615 w 2425615"/>
                <a:gd name="connsiteY9" fmla="*/ 85621 h 116404"/>
                <a:gd name="connsiteX0" fmla="*/ 0 w 2425615"/>
                <a:gd name="connsiteY0" fmla="*/ 116404 h 116404"/>
                <a:gd name="connsiteX1" fmla="*/ 323721 w 2425615"/>
                <a:gd name="connsiteY1" fmla="*/ 80433 h 116404"/>
                <a:gd name="connsiteX2" fmla="*/ 631655 w 2425615"/>
                <a:gd name="connsiteY2" fmla="*/ 112743 h 116404"/>
                <a:gd name="connsiteX3" fmla="*/ 917659 w 2425615"/>
                <a:gd name="connsiteY3" fmla="*/ 1 h 116404"/>
                <a:gd name="connsiteX4" fmla="*/ 1231729 w 2425615"/>
                <a:gd name="connsiteY4" fmla="*/ 114206 h 116404"/>
                <a:gd name="connsiteX5" fmla="*/ 1530264 w 2425615"/>
                <a:gd name="connsiteY5" fmla="*/ 5714 h 116404"/>
                <a:gd name="connsiteX6" fmla="*/ 1841457 w 2425615"/>
                <a:gd name="connsiteY6" fmla="*/ 98823 h 116404"/>
                <a:gd name="connsiteX7" fmla="*/ 2130467 w 2425615"/>
                <a:gd name="connsiteY7" fmla="*/ 2932 h 116404"/>
                <a:gd name="connsiteX8" fmla="*/ 2385577 w 2425615"/>
                <a:gd name="connsiteY8" fmla="*/ 98510 h 116404"/>
                <a:gd name="connsiteX9" fmla="*/ 2425615 w 2425615"/>
                <a:gd name="connsiteY9" fmla="*/ 85621 h 116404"/>
                <a:gd name="connsiteX0" fmla="*/ 0 w 2425615"/>
                <a:gd name="connsiteY0" fmla="*/ 116404 h 116404"/>
                <a:gd name="connsiteX1" fmla="*/ 323721 w 2425615"/>
                <a:gd name="connsiteY1" fmla="*/ 80433 h 116404"/>
                <a:gd name="connsiteX2" fmla="*/ 631655 w 2425615"/>
                <a:gd name="connsiteY2" fmla="*/ 112743 h 116404"/>
                <a:gd name="connsiteX3" fmla="*/ 917659 w 2425615"/>
                <a:gd name="connsiteY3" fmla="*/ 1 h 116404"/>
                <a:gd name="connsiteX4" fmla="*/ 1231729 w 2425615"/>
                <a:gd name="connsiteY4" fmla="*/ 114206 h 116404"/>
                <a:gd name="connsiteX5" fmla="*/ 1530264 w 2425615"/>
                <a:gd name="connsiteY5" fmla="*/ 5714 h 116404"/>
                <a:gd name="connsiteX6" fmla="*/ 1841457 w 2425615"/>
                <a:gd name="connsiteY6" fmla="*/ 98823 h 116404"/>
                <a:gd name="connsiteX7" fmla="*/ 2130467 w 2425615"/>
                <a:gd name="connsiteY7" fmla="*/ 2932 h 116404"/>
                <a:gd name="connsiteX8" fmla="*/ 2385577 w 2425615"/>
                <a:gd name="connsiteY8" fmla="*/ 98510 h 116404"/>
                <a:gd name="connsiteX9" fmla="*/ 2425615 w 2425615"/>
                <a:gd name="connsiteY9" fmla="*/ 85621 h 116404"/>
                <a:gd name="connsiteX0" fmla="*/ 0 w 2425615"/>
                <a:gd name="connsiteY0" fmla="*/ 113473 h 114680"/>
                <a:gd name="connsiteX1" fmla="*/ 323721 w 2425615"/>
                <a:gd name="connsiteY1" fmla="*/ 77502 h 114680"/>
                <a:gd name="connsiteX2" fmla="*/ 631655 w 2425615"/>
                <a:gd name="connsiteY2" fmla="*/ 109812 h 114680"/>
                <a:gd name="connsiteX3" fmla="*/ 930189 w 2425615"/>
                <a:gd name="connsiteY3" fmla="*/ 89371 h 114680"/>
                <a:gd name="connsiteX4" fmla="*/ 1231729 w 2425615"/>
                <a:gd name="connsiteY4" fmla="*/ 111275 h 114680"/>
                <a:gd name="connsiteX5" fmla="*/ 1530264 w 2425615"/>
                <a:gd name="connsiteY5" fmla="*/ 2783 h 114680"/>
                <a:gd name="connsiteX6" fmla="*/ 1841457 w 2425615"/>
                <a:gd name="connsiteY6" fmla="*/ 95892 h 114680"/>
                <a:gd name="connsiteX7" fmla="*/ 2130467 w 2425615"/>
                <a:gd name="connsiteY7" fmla="*/ 1 h 114680"/>
                <a:gd name="connsiteX8" fmla="*/ 2385577 w 2425615"/>
                <a:gd name="connsiteY8" fmla="*/ 95579 h 114680"/>
                <a:gd name="connsiteX9" fmla="*/ 2425615 w 2425615"/>
                <a:gd name="connsiteY9" fmla="*/ 82690 h 114680"/>
                <a:gd name="connsiteX0" fmla="*/ 0 w 2425615"/>
                <a:gd name="connsiteY0" fmla="*/ 113473 h 113473"/>
                <a:gd name="connsiteX1" fmla="*/ 323721 w 2425615"/>
                <a:gd name="connsiteY1" fmla="*/ 77502 h 113473"/>
                <a:gd name="connsiteX2" fmla="*/ 631655 w 2425615"/>
                <a:gd name="connsiteY2" fmla="*/ 109812 h 113473"/>
                <a:gd name="connsiteX3" fmla="*/ 930189 w 2425615"/>
                <a:gd name="connsiteY3" fmla="*/ 89371 h 113473"/>
                <a:gd name="connsiteX4" fmla="*/ 1231729 w 2425615"/>
                <a:gd name="connsiteY4" fmla="*/ 111275 h 113473"/>
                <a:gd name="connsiteX5" fmla="*/ 1567853 w 2425615"/>
                <a:gd name="connsiteY5" fmla="*/ 97282 h 113473"/>
                <a:gd name="connsiteX6" fmla="*/ 1841457 w 2425615"/>
                <a:gd name="connsiteY6" fmla="*/ 95892 h 113473"/>
                <a:gd name="connsiteX7" fmla="*/ 2130467 w 2425615"/>
                <a:gd name="connsiteY7" fmla="*/ 1 h 113473"/>
                <a:gd name="connsiteX8" fmla="*/ 2385577 w 2425615"/>
                <a:gd name="connsiteY8" fmla="*/ 95579 h 113473"/>
                <a:gd name="connsiteX9" fmla="*/ 2425615 w 2425615"/>
                <a:gd name="connsiteY9" fmla="*/ 82690 h 113473"/>
                <a:gd name="connsiteX0" fmla="*/ 0 w 2425615"/>
                <a:gd name="connsiteY0" fmla="*/ 113499 h 113499"/>
                <a:gd name="connsiteX1" fmla="*/ 323721 w 2425615"/>
                <a:gd name="connsiteY1" fmla="*/ 77528 h 113499"/>
                <a:gd name="connsiteX2" fmla="*/ 631655 w 2425615"/>
                <a:gd name="connsiteY2" fmla="*/ 109838 h 113499"/>
                <a:gd name="connsiteX3" fmla="*/ 930189 w 2425615"/>
                <a:gd name="connsiteY3" fmla="*/ 89397 h 113499"/>
                <a:gd name="connsiteX4" fmla="*/ 1231729 w 2425615"/>
                <a:gd name="connsiteY4" fmla="*/ 111301 h 113499"/>
                <a:gd name="connsiteX5" fmla="*/ 1567853 w 2425615"/>
                <a:gd name="connsiteY5" fmla="*/ 97308 h 113499"/>
                <a:gd name="connsiteX6" fmla="*/ 1850854 w 2425615"/>
                <a:gd name="connsiteY6" fmla="*/ 106906 h 113499"/>
                <a:gd name="connsiteX7" fmla="*/ 2130467 w 2425615"/>
                <a:gd name="connsiteY7" fmla="*/ 27 h 113499"/>
                <a:gd name="connsiteX8" fmla="*/ 2385577 w 2425615"/>
                <a:gd name="connsiteY8" fmla="*/ 95605 h 113499"/>
                <a:gd name="connsiteX9" fmla="*/ 2425615 w 2425615"/>
                <a:gd name="connsiteY9" fmla="*/ 82716 h 113499"/>
                <a:gd name="connsiteX0" fmla="*/ 0 w 2425615"/>
                <a:gd name="connsiteY0" fmla="*/ 36457 h 36457"/>
                <a:gd name="connsiteX1" fmla="*/ 323721 w 2425615"/>
                <a:gd name="connsiteY1" fmla="*/ 486 h 36457"/>
                <a:gd name="connsiteX2" fmla="*/ 631655 w 2425615"/>
                <a:gd name="connsiteY2" fmla="*/ 32796 h 36457"/>
                <a:gd name="connsiteX3" fmla="*/ 930189 w 2425615"/>
                <a:gd name="connsiteY3" fmla="*/ 12355 h 36457"/>
                <a:gd name="connsiteX4" fmla="*/ 1231729 w 2425615"/>
                <a:gd name="connsiteY4" fmla="*/ 34259 h 36457"/>
                <a:gd name="connsiteX5" fmla="*/ 1567853 w 2425615"/>
                <a:gd name="connsiteY5" fmla="*/ 20266 h 36457"/>
                <a:gd name="connsiteX6" fmla="*/ 1850854 w 2425615"/>
                <a:gd name="connsiteY6" fmla="*/ 29864 h 36457"/>
                <a:gd name="connsiteX7" fmla="*/ 2161790 w 2425615"/>
                <a:gd name="connsiteY7" fmla="*/ 24075 h 36457"/>
                <a:gd name="connsiteX8" fmla="*/ 2385577 w 2425615"/>
                <a:gd name="connsiteY8" fmla="*/ 18563 h 36457"/>
                <a:gd name="connsiteX9" fmla="*/ 2425615 w 2425615"/>
                <a:gd name="connsiteY9" fmla="*/ 5674 h 36457"/>
                <a:gd name="connsiteX0" fmla="*/ 0 w 2425615"/>
                <a:gd name="connsiteY0" fmla="*/ 36457 h 36457"/>
                <a:gd name="connsiteX1" fmla="*/ 323721 w 2425615"/>
                <a:gd name="connsiteY1" fmla="*/ 486 h 36457"/>
                <a:gd name="connsiteX2" fmla="*/ 631655 w 2425615"/>
                <a:gd name="connsiteY2" fmla="*/ 32796 h 36457"/>
                <a:gd name="connsiteX3" fmla="*/ 930189 w 2425615"/>
                <a:gd name="connsiteY3" fmla="*/ 12355 h 36457"/>
                <a:gd name="connsiteX4" fmla="*/ 1231729 w 2425615"/>
                <a:gd name="connsiteY4" fmla="*/ 34259 h 36457"/>
                <a:gd name="connsiteX5" fmla="*/ 1567853 w 2425615"/>
                <a:gd name="connsiteY5" fmla="*/ 20266 h 36457"/>
                <a:gd name="connsiteX6" fmla="*/ 1850854 w 2425615"/>
                <a:gd name="connsiteY6" fmla="*/ 29864 h 36457"/>
                <a:gd name="connsiteX7" fmla="*/ 2161790 w 2425615"/>
                <a:gd name="connsiteY7" fmla="*/ 17481 h 36457"/>
                <a:gd name="connsiteX8" fmla="*/ 2385577 w 2425615"/>
                <a:gd name="connsiteY8" fmla="*/ 18563 h 36457"/>
                <a:gd name="connsiteX9" fmla="*/ 2425615 w 2425615"/>
                <a:gd name="connsiteY9" fmla="*/ 5674 h 36457"/>
                <a:gd name="connsiteX0" fmla="*/ 0 w 2425615"/>
                <a:gd name="connsiteY0" fmla="*/ 30783 h 30783"/>
                <a:gd name="connsiteX1" fmla="*/ 320589 w 2425615"/>
                <a:gd name="connsiteY1" fmla="*/ 1406 h 30783"/>
                <a:gd name="connsiteX2" fmla="*/ 631655 w 2425615"/>
                <a:gd name="connsiteY2" fmla="*/ 27122 h 30783"/>
                <a:gd name="connsiteX3" fmla="*/ 930189 w 2425615"/>
                <a:gd name="connsiteY3" fmla="*/ 6681 h 30783"/>
                <a:gd name="connsiteX4" fmla="*/ 1231729 w 2425615"/>
                <a:gd name="connsiteY4" fmla="*/ 28585 h 30783"/>
                <a:gd name="connsiteX5" fmla="*/ 1567853 w 2425615"/>
                <a:gd name="connsiteY5" fmla="*/ 14592 h 30783"/>
                <a:gd name="connsiteX6" fmla="*/ 1850854 w 2425615"/>
                <a:gd name="connsiteY6" fmla="*/ 24190 h 30783"/>
                <a:gd name="connsiteX7" fmla="*/ 2161790 w 2425615"/>
                <a:gd name="connsiteY7" fmla="*/ 11807 h 30783"/>
                <a:gd name="connsiteX8" fmla="*/ 2385577 w 2425615"/>
                <a:gd name="connsiteY8" fmla="*/ 12889 h 30783"/>
                <a:gd name="connsiteX9" fmla="*/ 2425615 w 2425615"/>
                <a:gd name="connsiteY9" fmla="*/ 0 h 30783"/>
                <a:gd name="connsiteX0" fmla="*/ 0 w 2425615"/>
                <a:gd name="connsiteY0" fmla="*/ 30783 h 30783"/>
                <a:gd name="connsiteX1" fmla="*/ 301795 w 2425615"/>
                <a:gd name="connsiteY1" fmla="*/ 7999 h 30783"/>
                <a:gd name="connsiteX2" fmla="*/ 631655 w 2425615"/>
                <a:gd name="connsiteY2" fmla="*/ 27122 h 30783"/>
                <a:gd name="connsiteX3" fmla="*/ 930189 w 2425615"/>
                <a:gd name="connsiteY3" fmla="*/ 6681 h 30783"/>
                <a:gd name="connsiteX4" fmla="*/ 1231729 w 2425615"/>
                <a:gd name="connsiteY4" fmla="*/ 28585 h 30783"/>
                <a:gd name="connsiteX5" fmla="*/ 1567853 w 2425615"/>
                <a:gd name="connsiteY5" fmla="*/ 14592 h 30783"/>
                <a:gd name="connsiteX6" fmla="*/ 1850854 w 2425615"/>
                <a:gd name="connsiteY6" fmla="*/ 24190 h 30783"/>
                <a:gd name="connsiteX7" fmla="*/ 2161790 w 2425615"/>
                <a:gd name="connsiteY7" fmla="*/ 11807 h 30783"/>
                <a:gd name="connsiteX8" fmla="*/ 2385577 w 2425615"/>
                <a:gd name="connsiteY8" fmla="*/ 12889 h 30783"/>
                <a:gd name="connsiteX9" fmla="*/ 2425615 w 2425615"/>
                <a:gd name="connsiteY9" fmla="*/ 0 h 30783"/>
                <a:gd name="connsiteX0" fmla="*/ 0 w 2425615"/>
                <a:gd name="connsiteY0" fmla="*/ 30783 h 30783"/>
                <a:gd name="connsiteX1" fmla="*/ 301795 w 2425615"/>
                <a:gd name="connsiteY1" fmla="*/ 7999 h 30783"/>
                <a:gd name="connsiteX2" fmla="*/ 631655 w 2425615"/>
                <a:gd name="connsiteY2" fmla="*/ 27122 h 30783"/>
                <a:gd name="connsiteX3" fmla="*/ 955248 w 2425615"/>
                <a:gd name="connsiteY3" fmla="*/ 11076 h 30783"/>
                <a:gd name="connsiteX4" fmla="*/ 1231729 w 2425615"/>
                <a:gd name="connsiteY4" fmla="*/ 28585 h 30783"/>
                <a:gd name="connsiteX5" fmla="*/ 1567853 w 2425615"/>
                <a:gd name="connsiteY5" fmla="*/ 14592 h 30783"/>
                <a:gd name="connsiteX6" fmla="*/ 1850854 w 2425615"/>
                <a:gd name="connsiteY6" fmla="*/ 24190 h 30783"/>
                <a:gd name="connsiteX7" fmla="*/ 2161790 w 2425615"/>
                <a:gd name="connsiteY7" fmla="*/ 11807 h 30783"/>
                <a:gd name="connsiteX8" fmla="*/ 2385577 w 2425615"/>
                <a:gd name="connsiteY8" fmla="*/ 12889 h 30783"/>
                <a:gd name="connsiteX9" fmla="*/ 2425615 w 2425615"/>
                <a:gd name="connsiteY9" fmla="*/ 0 h 30783"/>
                <a:gd name="connsiteX0" fmla="*/ 0 w 2425615"/>
                <a:gd name="connsiteY0" fmla="*/ 30783 h 30783"/>
                <a:gd name="connsiteX1" fmla="*/ 301795 w 2425615"/>
                <a:gd name="connsiteY1" fmla="*/ 7999 h 30783"/>
                <a:gd name="connsiteX2" fmla="*/ 631655 w 2425615"/>
                <a:gd name="connsiteY2" fmla="*/ 27122 h 30783"/>
                <a:gd name="connsiteX3" fmla="*/ 958382 w 2425615"/>
                <a:gd name="connsiteY3" fmla="*/ 17668 h 30783"/>
                <a:gd name="connsiteX4" fmla="*/ 1231729 w 2425615"/>
                <a:gd name="connsiteY4" fmla="*/ 28585 h 30783"/>
                <a:gd name="connsiteX5" fmla="*/ 1567853 w 2425615"/>
                <a:gd name="connsiteY5" fmla="*/ 14592 h 30783"/>
                <a:gd name="connsiteX6" fmla="*/ 1850854 w 2425615"/>
                <a:gd name="connsiteY6" fmla="*/ 24190 h 30783"/>
                <a:gd name="connsiteX7" fmla="*/ 2161790 w 2425615"/>
                <a:gd name="connsiteY7" fmla="*/ 11807 h 30783"/>
                <a:gd name="connsiteX8" fmla="*/ 2385577 w 2425615"/>
                <a:gd name="connsiteY8" fmla="*/ 12889 h 30783"/>
                <a:gd name="connsiteX9" fmla="*/ 2425615 w 2425615"/>
                <a:gd name="connsiteY9" fmla="*/ 0 h 30783"/>
                <a:gd name="connsiteX0" fmla="*/ 0 w 2425615"/>
                <a:gd name="connsiteY0" fmla="*/ 30783 h 30783"/>
                <a:gd name="connsiteX1" fmla="*/ 308059 w 2425615"/>
                <a:gd name="connsiteY1" fmla="*/ 10196 h 30783"/>
                <a:gd name="connsiteX2" fmla="*/ 631655 w 2425615"/>
                <a:gd name="connsiteY2" fmla="*/ 27122 h 30783"/>
                <a:gd name="connsiteX3" fmla="*/ 958382 w 2425615"/>
                <a:gd name="connsiteY3" fmla="*/ 17668 h 30783"/>
                <a:gd name="connsiteX4" fmla="*/ 1231729 w 2425615"/>
                <a:gd name="connsiteY4" fmla="*/ 28585 h 30783"/>
                <a:gd name="connsiteX5" fmla="*/ 1567853 w 2425615"/>
                <a:gd name="connsiteY5" fmla="*/ 14592 h 30783"/>
                <a:gd name="connsiteX6" fmla="*/ 1850854 w 2425615"/>
                <a:gd name="connsiteY6" fmla="*/ 24190 h 30783"/>
                <a:gd name="connsiteX7" fmla="*/ 2161790 w 2425615"/>
                <a:gd name="connsiteY7" fmla="*/ 11807 h 30783"/>
                <a:gd name="connsiteX8" fmla="*/ 2385577 w 2425615"/>
                <a:gd name="connsiteY8" fmla="*/ 12889 h 30783"/>
                <a:gd name="connsiteX9" fmla="*/ 2425615 w 2425615"/>
                <a:gd name="connsiteY9" fmla="*/ 0 h 30783"/>
                <a:gd name="connsiteX0" fmla="*/ 0 w 2425615"/>
                <a:gd name="connsiteY0" fmla="*/ 30783 h 30783"/>
                <a:gd name="connsiteX1" fmla="*/ 308059 w 2425615"/>
                <a:gd name="connsiteY1" fmla="*/ 10196 h 30783"/>
                <a:gd name="connsiteX2" fmla="*/ 631655 w 2425615"/>
                <a:gd name="connsiteY2" fmla="*/ 27122 h 30783"/>
                <a:gd name="connsiteX3" fmla="*/ 958382 w 2425615"/>
                <a:gd name="connsiteY3" fmla="*/ 17668 h 30783"/>
                <a:gd name="connsiteX4" fmla="*/ 1231729 w 2425615"/>
                <a:gd name="connsiteY4" fmla="*/ 28585 h 30783"/>
                <a:gd name="connsiteX5" fmla="*/ 1567853 w 2425615"/>
                <a:gd name="connsiteY5" fmla="*/ 14592 h 30783"/>
                <a:gd name="connsiteX6" fmla="*/ 1850854 w 2425615"/>
                <a:gd name="connsiteY6" fmla="*/ 24190 h 30783"/>
                <a:gd name="connsiteX7" fmla="*/ 2161790 w 2425615"/>
                <a:gd name="connsiteY7" fmla="*/ 11807 h 30783"/>
                <a:gd name="connsiteX8" fmla="*/ 2385577 w 2425615"/>
                <a:gd name="connsiteY8" fmla="*/ 12889 h 30783"/>
                <a:gd name="connsiteX9" fmla="*/ 2425615 w 2425615"/>
                <a:gd name="connsiteY9" fmla="*/ 0 h 30783"/>
                <a:gd name="connsiteX0" fmla="*/ 0 w 2425615"/>
                <a:gd name="connsiteY0" fmla="*/ 30783 h 30783"/>
                <a:gd name="connsiteX1" fmla="*/ 308059 w 2425615"/>
                <a:gd name="connsiteY1" fmla="*/ 10196 h 30783"/>
                <a:gd name="connsiteX2" fmla="*/ 631655 w 2425615"/>
                <a:gd name="connsiteY2" fmla="*/ 27122 h 30783"/>
                <a:gd name="connsiteX3" fmla="*/ 958382 w 2425615"/>
                <a:gd name="connsiteY3" fmla="*/ 17668 h 30783"/>
                <a:gd name="connsiteX4" fmla="*/ 1231729 w 2425615"/>
                <a:gd name="connsiteY4" fmla="*/ 28585 h 30783"/>
                <a:gd name="connsiteX5" fmla="*/ 1567853 w 2425615"/>
                <a:gd name="connsiteY5" fmla="*/ 14592 h 30783"/>
                <a:gd name="connsiteX6" fmla="*/ 1850854 w 2425615"/>
                <a:gd name="connsiteY6" fmla="*/ 24190 h 30783"/>
                <a:gd name="connsiteX7" fmla="*/ 2161790 w 2425615"/>
                <a:gd name="connsiteY7" fmla="*/ 11807 h 30783"/>
                <a:gd name="connsiteX8" fmla="*/ 2385577 w 2425615"/>
                <a:gd name="connsiteY8" fmla="*/ 12889 h 30783"/>
                <a:gd name="connsiteX9" fmla="*/ 2425615 w 2425615"/>
                <a:gd name="connsiteY9" fmla="*/ 0 h 30783"/>
                <a:gd name="connsiteX0" fmla="*/ 0 w 2425615"/>
                <a:gd name="connsiteY0" fmla="*/ 30783 h 30783"/>
                <a:gd name="connsiteX1" fmla="*/ 308059 w 2425615"/>
                <a:gd name="connsiteY1" fmla="*/ 10196 h 30783"/>
                <a:gd name="connsiteX2" fmla="*/ 631655 w 2425615"/>
                <a:gd name="connsiteY2" fmla="*/ 27122 h 30783"/>
                <a:gd name="connsiteX3" fmla="*/ 958382 w 2425615"/>
                <a:gd name="connsiteY3" fmla="*/ 17668 h 30783"/>
                <a:gd name="connsiteX4" fmla="*/ 1231729 w 2425615"/>
                <a:gd name="connsiteY4" fmla="*/ 28585 h 30783"/>
                <a:gd name="connsiteX5" fmla="*/ 1567853 w 2425615"/>
                <a:gd name="connsiteY5" fmla="*/ 14592 h 30783"/>
                <a:gd name="connsiteX6" fmla="*/ 1850854 w 2425615"/>
                <a:gd name="connsiteY6" fmla="*/ 24190 h 30783"/>
                <a:gd name="connsiteX7" fmla="*/ 2161790 w 2425615"/>
                <a:gd name="connsiteY7" fmla="*/ 11807 h 30783"/>
                <a:gd name="connsiteX8" fmla="*/ 2385577 w 2425615"/>
                <a:gd name="connsiteY8" fmla="*/ 12889 h 30783"/>
                <a:gd name="connsiteX9" fmla="*/ 2425615 w 2425615"/>
                <a:gd name="connsiteY9" fmla="*/ 0 h 30783"/>
                <a:gd name="connsiteX0" fmla="*/ 0 w 2425615"/>
                <a:gd name="connsiteY0" fmla="*/ 30783 h 30783"/>
                <a:gd name="connsiteX1" fmla="*/ 308059 w 2425615"/>
                <a:gd name="connsiteY1" fmla="*/ 10196 h 30783"/>
                <a:gd name="connsiteX2" fmla="*/ 631655 w 2425615"/>
                <a:gd name="connsiteY2" fmla="*/ 27122 h 30783"/>
                <a:gd name="connsiteX3" fmla="*/ 958382 w 2425615"/>
                <a:gd name="connsiteY3" fmla="*/ 17668 h 30783"/>
                <a:gd name="connsiteX4" fmla="*/ 1231729 w 2425615"/>
                <a:gd name="connsiteY4" fmla="*/ 28585 h 30783"/>
                <a:gd name="connsiteX5" fmla="*/ 1567853 w 2425615"/>
                <a:gd name="connsiteY5" fmla="*/ 14592 h 30783"/>
                <a:gd name="connsiteX6" fmla="*/ 1850854 w 2425615"/>
                <a:gd name="connsiteY6" fmla="*/ 24190 h 30783"/>
                <a:gd name="connsiteX7" fmla="*/ 2171188 w 2425615"/>
                <a:gd name="connsiteY7" fmla="*/ 16203 h 30783"/>
                <a:gd name="connsiteX8" fmla="*/ 2385577 w 2425615"/>
                <a:gd name="connsiteY8" fmla="*/ 12889 h 30783"/>
                <a:gd name="connsiteX9" fmla="*/ 2425615 w 2425615"/>
                <a:gd name="connsiteY9" fmla="*/ 0 h 30783"/>
                <a:gd name="connsiteX0" fmla="*/ 0 w 2425615"/>
                <a:gd name="connsiteY0" fmla="*/ 30783 h 30783"/>
                <a:gd name="connsiteX1" fmla="*/ 308059 w 2425615"/>
                <a:gd name="connsiteY1" fmla="*/ 10196 h 30783"/>
                <a:gd name="connsiteX2" fmla="*/ 631655 w 2425615"/>
                <a:gd name="connsiteY2" fmla="*/ 27122 h 30783"/>
                <a:gd name="connsiteX3" fmla="*/ 958382 w 2425615"/>
                <a:gd name="connsiteY3" fmla="*/ 17668 h 30783"/>
                <a:gd name="connsiteX4" fmla="*/ 1231729 w 2425615"/>
                <a:gd name="connsiteY4" fmla="*/ 28585 h 30783"/>
                <a:gd name="connsiteX5" fmla="*/ 1545926 w 2425615"/>
                <a:gd name="connsiteY5" fmla="*/ 14592 h 30783"/>
                <a:gd name="connsiteX6" fmla="*/ 1850854 w 2425615"/>
                <a:gd name="connsiteY6" fmla="*/ 24190 h 30783"/>
                <a:gd name="connsiteX7" fmla="*/ 2171188 w 2425615"/>
                <a:gd name="connsiteY7" fmla="*/ 16203 h 30783"/>
                <a:gd name="connsiteX8" fmla="*/ 2385577 w 2425615"/>
                <a:gd name="connsiteY8" fmla="*/ 12889 h 30783"/>
                <a:gd name="connsiteX9" fmla="*/ 2425615 w 2425615"/>
                <a:gd name="connsiteY9" fmla="*/ 0 h 30783"/>
                <a:gd name="connsiteX0" fmla="*/ 0 w 2425615"/>
                <a:gd name="connsiteY0" fmla="*/ 30783 h 30783"/>
                <a:gd name="connsiteX1" fmla="*/ 314325 w 2425615"/>
                <a:gd name="connsiteY1" fmla="*/ 16789 h 30783"/>
                <a:gd name="connsiteX2" fmla="*/ 631655 w 2425615"/>
                <a:gd name="connsiteY2" fmla="*/ 27122 h 30783"/>
                <a:gd name="connsiteX3" fmla="*/ 958382 w 2425615"/>
                <a:gd name="connsiteY3" fmla="*/ 17668 h 30783"/>
                <a:gd name="connsiteX4" fmla="*/ 1231729 w 2425615"/>
                <a:gd name="connsiteY4" fmla="*/ 28585 h 30783"/>
                <a:gd name="connsiteX5" fmla="*/ 1545926 w 2425615"/>
                <a:gd name="connsiteY5" fmla="*/ 14592 h 30783"/>
                <a:gd name="connsiteX6" fmla="*/ 1850854 w 2425615"/>
                <a:gd name="connsiteY6" fmla="*/ 24190 h 30783"/>
                <a:gd name="connsiteX7" fmla="*/ 2171188 w 2425615"/>
                <a:gd name="connsiteY7" fmla="*/ 16203 h 30783"/>
                <a:gd name="connsiteX8" fmla="*/ 2385577 w 2425615"/>
                <a:gd name="connsiteY8" fmla="*/ 12889 h 30783"/>
                <a:gd name="connsiteX9" fmla="*/ 2425615 w 2425615"/>
                <a:gd name="connsiteY9" fmla="*/ 0 h 30783"/>
                <a:gd name="connsiteX0" fmla="*/ 0 w 2435013"/>
                <a:gd name="connsiteY0" fmla="*/ 30783 h 30783"/>
                <a:gd name="connsiteX1" fmla="*/ 314325 w 2435013"/>
                <a:gd name="connsiteY1" fmla="*/ 16789 h 30783"/>
                <a:gd name="connsiteX2" fmla="*/ 631655 w 2435013"/>
                <a:gd name="connsiteY2" fmla="*/ 27122 h 30783"/>
                <a:gd name="connsiteX3" fmla="*/ 958382 w 2435013"/>
                <a:gd name="connsiteY3" fmla="*/ 17668 h 30783"/>
                <a:gd name="connsiteX4" fmla="*/ 1231729 w 2435013"/>
                <a:gd name="connsiteY4" fmla="*/ 28585 h 30783"/>
                <a:gd name="connsiteX5" fmla="*/ 1545926 w 2435013"/>
                <a:gd name="connsiteY5" fmla="*/ 14592 h 30783"/>
                <a:gd name="connsiteX6" fmla="*/ 1850854 w 2435013"/>
                <a:gd name="connsiteY6" fmla="*/ 24190 h 30783"/>
                <a:gd name="connsiteX7" fmla="*/ 2171188 w 2435013"/>
                <a:gd name="connsiteY7" fmla="*/ 16203 h 30783"/>
                <a:gd name="connsiteX8" fmla="*/ 2385577 w 2435013"/>
                <a:gd name="connsiteY8" fmla="*/ 12889 h 30783"/>
                <a:gd name="connsiteX9" fmla="*/ 2435013 w 2435013"/>
                <a:gd name="connsiteY9" fmla="*/ 0 h 30783"/>
                <a:gd name="connsiteX0" fmla="*/ 0 w 2425615"/>
                <a:gd name="connsiteY0" fmla="*/ 17894 h 17894"/>
                <a:gd name="connsiteX1" fmla="*/ 314325 w 2425615"/>
                <a:gd name="connsiteY1" fmla="*/ 3900 h 17894"/>
                <a:gd name="connsiteX2" fmla="*/ 631655 w 2425615"/>
                <a:gd name="connsiteY2" fmla="*/ 14233 h 17894"/>
                <a:gd name="connsiteX3" fmla="*/ 958382 w 2425615"/>
                <a:gd name="connsiteY3" fmla="*/ 4779 h 17894"/>
                <a:gd name="connsiteX4" fmla="*/ 1231729 w 2425615"/>
                <a:gd name="connsiteY4" fmla="*/ 15696 h 17894"/>
                <a:gd name="connsiteX5" fmla="*/ 1545926 w 2425615"/>
                <a:gd name="connsiteY5" fmla="*/ 1703 h 17894"/>
                <a:gd name="connsiteX6" fmla="*/ 1850854 w 2425615"/>
                <a:gd name="connsiteY6" fmla="*/ 11301 h 17894"/>
                <a:gd name="connsiteX7" fmla="*/ 2171188 w 2425615"/>
                <a:gd name="connsiteY7" fmla="*/ 3314 h 17894"/>
                <a:gd name="connsiteX8" fmla="*/ 2385577 w 2425615"/>
                <a:gd name="connsiteY8" fmla="*/ 0 h 17894"/>
                <a:gd name="connsiteX9" fmla="*/ 2425615 w 2425615"/>
                <a:gd name="connsiteY9" fmla="*/ 2495 h 17894"/>
                <a:gd name="connsiteX0" fmla="*/ 0 w 2425708"/>
                <a:gd name="connsiteY0" fmla="*/ 17894 h 17894"/>
                <a:gd name="connsiteX1" fmla="*/ 314325 w 2425708"/>
                <a:gd name="connsiteY1" fmla="*/ 3900 h 17894"/>
                <a:gd name="connsiteX2" fmla="*/ 631655 w 2425708"/>
                <a:gd name="connsiteY2" fmla="*/ 14233 h 17894"/>
                <a:gd name="connsiteX3" fmla="*/ 958382 w 2425708"/>
                <a:gd name="connsiteY3" fmla="*/ 4779 h 17894"/>
                <a:gd name="connsiteX4" fmla="*/ 1231729 w 2425708"/>
                <a:gd name="connsiteY4" fmla="*/ 15696 h 17894"/>
                <a:gd name="connsiteX5" fmla="*/ 1545926 w 2425708"/>
                <a:gd name="connsiteY5" fmla="*/ 1703 h 17894"/>
                <a:gd name="connsiteX6" fmla="*/ 1850854 w 2425708"/>
                <a:gd name="connsiteY6" fmla="*/ 11301 h 17894"/>
                <a:gd name="connsiteX7" fmla="*/ 2171188 w 2425708"/>
                <a:gd name="connsiteY7" fmla="*/ 3314 h 17894"/>
                <a:gd name="connsiteX8" fmla="*/ 2385577 w 2425708"/>
                <a:gd name="connsiteY8" fmla="*/ 0 h 17894"/>
                <a:gd name="connsiteX9" fmla="*/ 2425615 w 2425708"/>
                <a:gd name="connsiteY9" fmla="*/ 2495 h 17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25708" h="17894">
                  <a:moveTo>
                    <a:pt x="0" y="17894"/>
                  </a:moveTo>
                  <a:cubicBezTo>
                    <a:pt x="265320" y="-1985"/>
                    <a:pt x="205917" y="8906"/>
                    <a:pt x="314325" y="3900"/>
                  </a:cubicBezTo>
                  <a:cubicBezTo>
                    <a:pt x="422733" y="-1106"/>
                    <a:pt x="524312" y="14087"/>
                    <a:pt x="631655" y="14233"/>
                  </a:cubicBezTo>
                  <a:cubicBezTo>
                    <a:pt x="738998" y="14379"/>
                    <a:pt x="858370" y="4535"/>
                    <a:pt x="958382" y="4779"/>
                  </a:cubicBezTo>
                  <a:cubicBezTo>
                    <a:pt x="1058394" y="5023"/>
                    <a:pt x="1133805" y="16209"/>
                    <a:pt x="1231729" y="15696"/>
                  </a:cubicBezTo>
                  <a:cubicBezTo>
                    <a:pt x="1329653" y="15183"/>
                    <a:pt x="1442739" y="2435"/>
                    <a:pt x="1545926" y="1703"/>
                  </a:cubicBezTo>
                  <a:cubicBezTo>
                    <a:pt x="1649113" y="971"/>
                    <a:pt x="1746644" y="11033"/>
                    <a:pt x="1850854" y="11301"/>
                  </a:cubicBezTo>
                  <a:cubicBezTo>
                    <a:pt x="1955064" y="11570"/>
                    <a:pt x="2082068" y="5197"/>
                    <a:pt x="2171188" y="3314"/>
                  </a:cubicBezTo>
                  <a:lnTo>
                    <a:pt x="2385577" y="0"/>
                  </a:lnTo>
                  <a:cubicBezTo>
                    <a:pt x="2390392" y="11584"/>
                    <a:pt x="2427817" y="2445"/>
                    <a:pt x="2425615" y="2495"/>
                  </a:cubicBezTo>
                </a:path>
              </a:pathLst>
            </a:custGeom>
            <a:ln w="19050">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a:defRPr/>
              </a:pPr>
              <a:endParaRPr lang="en-US" altLang="zh-CN" sz="1600">
                <a:solidFill>
                  <a:schemeClr val="accent6">
                    <a:lumMod val="75000"/>
                  </a:schemeClr>
                </a:solidFill>
                <a:latin typeface="Calibri" pitchFamily="34" charset="0"/>
                <a:cs typeface="Arial" charset="0"/>
              </a:endParaRPr>
            </a:p>
          </p:txBody>
        </p:sp>
        <p:cxnSp>
          <p:nvCxnSpPr>
            <p:cNvPr id="58" name="直接连接符​​ 139"/>
            <p:cNvCxnSpPr/>
            <p:nvPr/>
          </p:nvCxnSpPr>
          <p:spPr>
            <a:xfrm>
              <a:off x="4567188" y="5594977"/>
              <a:ext cx="1841212" cy="0"/>
            </a:xfrm>
            <a:prstGeom prst="line">
              <a:avLst/>
            </a:prstGeom>
            <a:ln w="3175">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grpSp>
      <p:grpSp>
        <p:nvGrpSpPr>
          <p:cNvPr id="59" name="组合 243"/>
          <p:cNvGrpSpPr>
            <a:grpSpLocks/>
          </p:cNvGrpSpPr>
          <p:nvPr/>
        </p:nvGrpSpPr>
        <p:grpSpPr bwMode="auto">
          <a:xfrm>
            <a:off x="6608763" y="5967413"/>
            <a:ext cx="1841500" cy="838200"/>
            <a:chOff x="6608245" y="5181592"/>
            <a:chExt cx="1842661" cy="838200"/>
          </a:xfrm>
        </p:grpSpPr>
        <p:sp>
          <p:nvSpPr>
            <p:cNvPr id="60" name="矩形​​ 133"/>
            <p:cNvSpPr/>
            <p:nvPr/>
          </p:nvSpPr>
          <p:spPr>
            <a:xfrm>
              <a:off x="6609833" y="5181592"/>
              <a:ext cx="1841073" cy="838200"/>
            </a:xfrm>
            <a:prstGeom prst="rect">
              <a:avLst/>
            </a:prstGeom>
            <a:pattFill prst="dotGrid">
              <a:fgClr>
                <a:schemeClr val="bg1">
                  <a:lumMod val="75000"/>
                </a:schemeClr>
              </a:fgClr>
              <a:bgClr>
                <a:schemeClr val="bg1"/>
              </a:bgClr>
            </a:patt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zh-CN" altLang="en-US" sz="1600">
                <a:solidFill>
                  <a:schemeClr val="accent6">
                    <a:lumMod val="75000"/>
                  </a:schemeClr>
                </a:solidFill>
                <a:latin typeface="Calibri" pitchFamily="34" charset="0"/>
              </a:endParaRPr>
            </a:p>
          </p:txBody>
        </p:sp>
        <p:cxnSp>
          <p:nvCxnSpPr>
            <p:cNvPr id="61" name="直接连接符​​ 140"/>
            <p:cNvCxnSpPr/>
            <p:nvPr/>
          </p:nvCxnSpPr>
          <p:spPr>
            <a:xfrm>
              <a:off x="6608245" y="5613392"/>
              <a:ext cx="1841072" cy="0"/>
            </a:xfrm>
            <a:prstGeom prst="line">
              <a:avLst/>
            </a:prstGeom>
            <a:ln w="3175">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grpSp>
          <p:nvGrpSpPr>
            <p:cNvPr id="5151" name="组合 1032"/>
            <p:cNvGrpSpPr>
              <a:grpSpLocks/>
            </p:cNvGrpSpPr>
            <p:nvPr/>
          </p:nvGrpSpPr>
          <p:grpSpPr bwMode="auto">
            <a:xfrm>
              <a:off x="6646396" y="5225062"/>
              <a:ext cx="493690" cy="391181"/>
              <a:chOff x="6664897" y="5225062"/>
              <a:chExt cx="493690" cy="391181"/>
            </a:xfrm>
          </p:grpSpPr>
          <p:cxnSp>
            <p:nvCxnSpPr>
              <p:cNvPr id="118" name="直接连接符​​ 1027"/>
              <p:cNvCxnSpPr/>
              <p:nvPr/>
            </p:nvCxnSpPr>
            <p:spPr>
              <a:xfrm>
                <a:off x="6664870" y="5224454"/>
                <a:ext cx="28593"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9" name="直接连接符​​ 143"/>
              <p:cNvCxnSpPr/>
              <p:nvPr/>
            </p:nvCxnSpPr>
            <p:spPr>
              <a:xfrm>
                <a:off x="6720467" y="5224454"/>
                <a:ext cx="36536"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0" name="直接连接符​​ 144"/>
              <p:cNvCxnSpPr/>
              <p:nvPr/>
            </p:nvCxnSpPr>
            <p:spPr>
              <a:xfrm>
                <a:off x="6784007" y="5224454"/>
                <a:ext cx="57186"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1" name="直接连接符​​ 145"/>
              <p:cNvCxnSpPr/>
              <p:nvPr/>
            </p:nvCxnSpPr>
            <p:spPr>
              <a:xfrm>
                <a:off x="6868198" y="5224454"/>
                <a:ext cx="87367"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2" name="直接连接符​​ 1029"/>
              <p:cNvCxnSpPr/>
              <p:nvPr/>
            </p:nvCxnSpPr>
            <p:spPr>
              <a:xfrm>
                <a:off x="6664870" y="5227629"/>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3" name="直接连接符​​ 149"/>
              <p:cNvCxnSpPr/>
              <p:nvPr/>
            </p:nvCxnSpPr>
            <p:spPr>
              <a:xfrm>
                <a:off x="6693463" y="5227629"/>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4" name="直接连接符​​ 150"/>
              <p:cNvCxnSpPr/>
              <p:nvPr/>
            </p:nvCxnSpPr>
            <p:spPr>
              <a:xfrm>
                <a:off x="6720467" y="5227629"/>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5" name="直接连接符​​ 151"/>
              <p:cNvCxnSpPr/>
              <p:nvPr/>
            </p:nvCxnSpPr>
            <p:spPr>
              <a:xfrm>
                <a:off x="6752237" y="5227629"/>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6" name="直接连接符​​ 152"/>
              <p:cNvCxnSpPr/>
              <p:nvPr/>
            </p:nvCxnSpPr>
            <p:spPr>
              <a:xfrm>
                <a:off x="6784007" y="5227629"/>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7" name="直接连接符​​ 153"/>
              <p:cNvCxnSpPr/>
              <p:nvPr/>
            </p:nvCxnSpPr>
            <p:spPr>
              <a:xfrm>
                <a:off x="6841193" y="5227629"/>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8" name="直接连接符​​ 154"/>
              <p:cNvCxnSpPr/>
              <p:nvPr/>
            </p:nvCxnSpPr>
            <p:spPr>
              <a:xfrm>
                <a:off x="6868198" y="5227629"/>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9" name="直接连接符​​ 155"/>
              <p:cNvCxnSpPr/>
              <p:nvPr/>
            </p:nvCxnSpPr>
            <p:spPr>
              <a:xfrm>
                <a:off x="6955565" y="5227629"/>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0" name="直接连接符​​ 158"/>
              <p:cNvCxnSpPr/>
              <p:nvPr/>
            </p:nvCxnSpPr>
            <p:spPr>
              <a:xfrm>
                <a:off x="7130300" y="5224454"/>
                <a:ext cx="28593"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1" name="直接连接符​​ 159"/>
              <p:cNvCxnSpPr/>
              <p:nvPr/>
            </p:nvCxnSpPr>
            <p:spPr>
              <a:xfrm>
                <a:off x="7066760" y="5224454"/>
                <a:ext cx="36536"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2" name="直接连接符​​ 160"/>
              <p:cNvCxnSpPr/>
              <p:nvPr/>
            </p:nvCxnSpPr>
            <p:spPr>
              <a:xfrm>
                <a:off x="6982570" y="5224454"/>
                <a:ext cx="57186"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3" name="直接连接符​​ 161"/>
              <p:cNvCxnSpPr/>
              <p:nvPr/>
            </p:nvCxnSpPr>
            <p:spPr>
              <a:xfrm>
                <a:off x="7157305" y="5226042"/>
                <a:ext cx="0" cy="390525"/>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4" name="直接连接符​​ 162"/>
              <p:cNvCxnSpPr/>
              <p:nvPr/>
            </p:nvCxnSpPr>
            <p:spPr>
              <a:xfrm>
                <a:off x="7130300" y="5226042"/>
                <a:ext cx="0" cy="390525"/>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5" name="直接连接符​​ 163"/>
              <p:cNvCxnSpPr/>
              <p:nvPr/>
            </p:nvCxnSpPr>
            <p:spPr>
              <a:xfrm>
                <a:off x="7100119" y="5226042"/>
                <a:ext cx="0" cy="390525"/>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6" name="直接连接符​​ 164"/>
              <p:cNvCxnSpPr/>
              <p:nvPr/>
            </p:nvCxnSpPr>
            <p:spPr>
              <a:xfrm>
                <a:off x="7068349" y="5226042"/>
                <a:ext cx="0" cy="390525"/>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7" name="直接连接符​​ 165"/>
              <p:cNvCxnSpPr/>
              <p:nvPr/>
            </p:nvCxnSpPr>
            <p:spPr>
              <a:xfrm>
                <a:off x="7038167" y="5226042"/>
                <a:ext cx="0" cy="390525"/>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8" name="直接连接符​​ 166"/>
              <p:cNvCxnSpPr/>
              <p:nvPr/>
            </p:nvCxnSpPr>
            <p:spPr>
              <a:xfrm>
                <a:off x="6982570" y="5226042"/>
                <a:ext cx="0" cy="390525"/>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5152" name="组合 169"/>
            <p:cNvGrpSpPr>
              <a:grpSpLocks/>
            </p:cNvGrpSpPr>
            <p:nvPr/>
          </p:nvGrpSpPr>
          <p:grpSpPr bwMode="auto">
            <a:xfrm flipV="1">
              <a:off x="7162697" y="5612992"/>
              <a:ext cx="493690" cy="391181"/>
              <a:chOff x="6664897" y="5225062"/>
              <a:chExt cx="493690" cy="391181"/>
            </a:xfrm>
          </p:grpSpPr>
          <p:cxnSp>
            <p:nvCxnSpPr>
              <p:cNvPr id="97" name="直接连接符​​ 170"/>
              <p:cNvCxnSpPr/>
              <p:nvPr/>
            </p:nvCxnSpPr>
            <p:spPr>
              <a:xfrm>
                <a:off x="6664831" y="5225318"/>
                <a:ext cx="28593"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8" name="直接连接符​​ 171"/>
              <p:cNvCxnSpPr/>
              <p:nvPr/>
            </p:nvCxnSpPr>
            <p:spPr>
              <a:xfrm>
                <a:off x="6720429" y="5225318"/>
                <a:ext cx="36535"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9" name="直接连接符​​ 172"/>
              <p:cNvCxnSpPr/>
              <p:nvPr/>
            </p:nvCxnSpPr>
            <p:spPr>
              <a:xfrm>
                <a:off x="6783969" y="5225318"/>
                <a:ext cx="57186"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0" name="直接连接符​​ 173"/>
              <p:cNvCxnSpPr/>
              <p:nvPr/>
            </p:nvCxnSpPr>
            <p:spPr>
              <a:xfrm>
                <a:off x="6868159" y="5225318"/>
                <a:ext cx="87368"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1" name="直接连接符​​ 174"/>
              <p:cNvCxnSpPr/>
              <p:nvPr/>
            </p:nvCxnSpPr>
            <p:spPr>
              <a:xfrm>
                <a:off x="6664831"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2" name="直接连接符​​ 175"/>
              <p:cNvCxnSpPr/>
              <p:nvPr/>
            </p:nvCxnSpPr>
            <p:spPr>
              <a:xfrm>
                <a:off x="6693424"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3" name="直接连接符​​ 176"/>
              <p:cNvCxnSpPr/>
              <p:nvPr/>
            </p:nvCxnSpPr>
            <p:spPr>
              <a:xfrm>
                <a:off x="6720429"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4" name="直接连接符​​ 177"/>
              <p:cNvCxnSpPr/>
              <p:nvPr/>
            </p:nvCxnSpPr>
            <p:spPr>
              <a:xfrm>
                <a:off x="6752199"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5" name="直接连接符​​ 178"/>
              <p:cNvCxnSpPr/>
              <p:nvPr/>
            </p:nvCxnSpPr>
            <p:spPr>
              <a:xfrm>
                <a:off x="6783969"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6" name="直接连接符​​ 179"/>
              <p:cNvCxnSpPr/>
              <p:nvPr/>
            </p:nvCxnSpPr>
            <p:spPr>
              <a:xfrm>
                <a:off x="6841155"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7" name="直接连接符​​ 180"/>
              <p:cNvCxnSpPr/>
              <p:nvPr/>
            </p:nvCxnSpPr>
            <p:spPr>
              <a:xfrm>
                <a:off x="6868159"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8" name="直接连接符​​ 181"/>
              <p:cNvCxnSpPr/>
              <p:nvPr/>
            </p:nvCxnSpPr>
            <p:spPr>
              <a:xfrm>
                <a:off x="6955527"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9" name="直接连接符​​ 182"/>
              <p:cNvCxnSpPr/>
              <p:nvPr/>
            </p:nvCxnSpPr>
            <p:spPr>
              <a:xfrm>
                <a:off x="7130262" y="5225318"/>
                <a:ext cx="28593"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0" name="直接连接符​​ 183"/>
              <p:cNvCxnSpPr/>
              <p:nvPr/>
            </p:nvCxnSpPr>
            <p:spPr>
              <a:xfrm>
                <a:off x="7066722" y="5225318"/>
                <a:ext cx="36535"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1" name="直接连接符​​ 184"/>
              <p:cNvCxnSpPr/>
              <p:nvPr/>
            </p:nvCxnSpPr>
            <p:spPr>
              <a:xfrm>
                <a:off x="6982531" y="5225318"/>
                <a:ext cx="57186"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2" name="直接连接符​​ 185"/>
              <p:cNvCxnSpPr/>
              <p:nvPr/>
            </p:nvCxnSpPr>
            <p:spPr>
              <a:xfrm>
                <a:off x="7157266"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3" name="直接连接符​​ 186"/>
              <p:cNvCxnSpPr/>
              <p:nvPr/>
            </p:nvCxnSpPr>
            <p:spPr>
              <a:xfrm>
                <a:off x="7130262"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4" name="直接连接符​​ 187"/>
              <p:cNvCxnSpPr/>
              <p:nvPr/>
            </p:nvCxnSpPr>
            <p:spPr>
              <a:xfrm>
                <a:off x="7100080"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5" name="直接连接符​​ 188"/>
              <p:cNvCxnSpPr/>
              <p:nvPr/>
            </p:nvCxnSpPr>
            <p:spPr>
              <a:xfrm>
                <a:off x="7068310"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6" name="直接连接符​​ 189"/>
              <p:cNvCxnSpPr/>
              <p:nvPr/>
            </p:nvCxnSpPr>
            <p:spPr>
              <a:xfrm>
                <a:off x="7038129"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7" name="直接连接符​​ 190"/>
              <p:cNvCxnSpPr/>
              <p:nvPr/>
            </p:nvCxnSpPr>
            <p:spPr>
              <a:xfrm>
                <a:off x="6982531" y="5226906"/>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5153" name="组合 191"/>
            <p:cNvGrpSpPr>
              <a:grpSpLocks/>
            </p:cNvGrpSpPr>
            <p:nvPr/>
          </p:nvGrpSpPr>
          <p:grpSpPr bwMode="auto">
            <a:xfrm>
              <a:off x="7684202" y="5219168"/>
              <a:ext cx="493690" cy="391181"/>
              <a:chOff x="6664897" y="5225062"/>
              <a:chExt cx="493690" cy="391181"/>
            </a:xfrm>
          </p:grpSpPr>
          <p:cxnSp>
            <p:nvCxnSpPr>
              <p:cNvPr id="76" name="直接连接符​​ 192"/>
              <p:cNvCxnSpPr/>
              <p:nvPr/>
            </p:nvCxnSpPr>
            <p:spPr>
              <a:xfrm>
                <a:off x="6664355" y="5225586"/>
                <a:ext cx="28593"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7" name="直接连接符​​ 193"/>
              <p:cNvCxnSpPr/>
              <p:nvPr/>
            </p:nvCxnSpPr>
            <p:spPr>
              <a:xfrm>
                <a:off x="6719953" y="5225586"/>
                <a:ext cx="36535"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8" name="直接连接符​​ 194"/>
              <p:cNvCxnSpPr/>
              <p:nvPr/>
            </p:nvCxnSpPr>
            <p:spPr>
              <a:xfrm>
                <a:off x="6783493" y="5225586"/>
                <a:ext cx="57186"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9" name="直接连接符​​ 195"/>
              <p:cNvCxnSpPr/>
              <p:nvPr/>
            </p:nvCxnSpPr>
            <p:spPr>
              <a:xfrm>
                <a:off x="6867683" y="5225586"/>
                <a:ext cx="87368"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0" name="直接连接符​​ 196"/>
              <p:cNvCxnSpPr/>
              <p:nvPr/>
            </p:nvCxnSpPr>
            <p:spPr>
              <a:xfrm>
                <a:off x="6664355"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1" name="直接连接符​​ 197"/>
              <p:cNvCxnSpPr/>
              <p:nvPr/>
            </p:nvCxnSpPr>
            <p:spPr>
              <a:xfrm>
                <a:off x="6692948"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2" name="直接连接符​​ 198"/>
              <p:cNvCxnSpPr/>
              <p:nvPr/>
            </p:nvCxnSpPr>
            <p:spPr>
              <a:xfrm>
                <a:off x="6719953"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3" name="直接连接符​​ 199"/>
              <p:cNvCxnSpPr/>
              <p:nvPr/>
            </p:nvCxnSpPr>
            <p:spPr>
              <a:xfrm>
                <a:off x="6751723"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4" name="直接连接符​​ 200"/>
              <p:cNvCxnSpPr/>
              <p:nvPr/>
            </p:nvCxnSpPr>
            <p:spPr>
              <a:xfrm>
                <a:off x="6783493"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5" name="直接连接符​​ 201"/>
              <p:cNvCxnSpPr/>
              <p:nvPr/>
            </p:nvCxnSpPr>
            <p:spPr>
              <a:xfrm>
                <a:off x="6840679"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6" name="直接连接符​​ 202"/>
              <p:cNvCxnSpPr/>
              <p:nvPr/>
            </p:nvCxnSpPr>
            <p:spPr>
              <a:xfrm>
                <a:off x="6867683"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7" name="直接连接符​​ 203"/>
              <p:cNvCxnSpPr/>
              <p:nvPr/>
            </p:nvCxnSpPr>
            <p:spPr>
              <a:xfrm>
                <a:off x="6955051"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8" name="直接连接符​​ 204"/>
              <p:cNvCxnSpPr/>
              <p:nvPr/>
            </p:nvCxnSpPr>
            <p:spPr>
              <a:xfrm>
                <a:off x="7129786" y="5225586"/>
                <a:ext cx="28593"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9" name="直接连接符​​ 205"/>
              <p:cNvCxnSpPr/>
              <p:nvPr/>
            </p:nvCxnSpPr>
            <p:spPr>
              <a:xfrm>
                <a:off x="7066246" y="5225586"/>
                <a:ext cx="36535"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0" name="直接连接符​​ 206"/>
              <p:cNvCxnSpPr/>
              <p:nvPr/>
            </p:nvCxnSpPr>
            <p:spPr>
              <a:xfrm>
                <a:off x="6982055" y="5225586"/>
                <a:ext cx="57186"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1" name="直接连接符​​ 207"/>
              <p:cNvCxnSpPr/>
              <p:nvPr/>
            </p:nvCxnSpPr>
            <p:spPr>
              <a:xfrm>
                <a:off x="7156790"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2" name="直接连接符​​ 208"/>
              <p:cNvCxnSpPr/>
              <p:nvPr/>
            </p:nvCxnSpPr>
            <p:spPr>
              <a:xfrm>
                <a:off x="7129786"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3" name="直接连接符​​ 209"/>
              <p:cNvCxnSpPr/>
              <p:nvPr/>
            </p:nvCxnSpPr>
            <p:spPr>
              <a:xfrm>
                <a:off x="7099604"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4" name="直接连接符​​ 210"/>
              <p:cNvCxnSpPr/>
              <p:nvPr/>
            </p:nvCxnSpPr>
            <p:spPr>
              <a:xfrm>
                <a:off x="7067834"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5" name="直接连接符​​ 211"/>
              <p:cNvCxnSpPr/>
              <p:nvPr/>
            </p:nvCxnSpPr>
            <p:spPr>
              <a:xfrm>
                <a:off x="7037653"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6" name="直接连接符​​ 212"/>
              <p:cNvCxnSpPr/>
              <p:nvPr/>
            </p:nvCxnSpPr>
            <p:spPr>
              <a:xfrm>
                <a:off x="6982055" y="5227173"/>
                <a:ext cx="0" cy="388938"/>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5154" name="组合 1033"/>
            <p:cNvGrpSpPr>
              <a:grpSpLocks/>
            </p:cNvGrpSpPr>
            <p:nvPr/>
          </p:nvGrpSpPr>
          <p:grpSpPr bwMode="auto">
            <a:xfrm>
              <a:off x="8227573" y="5613997"/>
              <a:ext cx="176704" cy="390573"/>
              <a:chOff x="8246074" y="5613997"/>
              <a:chExt cx="176704" cy="390573"/>
            </a:xfrm>
          </p:grpSpPr>
          <p:cxnSp>
            <p:nvCxnSpPr>
              <p:cNvPr id="67" name="直接连接符​​ 214"/>
              <p:cNvCxnSpPr/>
              <p:nvPr/>
            </p:nvCxnSpPr>
            <p:spPr>
              <a:xfrm flipV="1">
                <a:off x="8245428" y="6003917"/>
                <a:ext cx="28593"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8" name="直接连接符​​ 215"/>
              <p:cNvCxnSpPr/>
              <p:nvPr/>
            </p:nvCxnSpPr>
            <p:spPr>
              <a:xfrm flipV="1">
                <a:off x="8301026" y="6003917"/>
                <a:ext cx="36535"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9" name="直接连接符​​ 216"/>
              <p:cNvCxnSpPr/>
              <p:nvPr/>
            </p:nvCxnSpPr>
            <p:spPr>
              <a:xfrm flipV="1">
                <a:off x="8364565" y="6003917"/>
                <a:ext cx="58774"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0" name="直接连接符​​ 218"/>
              <p:cNvCxnSpPr/>
              <p:nvPr/>
            </p:nvCxnSpPr>
            <p:spPr>
              <a:xfrm flipV="1">
                <a:off x="8245428" y="5613392"/>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1" name="直接连接符​​ 219"/>
              <p:cNvCxnSpPr/>
              <p:nvPr/>
            </p:nvCxnSpPr>
            <p:spPr>
              <a:xfrm flipV="1">
                <a:off x="8274021" y="5613392"/>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2" name="直接连接符​​ 220"/>
              <p:cNvCxnSpPr/>
              <p:nvPr/>
            </p:nvCxnSpPr>
            <p:spPr>
              <a:xfrm flipV="1">
                <a:off x="8301026" y="5613392"/>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3" name="直接连接符​​ 221"/>
              <p:cNvCxnSpPr/>
              <p:nvPr/>
            </p:nvCxnSpPr>
            <p:spPr>
              <a:xfrm flipV="1">
                <a:off x="8334383" y="5613392"/>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4" name="直接连接符​​ 222"/>
              <p:cNvCxnSpPr/>
              <p:nvPr/>
            </p:nvCxnSpPr>
            <p:spPr>
              <a:xfrm flipV="1">
                <a:off x="8364565" y="5613392"/>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75" name="直接连接符​​ 223"/>
              <p:cNvCxnSpPr/>
              <p:nvPr/>
            </p:nvCxnSpPr>
            <p:spPr>
              <a:xfrm flipV="1">
                <a:off x="8423339" y="5613392"/>
                <a:ext cx="0" cy="388937"/>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6" name="任意多边形​​ 1035"/>
            <p:cNvSpPr/>
            <p:nvPr/>
          </p:nvSpPr>
          <p:spPr>
            <a:xfrm>
              <a:off x="6613010" y="5259379"/>
              <a:ext cx="1836307" cy="711200"/>
            </a:xfrm>
            <a:custGeom>
              <a:avLst/>
              <a:gdLst>
                <a:gd name="connsiteX0" fmla="*/ 0 w 1836728"/>
                <a:gd name="connsiteY0" fmla="*/ 348847 h 721478"/>
                <a:gd name="connsiteX1" fmla="*/ 282777 w 1836728"/>
                <a:gd name="connsiteY1" fmla="*/ 7929 h 721478"/>
                <a:gd name="connsiteX2" fmla="*/ 541769 w 1836728"/>
                <a:gd name="connsiteY2" fmla="*/ 356775 h 721478"/>
                <a:gd name="connsiteX3" fmla="*/ 803403 w 1836728"/>
                <a:gd name="connsiteY3" fmla="*/ 700336 h 721478"/>
                <a:gd name="connsiteX4" fmla="*/ 1057110 w 1836728"/>
                <a:gd name="connsiteY4" fmla="*/ 354132 h 721478"/>
                <a:gd name="connsiteX5" fmla="*/ 1321387 w 1836728"/>
                <a:gd name="connsiteY5" fmla="*/ 0 h 721478"/>
                <a:gd name="connsiteX6" fmla="*/ 1590950 w 1836728"/>
                <a:gd name="connsiteY6" fmla="*/ 354132 h 721478"/>
                <a:gd name="connsiteX7" fmla="*/ 1836728 w 1836728"/>
                <a:gd name="connsiteY7" fmla="*/ 721478 h 721478"/>
                <a:gd name="connsiteX0" fmla="*/ 0 w 1836728"/>
                <a:gd name="connsiteY0" fmla="*/ 348847 h 721478"/>
                <a:gd name="connsiteX1" fmla="*/ 282777 w 1836728"/>
                <a:gd name="connsiteY1" fmla="*/ 7929 h 721478"/>
                <a:gd name="connsiteX2" fmla="*/ 541769 w 1836728"/>
                <a:gd name="connsiteY2" fmla="*/ 356775 h 721478"/>
                <a:gd name="connsiteX3" fmla="*/ 803403 w 1836728"/>
                <a:gd name="connsiteY3" fmla="*/ 700336 h 721478"/>
                <a:gd name="connsiteX4" fmla="*/ 1057110 w 1836728"/>
                <a:gd name="connsiteY4" fmla="*/ 354132 h 721478"/>
                <a:gd name="connsiteX5" fmla="*/ 1321387 w 1836728"/>
                <a:gd name="connsiteY5" fmla="*/ 0 h 721478"/>
                <a:gd name="connsiteX6" fmla="*/ 1590950 w 1836728"/>
                <a:gd name="connsiteY6" fmla="*/ 354132 h 721478"/>
                <a:gd name="connsiteX7" fmla="*/ 1836728 w 1836728"/>
                <a:gd name="connsiteY7" fmla="*/ 721478 h 721478"/>
                <a:gd name="connsiteX0" fmla="*/ 0 w 1836728"/>
                <a:gd name="connsiteY0" fmla="*/ 348847 h 721478"/>
                <a:gd name="connsiteX1" fmla="*/ 282777 w 1836728"/>
                <a:gd name="connsiteY1" fmla="*/ 7929 h 721478"/>
                <a:gd name="connsiteX2" fmla="*/ 541769 w 1836728"/>
                <a:gd name="connsiteY2" fmla="*/ 356775 h 721478"/>
                <a:gd name="connsiteX3" fmla="*/ 803403 w 1836728"/>
                <a:gd name="connsiteY3" fmla="*/ 700336 h 721478"/>
                <a:gd name="connsiteX4" fmla="*/ 1057110 w 1836728"/>
                <a:gd name="connsiteY4" fmla="*/ 354132 h 721478"/>
                <a:gd name="connsiteX5" fmla="*/ 1321387 w 1836728"/>
                <a:gd name="connsiteY5" fmla="*/ 0 h 721478"/>
                <a:gd name="connsiteX6" fmla="*/ 1590950 w 1836728"/>
                <a:gd name="connsiteY6" fmla="*/ 354132 h 721478"/>
                <a:gd name="connsiteX7" fmla="*/ 1836728 w 1836728"/>
                <a:gd name="connsiteY7" fmla="*/ 721478 h 721478"/>
                <a:gd name="connsiteX0" fmla="*/ 0 w 1836728"/>
                <a:gd name="connsiteY0" fmla="*/ 348847 h 721478"/>
                <a:gd name="connsiteX1" fmla="*/ 282777 w 1836728"/>
                <a:gd name="connsiteY1" fmla="*/ 7929 h 721478"/>
                <a:gd name="connsiteX2" fmla="*/ 541769 w 1836728"/>
                <a:gd name="connsiteY2" fmla="*/ 356775 h 721478"/>
                <a:gd name="connsiteX3" fmla="*/ 803403 w 1836728"/>
                <a:gd name="connsiteY3" fmla="*/ 700336 h 721478"/>
                <a:gd name="connsiteX4" fmla="*/ 1057110 w 1836728"/>
                <a:gd name="connsiteY4" fmla="*/ 354132 h 721478"/>
                <a:gd name="connsiteX5" fmla="*/ 1321387 w 1836728"/>
                <a:gd name="connsiteY5" fmla="*/ 0 h 721478"/>
                <a:gd name="connsiteX6" fmla="*/ 1590950 w 1836728"/>
                <a:gd name="connsiteY6" fmla="*/ 354132 h 721478"/>
                <a:gd name="connsiteX7" fmla="*/ 1836728 w 1836728"/>
                <a:gd name="connsiteY7" fmla="*/ 721478 h 721478"/>
                <a:gd name="connsiteX0" fmla="*/ 0 w 1836728"/>
                <a:gd name="connsiteY0" fmla="*/ 348847 h 721478"/>
                <a:gd name="connsiteX1" fmla="*/ 282777 w 1836728"/>
                <a:gd name="connsiteY1" fmla="*/ 7929 h 721478"/>
                <a:gd name="connsiteX2" fmla="*/ 541769 w 1836728"/>
                <a:gd name="connsiteY2" fmla="*/ 356775 h 721478"/>
                <a:gd name="connsiteX3" fmla="*/ 803403 w 1836728"/>
                <a:gd name="connsiteY3" fmla="*/ 700336 h 721478"/>
                <a:gd name="connsiteX4" fmla="*/ 1057110 w 1836728"/>
                <a:gd name="connsiteY4" fmla="*/ 354132 h 721478"/>
                <a:gd name="connsiteX5" fmla="*/ 1321387 w 1836728"/>
                <a:gd name="connsiteY5" fmla="*/ 0 h 721478"/>
                <a:gd name="connsiteX6" fmla="*/ 1590950 w 1836728"/>
                <a:gd name="connsiteY6" fmla="*/ 354132 h 721478"/>
                <a:gd name="connsiteX7" fmla="*/ 1836728 w 1836728"/>
                <a:gd name="connsiteY7" fmla="*/ 721478 h 721478"/>
                <a:gd name="connsiteX0" fmla="*/ 0 w 1836728"/>
                <a:gd name="connsiteY0" fmla="*/ 348847 h 721478"/>
                <a:gd name="connsiteX1" fmla="*/ 282777 w 1836728"/>
                <a:gd name="connsiteY1" fmla="*/ 7929 h 721478"/>
                <a:gd name="connsiteX2" fmla="*/ 541769 w 1836728"/>
                <a:gd name="connsiteY2" fmla="*/ 356775 h 721478"/>
                <a:gd name="connsiteX3" fmla="*/ 803403 w 1836728"/>
                <a:gd name="connsiteY3" fmla="*/ 700336 h 721478"/>
                <a:gd name="connsiteX4" fmla="*/ 1057110 w 1836728"/>
                <a:gd name="connsiteY4" fmla="*/ 354132 h 721478"/>
                <a:gd name="connsiteX5" fmla="*/ 1321387 w 1836728"/>
                <a:gd name="connsiteY5" fmla="*/ 0 h 721478"/>
                <a:gd name="connsiteX6" fmla="*/ 1590950 w 1836728"/>
                <a:gd name="connsiteY6" fmla="*/ 354132 h 721478"/>
                <a:gd name="connsiteX7" fmla="*/ 1836728 w 1836728"/>
                <a:gd name="connsiteY7" fmla="*/ 721478 h 721478"/>
                <a:gd name="connsiteX0" fmla="*/ 0 w 1836728"/>
                <a:gd name="connsiteY0" fmla="*/ 348847 h 721478"/>
                <a:gd name="connsiteX1" fmla="*/ 282777 w 1836728"/>
                <a:gd name="connsiteY1" fmla="*/ 7929 h 721478"/>
                <a:gd name="connsiteX2" fmla="*/ 541769 w 1836728"/>
                <a:gd name="connsiteY2" fmla="*/ 356775 h 721478"/>
                <a:gd name="connsiteX3" fmla="*/ 803403 w 1836728"/>
                <a:gd name="connsiteY3" fmla="*/ 700336 h 721478"/>
                <a:gd name="connsiteX4" fmla="*/ 1057110 w 1836728"/>
                <a:gd name="connsiteY4" fmla="*/ 354132 h 721478"/>
                <a:gd name="connsiteX5" fmla="*/ 1321387 w 1836728"/>
                <a:gd name="connsiteY5" fmla="*/ 0 h 721478"/>
                <a:gd name="connsiteX6" fmla="*/ 1590950 w 1836728"/>
                <a:gd name="connsiteY6" fmla="*/ 354132 h 721478"/>
                <a:gd name="connsiteX7" fmla="*/ 1836728 w 1836728"/>
                <a:gd name="connsiteY7" fmla="*/ 721478 h 721478"/>
                <a:gd name="connsiteX0" fmla="*/ 0 w 1836728"/>
                <a:gd name="connsiteY0" fmla="*/ 348847 h 721478"/>
                <a:gd name="connsiteX1" fmla="*/ 282777 w 1836728"/>
                <a:gd name="connsiteY1" fmla="*/ 7929 h 721478"/>
                <a:gd name="connsiteX2" fmla="*/ 541769 w 1836728"/>
                <a:gd name="connsiteY2" fmla="*/ 356775 h 721478"/>
                <a:gd name="connsiteX3" fmla="*/ 803403 w 1836728"/>
                <a:gd name="connsiteY3" fmla="*/ 700336 h 721478"/>
                <a:gd name="connsiteX4" fmla="*/ 1057110 w 1836728"/>
                <a:gd name="connsiteY4" fmla="*/ 354132 h 721478"/>
                <a:gd name="connsiteX5" fmla="*/ 1321387 w 1836728"/>
                <a:gd name="connsiteY5" fmla="*/ 0 h 721478"/>
                <a:gd name="connsiteX6" fmla="*/ 1590950 w 1836728"/>
                <a:gd name="connsiteY6" fmla="*/ 354132 h 721478"/>
                <a:gd name="connsiteX7" fmla="*/ 1836728 w 1836728"/>
                <a:gd name="connsiteY7" fmla="*/ 721478 h 721478"/>
                <a:gd name="connsiteX0" fmla="*/ 0 w 1836728"/>
                <a:gd name="connsiteY0" fmla="*/ 348847 h 721492"/>
                <a:gd name="connsiteX1" fmla="*/ 282777 w 1836728"/>
                <a:gd name="connsiteY1" fmla="*/ 7929 h 721492"/>
                <a:gd name="connsiteX2" fmla="*/ 541769 w 1836728"/>
                <a:gd name="connsiteY2" fmla="*/ 356775 h 721492"/>
                <a:gd name="connsiteX3" fmla="*/ 803403 w 1836728"/>
                <a:gd name="connsiteY3" fmla="*/ 700336 h 721492"/>
                <a:gd name="connsiteX4" fmla="*/ 1057110 w 1836728"/>
                <a:gd name="connsiteY4" fmla="*/ 354132 h 721492"/>
                <a:gd name="connsiteX5" fmla="*/ 1321387 w 1836728"/>
                <a:gd name="connsiteY5" fmla="*/ 0 h 721492"/>
                <a:gd name="connsiteX6" fmla="*/ 1590950 w 1836728"/>
                <a:gd name="connsiteY6" fmla="*/ 354132 h 721492"/>
                <a:gd name="connsiteX7" fmla="*/ 1836728 w 1836728"/>
                <a:gd name="connsiteY7" fmla="*/ 721478 h 721492"/>
                <a:gd name="connsiteX0" fmla="*/ 0 w 1836728"/>
                <a:gd name="connsiteY0" fmla="*/ 348847 h 721493"/>
                <a:gd name="connsiteX1" fmla="*/ 282777 w 1836728"/>
                <a:gd name="connsiteY1" fmla="*/ 7929 h 721493"/>
                <a:gd name="connsiteX2" fmla="*/ 541769 w 1836728"/>
                <a:gd name="connsiteY2" fmla="*/ 356775 h 721493"/>
                <a:gd name="connsiteX3" fmla="*/ 803403 w 1836728"/>
                <a:gd name="connsiteY3" fmla="*/ 700336 h 721493"/>
                <a:gd name="connsiteX4" fmla="*/ 1057110 w 1836728"/>
                <a:gd name="connsiteY4" fmla="*/ 354132 h 721493"/>
                <a:gd name="connsiteX5" fmla="*/ 1321387 w 1836728"/>
                <a:gd name="connsiteY5" fmla="*/ 0 h 721493"/>
                <a:gd name="connsiteX6" fmla="*/ 1590950 w 1836728"/>
                <a:gd name="connsiteY6" fmla="*/ 354132 h 721493"/>
                <a:gd name="connsiteX7" fmla="*/ 1836728 w 1836728"/>
                <a:gd name="connsiteY7" fmla="*/ 721478 h 721493"/>
                <a:gd name="connsiteX0" fmla="*/ 0 w 1836728"/>
                <a:gd name="connsiteY0" fmla="*/ 348847 h 721493"/>
                <a:gd name="connsiteX1" fmla="*/ 282777 w 1836728"/>
                <a:gd name="connsiteY1" fmla="*/ 7929 h 721493"/>
                <a:gd name="connsiteX2" fmla="*/ 541769 w 1836728"/>
                <a:gd name="connsiteY2" fmla="*/ 356775 h 721493"/>
                <a:gd name="connsiteX3" fmla="*/ 803403 w 1836728"/>
                <a:gd name="connsiteY3" fmla="*/ 700336 h 721493"/>
                <a:gd name="connsiteX4" fmla="*/ 1057110 w 1836728"/>
                <a:gd name="connsiteY4" fmla="*/ 354132 h 721493"/>
                <a:gd name="connsiteX5" fmla="*/ 1321387 w 1836728"/>
                <a:gd name="connsiteY5" fmla="*/ 0 h 721493"/>
                <a:gd name="connsiteX6" fmla="*/ 1590950 w 1836728"/>
                <a:gd name="connsiteY6" fmla="*/ 354132 h 721493"/>
                <a:gd name="connsiteX7" fmla="*/ 1836728 w 1836728"/>
                <a:gd name="connsiteY7" fmla="*/ 721478 h 721493"/>
                <a:gd name="connsiteX0" fmla="*/ 0 w 1836728"/>
                <a:gd name="connsiteY0" fmla="*/ 348870 h 721516"/>
                <a:gd name="connsiteX1" fmla="*/ 282777 w 1836728"/>
                <a:gd name="connsiteY1" fmla="*/ 7952 h 721516"/>
                <a:gd name="connsiteX2" fmla="*/ 541769 w 1836728"/>
                <a:gd name="connsiteY2" fmla="*/ 356798 h 721516"/>
                <a:gd name="connsiteX3" fmla="*/ 803403 w 1836728"/>
                <a:gd name="connsiteY3" fmla="*/ 700359 h 721516"/>
                <a:gd name="connsiteX4" fmla="*/ 1057110 w 1836728"/>
                <a:gd name="connsiteY4" fmla="*/ 354155 h 721516"/>
                <a:gd name="connsiteX5" fmla="*/ 1321387 w 1836728"/>
                <a:gd name="connsiteY5" fmla="*/ 23 h 721516"/>
                <a:gd name="connsiteX6" fmla="*/ 1590950 w 1836728"/>
                <a:gd name="connsiteY6" fmla="*/ 354155 h 721516"/>
                <a:gd name="connsiteX7" fmla="*/ 1836728 w 1836728"/>
                <a:gd name="connsiteY7" fmla="*/ 721501 h 721516"/>
                <a:gd name="connsiteX0" fmla="*/ 0 w 1836728"/>
                <a:gd name="connsiteY0" fmla="*/ 348870 h 721516"/>
                <a:gd name="connsiteX1" fmla="*/ 282777 w 1836728"/>
                <a:gd name="connsiteY1" fmla="*/ 7952 h 721516"/>
                <a:gd name="connsiteX2" fmla="*/ 541769 w 1836728"/>
                <a:gd name="connsiteY2" fmla="*/ 356798 h 721516"/>
                <a:gd name="connsiteX3" fmla="*/ 803403 w 1836728"/>
                <a:gd name="connsiteY3" fmla="*/ 700359 h 721516"/>
                <a:gd name="connsiteX4" fmla="*/ 1057110 w 1836728"/>
                <a:gd name="connsiteY4" fmla="*/ 354155 h 721516"/>
                <a:gd name="connsiteX5" fmla="*/ 1321387 w 1836728"/>
                <a:gd name="connsiteY5" fmla="*/ 23 h 721516"/>
                <a:gd name="connsiteX6" fmla="*/ 1590950 w 1836728"/>
                <a:gd name="connsiteY6" fmla="*/ 354155 h 721516"/>
                <a:gd name="connsiteX7" fmla="*/ 1836728 w 1836728"/>
                <a:gd name="connsiteY7" fmla="*/ 721501 h 721516"/>
                <a:gd name="connsiteX0" fmla="*/ 0 w 1836728"/>
                <a:gd name="connsiteY0" fmla="*/ 348870 h 721516"/>
                <a:gd name="connsiteX1" fmla="*/ 282777 w 1836728"/>
                <a:gd name="connsiteY1" fmla="*/ 7952 h 721516"/>
                <a:gd name="connsiteX2" fmla="*/ 541769 w 1836728"/>
                <a:gd name="connsiteY2" fmla="*/ 356798 h 721516"/>
                <a:gd name="connsiteX3" fmla="*/ 803403 w 1836728"/>
                <a:gd name="connsiteY3" fmla="*/ 700359 h 721516"/>
                <a:gd name="connsiteX4" fmla="*/ 1057110 w 1836728"/>
                <a:gd name="connsiteY4" fmla="*/ 354155 h 721516"/>
                <a:gd name="connsiteX5" fmla="*/ 1321387 w 1836728"/>
                <a:gd name="connsiteY5" fmla="*/ 23 h 721516"/>
                <a:gd name="connsiteX6" fmla="*/ 1590950 w 1836728"/>
                <a:gd name="connsiteY6" fmla="*/ 354155 h 721516"/>
                <a:gd name="connsiteX7" fmla="*/ 1836728 w 1836728"/>
                <a:gd name="connsiteY7" fmla="*/ 721501 h 721516"/>
                <a:gd name="connsiteX0" fmla="*/ 0 w 1836728"/>
                <a:gd name="connsiteY0" fmla="*/ 348870 h 721516"/>
                <a:gd name="connsiteX1" fmla="*/ 282777 w 1836728"/>
                <a:gd name="connsiteY1" fmla="*/ 7952 h 721516"/>
                <a:gd name="connsiteX2" fmla="*/ 541769 w 1836728"/>
                <a:gd name="connsiteY2" fmla="*/ 356798 h 721516"/>
                <a:gd name="connsiteX3" fmla="*/ 803403 w 1836728"/>
                <a:gd name="connsiteY3" fmla="*/ 700359 h 721516"/>
                <a:gd name="connsiteX4" fmla="*/ 1057110 w 1836728"/>
                <a:gd name="connsiteY4" fmla="*/ 354155 h 721516"/>
                <a:gd name="connsiteX5" fmla="*/ 1321387 w 1836728"/>
                <a:gd name="connsiteY5" fmla="*/ 23 h 721516"/>
                <a:gd name="connsiteX6" fmla="*/ 1590950 w 1836728"/>
                <a:gd name="connsiteY6" fmla="*/ 354155 h 721516"/>
                <a:gd name="connsiteX7" fmla="*/ 1836728 w 1836728"/>
                <a:gd name="connsiteY7" fmla="*/ 721501 h 721516"/>
                <a:gd name="connsiteX0" fmla="*/ 0 w 1836728"/>
                <a:gd name="connsiteY0" fmla="*/ 348869 h 710944"/>
                <a:gd name="connsiteX1" fmla="*/ 282777 w 1836728"/>
                <a:gd name="connsiteY1" fmla="*/ 7951 h 710944"/>
                <a:gd name="connsiteX2" fmla="*/ 541769 w 1836728"/>
                <a:gd name="connsiteY2" fmla="*/ 356797 h 710944"/>
                <a:gd name="connsiteX3" fmla="*/ 803403 w 1836728"/>
                <a:gd name="connsiteY3" fmla="*/ 700358 h 710944"/>
                <a:gd name="connsiteX4" fmla="*/ 1057110 w 1836728"/>
                <a:gd name="connsiteY4" fmla="*/ 354154 h 710944"/>
                <a:gd name="connsiteX5" fmla="*/ 1321387 w 1836728"/>
                <a:gd name="connsiteY5" fmla="*/ 22 h 710944"/>
                <a:gd name="connsiteX6" fmla="*/ 1590950 w 1836728"/>
                <a:gd name="connsiteY6" fmla="*/ 354154 h 710944"/>
                <a:gd name="connsiteX7" fmla="*/ 1836728 w 1836728"/>
                <a:gd name="connsiteY7" fmla="*/ 710929 h 710944"/>
                <a:gd name="connsiteX0" fmla="*/ 0 w 1836728"/>
                <a:gd name="connsiteY0" fmla="*/ 348869 h 710929"/>
                <a:gd name="connsiteX1" fmla="*/ 282777 w 1836728"/>
                <a:gd name="connsiteY1" fmla="*/ 7951 h 710929"/>
                <a:gd name="connsiteX2" fmla="*/ 541769 w 1836728"/>
                <a:gd name="connsiteY2" fmla="*/ 356797 h 710929"/>
                <a:gd name="connsiteX3" fmla="*/ 803403 w 1836728"/>
                <a:gd name="connsiteY3" fmla="*/ 700358 h 710929"/>
                <a:gd name="connsiteX4" fmla="*/ 1057110 w 1836728"/>
                <a:gd name="connsiteY4" fmla="*/ 354154 h 710929"/>
                <a:gd name="connsiteX5" fmla="*/ 1321387 w 1836728"/>
                <a:gd name="connsiteY5" fmla="*/ 22 h 710929"/>
                <a:gd name="connsiteX6" fmla="*/ 1590950 w 1836728"/>
                <a:gd name="connsiteY6" fmla="*/ 354154 h 710929"/>
                <a:gd name="connsiteX7" fmla="*/ 1836728 w 1836728"/>
                <a:gd name="connsiteY7" fmla="*/ 710929 h 710929"/>
                <a:gd name="connsiteX0" fmla="*/ 0 w 1836728"/>
                <a:gd name="connsiteY0" fmla="*/ 348869 h 710929"/>
                <a:gd name="connsiteX1" fmla="*/ 282777 w 1836728"/>
                <a:gd name="connsiteY1" fmla="*/ 7951 h 710929"/>
                <a:gd name="connsiteX2" fmla="*/ 541769 w 1836728"/>
                <a:gd name="connsiteY2" fmla="*/ 356797 h 710929"/>
                <a:gd name="connsiteX3" fmla="*/ 803403 w 1836728"/>
                <a:gd name="connsiteY3" fmla="*/ 700358 h 710929"/>
                <a:gd name="connsiteX4" fmla="*/ 1057110 w 1836728"/>
                <a:gd name="connsiteY4" fmla="*/ 354154 h 710929"/>
                <a:gd name="connsiteX5" fmla="*/ 1321387 w 1836728"/>
                <a:gd name="connsiteY5" fmla="*/ 22 h 710929"/>
                <a:gd name="connsiteX6" fmla="*/ 1590950 w 1836728"/>
                <a:gd name="connsiteY6" fmla="*/ 354154 h 710929"/>
                <a:gd name="connsiteX7" fmla="*/ 1836728 w 1836728"/>
                <a:gd name="connsiteY7" fmla="*/ 710929 h 710929"/>
                <a:gd name="connsiteX0" fmla="*/ 0 w 1836728"/>
                <a:gd name="connsiteY0" fmla="*/ 348870 h 710930"/>
                <a:gd name="connsiteX1" fmla="*/ 282777 w 1836728"/>
                <a:gd name="connsiteY1" fmla="*/ 7952 h 710930"/>
                <a:gd name="connsiteX2" fmla="*/ 541769 w 1836728"/>
                <a:gd name="connsiteY2" fmla="*/ 356798 h 710930"/>
                <a:gd name="connsiteX3" fmla="*/ 803403 w 1836728"/>
                <a:gd name="connsiteY3" fmla="*/ 700359 h 710930"/>
                <a:gd name="connsiteX4" fmla="*/ 1057110 w 1836728"/>
                <a:gd name="connsiteY4" fmla="*/ 354155 h 710930"/>
                <a:gd name="connsiteX5" fmla="*/ 1321387 w 1836728"/>
                <a:gd name="connsiteY5" fmla="*/ 23 h 710930"/>
                <a:gd name="connsiteX6" fmla="*/ 1590950 w 1836728"/>
                <a:gd name="connsiteY6" fmla="*/ 354155 h 710930"/>
                <a:gd name="connsiteX7" fmla="*/ 1836728 w 1836728"/>
                <a:gd name="connsiteY7" fmla="*/ 710930 h 710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36728" h="710930">
                  <a:moveTo>
                    <a:pt x="0" y="348870"/>
                  </a:moveTo>
                  <a:cubicBezTo>
                    <a:pt x="96241" y="177750"/>
                    <a:pt x="184553" y="9274"/>
                    <a:pt x="282777" y="7952"/>
                  </a:cubicBezTo>
                  <a:cubicBezTo>
                    <a:pt x="381001" y="6630"/>
                    <a:pt x="449712" y="199112"/>
                    <a:pt x="541769" y="356798"/>
                  </a:cubicBezTo>
                  <a:cubicBezTo>
                    <a:pt x="633826" y="514484"/>
                    <a:pt x="706942" y="700799"/>
                    <a:pt x="803403" y="700359"/>
                  </a:cubicBezTo>
                  <a:cubicBezTo>
                    <a:pt x="899864" y="699919"/>
                    <a:pt x="976065" y="502592"/>
                    <a:pt x="1057110" y="354155"/>
                  </a:cubicBezTo>
                  <a:cubicBezTo>
                    <a:pt x="1138155" y="205718"/>
                    <a:pt x="1205986" y="2665"/>
                    <a:pt x="1321387" y="23"/>
                  </a:cubicBezTo>
                  <a:cubicBezTo>
                    <a:pt x="1436788" y="-2619"/>
                    <a:pt x="1518274" y="214529"/>
                    <a:pt x="1590950" y="354155"/>
                  </a:cubicBezTo>
                  <a:cubicBezTo>
                    <a:pt x="1663626" y="493781"/>
                    <a:pt x="1768015" y="705204"/>
                    <a:pt x="1836728" y="710930"/>
                  </a:cubicBezTo>
                </a:path>
              </a:pathLst>
            </a:custGeom>
            <a:ln w="12700">
              <a:solidFill>
                <a:srgbClr val="0070C0"/>
              </a:solidFill>
              <a:prstDash val="lgDash"/>
            </a:ln>
          </p:spPr>
          <p:style>
            <a:lnRef idx="1">
              <a:schemeClr val="accent1"/>
            </a:lnRef>
            <a:fillRef idx="0">
              <a:schemeClr val="accent1"/>
            </a:fillRef>
            <a:effectRef idx="0">
              <a:schemeClr val="accent1"/>
            </a:effectRef>
            <a:fontRef idx="minor">
              <a:schemeClr val="tx1"/>
            </a:fontRef>
          </p:style>
          <p:txBody>
            <a:bodyPr anchor="ctr"/>
            <a:lstStyle/>
            <a:p>
              <a:pPr>
                <a:defRPr/>
              </a:pPr>
              <a:endParaRPr lang="en-US" altLang="zh-CN" sz="1600">
                <a:solidFill>
                  <a:schemeClr val="accent6">
                    <a:lumMod val="75000"/>
                  </a:schemeClr>
                </a:solidFill>
                <a:latin typeface="Calibri" pitchFamily="34" charset="0"/>
                <a:cs typeface="Arial" charset="0"/>
              </a:endParaRPr>
            </a:p>
          </p:txBody>
        </p:sp>
      </p:grpSp>
      <p:grpSp>
        <p:nvGrpSpPr>
          <p:cNvPr id="139" name="组合 1052"/>
          <p:cNvGrpSpPr>
            <a:grpSpLocks/>
          </p:cNvGrpSpPr>
          <p:nvPr/>
        </p:nvGrpSpPr>
        <p:grpSpPr bwMode="auto">
          <a:xfrm>
            <a:off x="3348038" y="2206625"/>
            <a:ext cx="503237" cy="3736975"/>
            <a:chOff x="3347864" y="1421507"/>
            <a:chExt cx="504056" cy="3735685"/>
          </a:xfrm>
        </p:grpSpPr>
        <p:cxnSp>
          <p:nvCxnSpPr>
            <p:cNvPr id="140" name="直接连接符​​ 104"/>
            <p:cNvCxnSpPr/>
            <p:nvPr/>
          </p:nvCxnSpPr>
          <p:spPr>
            <a:xfrm>
              <a:off x="3347864" y="1421507"/>
              <a:ext cx="0" cy="1017237"/>
            </a:xfrm>
            <a:prstGeom prst="line">
              <a:avLst/>
            </a:prstGeom>
            <a:ln w="762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1" name="肘形连接符​​ 1037"/>
            <p:cNvCxnSpPr/>
            <p:nvPr/>
          </p:nvCxnSpPr>
          <p:spPr>
            <a:xfrm rot="16200000" flipH="1">
              <a:off x="2240668" y="3545940"/>
              <a:ext cx="2718448" cy="504056"/>
            </a:xfrm>
            <a:prstGeom prst="bentConnector3">
              <a:avLst>
                <a:gd name="adj1" fmla="val 14260"/>
              </a:avLst>
            </a:prstGeom>
            <a:ln w="3175">
              <a:solidFill>
                <a:schemeClr val="bg1">
                  <a:lumMod val="75000"/>
                </a:schemeClr>
              </a:solidFill>
              <a:prstDash val="dash"/>
              <a:tailEnd type="stealth" w="lg" len="lg"/>
            </a:ln>
          </p:spPr>
          <p:style>
            <a:lnRef idx="1">
              <a:schemeClr val="accent1"/>
            </a:lnRef>
            <a:fillRef idx="0">
              <a:schemeClr val="accent1"/>
            </a:fillRef>
            <a:effectRef idx="0">
              <a:schemeClr val="accent1"/>
            </a:effectRef>
            <a:fontRef idx="minor">
              <a:schemeClr val="tx1"/>
            </a:fontRef>
          </p:style>
        </p:cxnSp>
      </p:grpSp>
      <p:grpSp>
        <p:nvGrpSpPr>
          <p:cNvPr id="142" name="组合 238"/>
          <p:cNvGrpSpPr>
            <a:grpSpLocks/>
          </p:cNvGrpSpPr>
          <p:nvPr/>
        </p:nvGrpSpPr>
        <p:grpSpPr bwMode="auto">
          <a:xfrm>
            <a:off x="5487988" y="1851025"/>
            <a:ext cx="527050" cy="4092575"/>
            <a:chOff x="5487819" y="1065264"/>
            <a:chExt cx="526700" cy="4091927"/>
          </a:xfrm>
        </p:grpSpPr>
        <p:cxnSp>
          <p:nvCxnSpPr>
            <p:cNvPr id="143" name="直接连接符​​ 108"/>
            <p:cNvCxnSpPr/>
            <p:nvPr/>
          </p:nvCxnSpPr>
          <p:spPr>
            <a:xfrm>
              <a:off x="6014519" y="1065264"/>
              <a:ext cx="0" cy="431732"/>
            </a:xfrm>
            <a:prstGeom prst="line">
              <a:avLst/>
            </a:prstGeom>
            <a:ln w="762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4" name="肘形连接符​​ 1040"/>
            <p:cNvCxnSpPr/>
            <p:nvPr/>
          </p:nvCxnSpPr>
          <p:spPr>
            <a:xfrm rot="5400000">
              <a:off x="3882977" y="3025650"/>
              <a:ext cx="3736383" cy="526700"/>
            </a:xfrm>
            <a:prstGeom prst="bentConnector3">
              <a:avLst>
                <a:gd name="adj1" fmla="val 85951"/>
              </a:avLst>
            </a:prstGeom>
            <a:ln w="3175">
              <a:solidFill>
                <a:schemeClr val="bg1">
                  <a:lumMod val="75000"/>
                </a:schemeClr>
              </a:solidFill>
              <a:prstDash val="dash"/>
              <a:tailEnd type="stealth" w="lg" len="lg"/>
            </a:ln>
          </p:spPr>
          <p:style>
            <a:lnRef idx="1">
              <a:schemeClr val="accent1"/>
            </a:lnRef>
            <a:fillRef idx="0">
              <a:schemeClr val="accent1"/>
            </a:fillRef>
            <a:effectRef idx="0">
              <a:schemeClr val="accent1"/>
            </a:effectRef>
            <a:fontRef idx="minor">
              <a:schemeClr val="tx1"/>
            </a:fontRef>
          </p:style>
        </p:cxnSp>
      </p:grpSp>
      <p:grpSp>
        <p:nvGrpSpPr>
          <p:cNvPr id="145" name="组合 242"/>
          <p:cNvGrpSpPr>
            <a:grpSpLocks/>
          </p:cNvGrpSpPr>
          <p:nvPr/>
        </p:nvGrpSpPr>
        <p:grpSpPr bwMode="auto">
          <a:xfrm>
            <a:off x="6765925" y="3284538"/>
            <a:ext cx="765175" cy="3467100"/>
            <a:chOff x="6765279" y="2499490"/>
            <a:chExt cx="765046" cy="3467042"/>
          </a:xfrm>
        </p:grpSpPr>
        <p:cxnSp>
          <p:nvCxnSpPr>
            <p:cNvPr id="146" name="直接连接符​​ 109"/>
            <p:cNvCxnSpPr/>
            <p:nvPr/>
          </p:nvCxnSpPr>
          <p:spPr>
            <a:xfrm>
              <a:off x="6768453" y="2499490"/>
              <a:ext cx="0" cy="431793"/>
            </a:xfrm>
            <a:prstGeom prst="line">
              <a:avLst/>
            </a:prstGeom>
            <a:ln w="762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7" name="肘形连接符​​ 1043"/>
            <p:cNvCxnSpPr>
              <a:endCxn id="60" idx="0"/>
            </p:cNvCxnSpPr>
            <p:nvPr/>
          </p:nvCxnSpPr>
          <p:spPr>
            <a:xfrm rot="16200000" flipH="1">
              <a:off x="6022283" y="4458490"/>
              <a:ext cx="2251037" cy="765046"/>
            </a:xfrm>
            <a:prstGeom prst="bentConnector3">
              <a:avLst>
                <a:gd name="adj1" fmla="val 90215"/>
              </a:avLst>
            </a:prstGeom>
            <a:ln w="3175">
              <a:solidFill>
                <a:schemeClr val="bg1">
                  <a:lumMod val="75000"/>
                </a:schemeClr>
              </a:solidFill>
              <a:prstDash val="dash"/>
              <a:tailEnd type="stealth" w="lg" len="lg"/>
            </a:ln>
          </p:spPr>
          <p:style>
            <a:lnRef idx="1">
              <a:schemeClr val="accent1"/>
            </a:lnRef>
            <a:fillRef idx="0">
              <a:schemeClr val="accent1"/>
            </a:fillRef>
            <a:effectRef idx="0">
              <a:schemeClr val="accent1"/>
            </a:effectRef>
            <a:fontRef idx="minor">
              <a:schemeClr val="tx1"/>
            </a:fontRef>
          </p:style>
        </p:cxnSp>
      </p:grpSp>
      <p:sp>
        <p:nvSpPr>
          <p:cNvPr id="148" name="矩形 147"/>
          <p:cNvSpPr/>
          <p:nvPr/>
        </p:nvSpPr>
        <p:spPr>
          <a:xfrm>
            <a:off x="233363" y="977900"/>
            <a:ext cx="5230812" cy="452438"/>
          </a:xfrm>
          <a:prstGeom prst="rect">
            <a:avLst/>
          </a:prstGeom>
        </p:spPr>
        <p:txBody>
          <a:bodyPr wrap="none">
            <a:spAutoFit/>
          </a:bodyPr>
          <a:lstStyle/>
          <a:p>
            <a:pPr>
              <a:lnSpc>
                <a:spcPts val="2840"/>
              </a:lnSpc>
              <a:defRPr/>
            </a:pPr>
            <a:r>
              <a:rPr kumimoji="1" lang="en-US" altLang="zh-CN" sz="2400" b="1" dirty="0">
                <a:solidFill>
                  <a:schemeClr val="accent6">
                    <a:lumMod val="75000"/>
                  </a:schemeClr>
                </a:solidFill>
                <a:latin typeface="Calibri" pitchFamily="34" charset="0"/>
                <a:cs typeface="Times New Roman" pitchFamily="18" charset="0"/>
              </a:rPr>
              <a:t>1.  DC inverter electric control principle </a:t>
            </a:r>
            <a:endParaRPr lang="en-US" altLang="zh-CN" sz="2400" b="1" dirty="0">
              <a:solidFill>
                <a:schemeClr val="accent6">
                  <a:lumMod val="75000"/>
                </a:schemeClr>
              </a:solidFill>
              <a:latin typeface="Calibri" pitchFamily="34" charset="0"/>
              <a:ea typeface="华文中宋" pitchFamily="2" charset="-122"/>
            </a:endParaRPr>
          </a:p>
        </p:txBody>
      </p:sp>
      <p:sp>
        <p:nvSpPr>
          <p:cNvPr id="149" name="矩形 148"/>
          <p:cNvSpPr/>
          <p:nvPr/>
        </p:nvSpPr>
        <p:spPr>
          <a:xfrm>
            <a:off x="5176838" y="180975"/>
            <a:ext cx="5260975" cy="584200"/>
          </a:xfrm>
          <a:prstGeom prst="rect">
            <a:avLst/>
          </a:prstGeom>
        </p:spPr>
        <p:txBody>
          <a:bodyPr wrap="none">
            <a:spAutoFit/>
          </a:bodyPr>
          <a:lstStyle/>
          <a:p>
            <a:pPr algn="r">
              <a:defRPr/>
            </a:pPr>
            <a:r>
              <a:rPr kumimoji="1" lang="en-US" altLang="zh-CN" sz="3200" b="1" dirty="0">
                <a:solidFill>
                  <a:schemeClr val="accent2">
                    <a:lumMod val="75000"/>
                  </a:schemeClr>
                </a:solidFill>
                <a:ea typeface="宋体" charset="-122"/>
                <a:cs typeface="Times New Roman" pitchFamily="18" charset="0"/>
              </a:rPr>
              <a:t>1. DC inverter technology </a:t>
            </a:r>
            <a:endParaRPr lang="zh-CN" altLang="en-US" sz="3200" dirty="0">
              <a:ea typeface="宋体"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1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2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4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44"/>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499"/>
                                          </p:stCondLst>
                                        </p:cTn>
                                        <p:tgtEl>
                                          <p:spTgt spid="30"/>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499"/>
                                          </p:stCondLst>
                                        </p:cTn>
                                        <p:tgtEl>
                                          <p:spTgt spid="139"/>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499"/>
                                          </p:stCondLst>
                                        </p:cTn>
                                        <p:tgtEl>
                                          <p:spTgt spid="49"/>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499"/>
                                          </p:stCondLst>
                                        </p:cTn>
                                        <p:tgtEl>
                                          <p:spTgt spid="9"/>
                                        </p:tgtEl>
                                        <p:attrNameLst>
                                          <p:attrName>style.visibility</p:attrName>
                                        </p:attrNameLst>
                                      </p:cBhvr>
                                      <p:to>
                                        <p:strVal val="visible"/>
                                      </p:to>
                                    </p:set>
                                  </p:childTnLst>
                                </p:cTn>
                              </p:par>
                            </p:childTnLst>
                          </p:cTn>
                        </p:par>
                        <p:par>
                          <p:cTn id="35" fill="hold" nodeType="afterGroup">
                            <p:stCondLst>
                              <p:cond delay="500"/>
                            </p:stCondLst>
                            <p:childTnLst>
                              <p:par>
                                <p:cTn id="36" presetID="1" presetClass="entr" presetSubtype="0" fill="hold" nodeType="afterEffect">
                                  <p:stCondLst>
                                    <p:cond delay="1500"/>
                                  </p:stCondLst>
                                  <p:childTnLst>
                                    <p:set>
                                      <p:cBhvr>
                                        <p:cTn id="37" dur="1" fill="hold">
                                          <p:stCondLst>
                                            <p:cond delay="499"/>
                                          </p:stCondLst>
                                        </p:cTn>
                                        <p:tgtEl>
                                          <p:spTgt spid="26"/>
                                        </p:tgtEl>
                                        <p:attrNameLst>
                                          <p:attrName>style.visibility</p:attrName>
                                        </p:attrNameLst>
                                      </p:cBhvr>
                                      <p:to>
                                        <p:strVal val="visible"/>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ntr" presetSubtype="0" fill="hold" nodeType="clickEffect">
                                  <p:stCondLst>
                                    <p:cond delay="0"/>
                                  </p:stCondLst>
                                  <p:childTnLst>
                                    <p:set>
                                      <p:cBhvr>
                                        <p:cTn id="41" dur="1" fill="hold">
                                          <p:stCondLst>
                                            <p:cond delay="499"/>
                                          </p:stCondLst>
                                        </p:cTn>
                                        <p:tgtEl>
                                          <p:spTgt spid="33"/>
                                        </p:tgtEl>
                                        <p:attrNameLst>
                                          <p:attrName>style.visibility</p:attrName>
                                        </p:attrNameLst>
                                      </p:cBhvr>
                                      <p:to>
                                        <p:strVal val="visible"/>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1" presetClass="entr" presetSubtype="0" fill="hold" nodeType="clickEffect">
                                  <p:stCondLst>
                                    <p:cond delay="0"/>
                                  </p:stCondLst>
                                  <p:childTnLst>
                                    <p:set>
                                      <p:cBhvr>
                                        <p:cTn id="45" dur="1" fill="hold">
                                          <p:stCondLst>
                                            <p:cond delay="499"/>
                                          </p:stCondLst>
                                        </p:cTn>
                                        <p:tgtEl>
                                          <p:spTgt spid="142"/>
                                        </p:tgtEl>
                                        <p:attrNameLst>
                                          <p:attrName>style.visibility</p:attrName>
                                        </p:attrNameLst>
                                      </p:cBhvr>
                                      <p:to>
                                        <p:strVal val="visible"/>
                                      </p:to>
                                    </p:set>
                                  </p:childTnLst>
                                </p:cTn>
                              </p:par>
                            </p:childTnLst>
                          </p:cTn>
                        </p:par>
                      </p:childTnLst>
                    </p:cTn>
                  </p:par>
                  <p:par>
                    <p:cTn id="46" fill="hold" nodeType="clickPar">
                      <p:stCondLst>
                        <p:cond delay="indefinite"/>
                      </p:stCondLst>
                      <p:childTnLst>
                        <p:par>
                          <p:cTn id="47" fill="hold" nodeType="withGroup">
                            <p:stCondLst>
                              <p:cond delay="0"/>
                            </p:stCondLst>
                            <p:childTnLst>
                              <p:par>
                                <p:cTn id="48" presetID="1" presetClass="entr" presetSubtype="0" fill="hold" nodeType="clickEffect">
                                  <p:stCondLst>
                                    <p:cond delay="0"/>
                                  </p:stCondLst>
                                  <p:childTnLst>
                                    <p:set>
                                      <p:cBhvr>
                                        <p:cTn id="49" dur="1" fill="hold">
                                          <p:stCondLst>
                                            <p:cond delay="499"/>
                                          </p:stCondLst>
                                        </p:cTn>
                                        <p:tgtEl>
                                          <p:spTgt spid="55"/>
                                        </p:tgtEl>
                                        <p:attrNameLst>
                                          <p:attrName>style.visibility</p:attrName>
                                        </p:attrNameLst>
                                      </p:cBhvr>
                                      <p:to>
                                        <p:strVal val="visible"/>
                                      </p:to>
                                    </p:set>
                                  </p:childTnLst>
                                </p:cTn>
                              </p:par>
                            </p:childTnLst>
                          </p:cTn>
                        </p:par>
                      </p:childTnLst>
                    </p:cTn>
                  </p:par>
                  <p:par>
                    <p:cTn id="50" fill="hold" nodeType="clickPar">
                      <p:stCondLst>
                        <p:cond delay="indefinite"/>
                      </p:stCondLst>
                      <p:childTnLst>
                        <p:par>
                          <p:cTn id="51" fill="hold" nodeType="withGroup">
                            <p:stCondLst>
                              <p:cond delay="0"/>
                            </p:stCondLst>
                            <p:childTnLst>
                              <p:par>
                                <p:cTn id="52" presetID="1" presetClass="entr" presetSubtype="0" fill="hold" nodeType="clickEffect">
                                  <p:stCondLst>
                                    <p:cond delay="0"/>
                                  </p:stCondLst>
                                  <p:childTnLst>
                                    <p:set>
                                      <p:cBhvr>
                                        <p:cTn id="53" dur="1" fill="hold">
                                          <p:stCondLst>
                                            <p:cond delay="499"/>
                                          </p:stCondLst>
                                        </p:cTn>
                                        <p:tgtEl>
                                          <p:spTgt spid="6"/>
                                        </p:tgtEl>
                                        <p:attrNameLst>
                                          <p:attrName>style.visibility</p:attrName>
                                        </p:attrNameLst>
                                      </p:cBhvr>
                                      <p:to>
                                        <p:strVal val="visible"/>
                                      </p:to>
                                    </p:set>
                                  </p:childTnLst>
                                </p:cTn>
                              </p:par>
                            </p:childTnLst>
                          </p:cTn>
                        </p:par>
                      </p:childTnLst>
                    </p:cTn>
                  </p:par>
                  <p:par>
                    <p:cTn id="54" fill="hold" nodeType="clickPar">
                      <p:stCondLst>
                        <p:cond delay="indefinite"/>
                      </p:stCondLst>
                      <p:childTnLst>
                        <p:par>
                          <p:cTn id="55" fill="hold" nodeType="withGroup">
                            <p:stCondLst>
                              <p:cond delay="0"/>
                            </p:stCondLst>
                            <p:childTnLst>
                              <p:par>
                                <p:cTn id="56" presetID="1" presetClass="entr" presetSubtype="0" fill="hold" nodeType="clickEffect">
                                  <p:stCondLst>
                                    <p:cond delay="0"/>
                                  </p:stCondLst>
                                  <p:childTnLst>
                                    <p:set>
                                      <p:cBhvr>
                                        <p:cTn id="57" dur="1" fill="hold">
                                          <p:stCondLst>
                                            <p:cond delay="499"/>
                                          </p:stCondLst>
                                        </p:cTn>
                                        <p:tgtEl>
                                          <p:spTgt spid="36"/>
                                        </p:tgtEl>
                                        <p:attrNameLst>
                                          <p:attrName>style.visibility</p:attrName>
                                        </p:attrNameLst>
                                      </p:cBhvr>
                                      <p:to>
                                        <p:strVal val="visible"/>
                                      </p:to>
                                    </p:set>
                                  </p:childTnLst>
                                </p:cTn>
                              </p:par>
                            </p:childTnLst>
                          </p:cTn>
                        </p:par>
                        <p:par>
                          <p:cTn id="58" fill="hold" nodeType="afterGroup">
                            <p:stCondLst>
                              <p:cond delay="500"/>
                            </p:stCondLst>
                            <p:childTnLst>
                              <p:par>
                                <p:cTn id="59" presetID="1" presetClass="entr" presetSubtype="0" fill="hold" nodeType="afterEffect">
                                  <p:stCondLst>
                                    <p:cond delay="1500"/>
                                  </p:stCondLst>
                                  <p:childTnLst>
                                    <p:set>
                                      <p:cBhvr>
                                        <p:cTn id="60" dur="1" fill="hold">
                                          <p:stCondLst>
                                            <p:cond delay="499"/>
                                          </p:stCondLst>
                                        </p:cTn>
                                        <p:tgtEl>
                                          <p:spTgt spid="3"/>
                                        </p:tgtEl>
                                        <p:attrNameLst>
                                          <p:attrName>style.visibility</p:attrName>
                                        </p:attrNameLst>
                                      </p:cBhvr>
                                      <p:to>
                                        <p:strVal val="visible"/>
                                      </p:to>
                                    </p:set>
                                  </p:childTnLst>
                                </p:cTn>
                              </p:par>
                            </p:childTnLst>
                          </p:cTn>
                        </p:par>
                      </p:childTnLst>
                    </p:cTn>
                  </p:par>
                  <p:par>
                    <p:cTn id="61" fill="hold" nodeType="clickPar">
                      <p:stCondLst>
                        <p:cond delay="indefinite"/>
                      </p:stCondLst>
                      <p:childTnLst>
                        <p:par>
                          <p:cTn id="62" fill="hold" nodeType="withGroup">
                            <p:stCondLst>
                              <p:cond delay="0"/>
                            </p:stCondLst>
                            <p:childTnLst>
                              <p:par>
                                <p:cTn id="63" presetID="1" presetClass="entr" presetSubtype="0" fill="hold" nodeType="clickEffect">
                                  <p:stCondLst>
                                    <p:cond delay="0"/>
                                  </p:stCondLst>
                                  <p:childTnLst>
                                    <p:set>
                                      <p:cBhvr>
                                        <p:cTn id="64" dur="1" fill="hold">
                                          <p:stCondLst>
                                            <p:cond delay="499"/>
                                          </p:stCondLst>
                                        </p:cTn>
                                        <p:tgtEl>
                                          <p:spTgt spid="145"/>
                                        </p:tgtEl>
                                        <p:attrNameLst>
                                          <p:attrName>style.visibility</p:attrName>
                                        </p:attrNameLst>
                                      </p:cBhvr>
                                      <p:to>
                                        <p:strVal val="visible"/>
                                      </p:to>
                                    </p:set>
                                  </p:childTnLst>
                                </p:cTn>
                              </p:par>
                            </p:childTnLst>
                          </p:cTn>
                        </p:par>
                      </p:childTnLst>
                    </p:cTn>
                  </p:par>
                  <p:par>
                    <p:cTn id="65" fill="hold" nodeType="clickPar">
                      <p:stCondLst>
                        <p:cond delay="indefinite"/>
                      </p:stCondLst>
                      <p:childTnLst>
                        <p:par>
                          <p:cTn id="66" fill="hold" nodeType="withGroup">
                            <p:stCondLst>
                              <p:cond delay="0"/>
                            </p:stCondLst>
                            <p:childTnLst>
                              <p:par>
                                <p:cTn id="67" presetID="1" presetClass="entr" presetSubtype="0" fill="hold" nodeType="clickEffect">
                                  <p:stCondLst>
                                    <p:cond delay="0"/>
                                  </p:stCondLst>
                                  <p:childTnLst>
                                    <p:set>
                                      <p:cBhvr>
                                        <p:cTn id="68" dur="1" fill="hold">
                                          <p:stCondLst>
                                            <p:cond delay="499"/>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4122738" y="1141413"/>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p>
        </p:txBody>
      </p:sp>
      <p:sp>
        <p:nvSpPr>
          <p:cNvPr id="148" name="矩形 147"/>
          <p:cNvSpPr/>
          <p:nvPr/>
        </p:nvSpPr>
        <p:spPr>
          <a:xfrm>
            <a:off x="233363" y="971550"/>
            <a:ext cx="3195637" cy="452438"/>
          </a:xfrm>
          <a:prstGeom prst="rect">
            <a:avLst/>
          </a:prstGeom>
        </p:spPr>
        <p:txBody>
          <a:bodyPr wrap="none">
            <a:spAutoFit/>
          </a:bodyPr>
          <a:lstStyle/>
          <a:p>
            <a:pPr>
              <a:lnSpc>
                <a:spcPts val="2840"/>
              </a:lnSpc>
              <a:defRPr/>
            </a:pPr>
            <a:r>
              <a:rPr kumimoji="1" lang="en-US" altLang="zh-CN" sz="2400" b="1" dirty="0">
                <a:solidFill>
                  <a:schemeClr val="accent6">
                    <a:lumMod val="75000"/>
                  </a:schemeClr>
                </a:solidFill>
                <a:latin typeface="Calibri" pitchFamily="34" charset="0"/>
                <a:cs typeface="Times New Roman" pitchFamily="18" charset="0"/>
              </a:rPr>
              <a:t>2. Control  system chart</a:t>
            </a:r>
          </a:p>
        </p:txBody>
      </p:sp>
      <p:sp>
        <p:nvSpPr>
          <p:cNvPr id="149" name="矩形 148"/>
          <p:cNvSpPr/>
          <p:nvPr/>
        </p:nvSpPr>
        <p:spPr>
          <a:xfrm>
            <a:off x="5176838" y="180975"/>
            <a:ext cx="5260975" cy="584200"/>
          </a:xfrm>
          <a:prstGeom prst="rect">
            <a:avLst/>
          </a:prstGeom>
        </p:spPr>
        <p:txBody>
          <a:bodyPr wrap="none">
            <a:spAutoFit/>
          </a:bodyPr>
          <a:lstStyle/>
          <a:p>
            <a:pPr algn="r">
              <a:defRPr/>
            </a:pPr>
            <a:r>
              <a:rPr kumimoji="1" lang="en-US" altLang="zh-CN" sz="3200" b="1" dirty="0">
                <a:solidFill>
                  <a:schemeClr val="accent2">
                    <a:lumMod val="75000"/>
                  </a:schemeClr>
                </a:solidFill>
                <a:ea typeface="宋体" charset="-122"/>
                <a:cs typeface="Times New Roman" pitchFamily="18" charset="0"/>
              </a:rPr>
              <a:t>1. DC inverter technology </a:t>
            </a:r>
            <a:endParaRPr lang="zh-CN" altLang="en-US" sz="3200" dirty="0">
              <a:ea typeface="宋体" charset="-122"/>
            </a:endParaRPr>
          </a:p>
        </p:txBody>
      </p:sp>
      <p:sp>
        <p:nvSpPr>
          <p:cNvPr id="150" name="矩形 149"/>
          <p:cNvSpPr/>
          <p:nvPr/>
        </p:nvSpPr>
        <p:spPr bwMode="auto">
          <a:xfrm>
            <a:off x="5487988" y="1490663"/>
            <a:ext cx="4179887" cy="5910262"/>
          </a:xfrm>
          <a:prstGeom prst="rect">
            <a:avLst/>
          </a:prstGeom>
          <a:ln/>
          <a:extLst/>
        </p:spPr>
        <p:style>
          <a:lnRef idx="2">
            <a:schemeClr val="accent2"/>
          </a:lnRef>
          <a:fillRef idx="1">
            <a:schemeClr val="lt1"/>
          </a:fillRef>
          <a:effectRef idx="0">
            <a:schemeClr val="accent2"/>
          </a:effectRef>
          <a:fontRef idx="minor">
            <a:schemeClr val="dk1"/>
          </a:fontRef>
        </p:style>
        <p:txBody>
          <a:bodyPr>
            <a:spAutoFit/>
          </a:bodyPr>
          <a:lstStyle/>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p:txBody>
      </p:sp>
      <p:sp>
        <p:nvSpPr>
          <p:cNvPr id="151" name="矩形 150"/>
          <p:cNvSpPr/>
          <p:nvPr/>
        </p:nvSpPr>
        <p:spPr bwMode="auto">
          <a:xfrm>
            <a:off x="839788" y="1490663"/>
            <a:ext cx="2590800" cy="4294187"/>
          </a:xfrm>
          <a:prstGeom prst="rect">
            <a:avLst/>
          </a:prstGeom>
          <a:ln/>
          <a:extLst/>
        </p:spPr>
        <p:style>
          <a:lnRef idx="2">
            <a:schemeClr val="accent2"/>
          </a:lnRef>
          <a:fillRef idx="1">
            <a:schemeClr val="lt1"/>
          </a:fillRef>
          <a:effectRef idx="0">
            <a:schemeClr val="accent2"/>
          </a:effectRef>
          <a:fontRef idx="minor">
            <a:schemeClr val="dk1"/>
          </a:fontRef>
        </p:style>
        <p:txBody>
          <a:bodyPr>
            <a:spAutoFit/>
          </a:bodyPr>
          <a:lstStyle/>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en-US" altLang="zh-CN" dirty="0">
              <a:solidFill>
                <a:schemeClr val="accent6">
                  <a:lumMod val="75000"/>
                </a:schemeClr>
              </a:solidFill>
            </a:endParaRPr>
          </a:p>
          <a:p>
            <a:pPr>
              <a:defRPr/>
            </a:pPr>
            <a:endParaRPr lang="zh-CN" altLang="en-US" dirty="0">
              <a:solidFill>
                <a:schemeClr val="accent6">
                  <a:lumMod val="75000"/>
                </a:schemeClr>
              </a:solidFill>
            </a:endParaRPr>
          </a:p>
        </p:txBody>
      </p:sp>
      <p:sp>
        <p:nvSpPr>
          <p:cNvPr id="152" name="Line 10"/>
          <p:cNvSpPr>
            <a:spLocks noChangeShapeType="1"/>
          </p:cNvSpPr>
          <p:nvPr/>
        </p:nvSpPr>
        <p:spPr bwMode="auto">
          <a:xfrm>
            <a:off x="2887663" y="2773363"/>
            <a:ext cx="1727200" cy="0"/>
          </a:xfrm>
          <a:prstGeom prst="line">
            <a:avLst/>
          </a:prstGeom>
          <a:noFill/>
          <a:ln w="9525">
            <a:noFill/>
            <a:round/>
            <a:headEnd/>
            <a:tailEnd type="triangle" w="med" len="med"/>
          </a:ln>
          <a:effectLst/>
        </p:spPr>
        <p:txBody>
          <a:bodyPr>
            <a:spAutoFit/>
          </a:bodyPr>
          <a:lstStyle/>
          <a:p>
            <a:pPr>
              <a:defRPr/>
            </a:pPr>
            <a:endParaRPr lang="zh-CN" altLang="en-US">
              <a:solidFill>
                <a:schemeClr val="accent6">
                  <a:lumMod val="75000"/>
                </a:schemeClr>
              </a:solidFill>
              <a:latin typeface="+mn-lt"/>
            </a:endParaRPr>
          </a:p>
        </p:txBody>
      </p:sp>
      <p:pic>
        <p:nvPicPr>
          <p:cNvPr id="615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24813" y="5119688"/>
            <a:ext cx="1338262" cy="1344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154" name="矩形 153"/>
          <p:cNvSpPr/>
          <p:nvPr/>
        </p:nvSpPr>
        <p:spPr bwMode="auto">
          <a:xfrm>
            <a:off x="993775" y="1643063"/>
            <a:ext cx="2305050" cy="2105025"/>
          </a:xfrm>
          <a:prstGeom prst="rect">
            <a:avLst/>
          </a:prstGeom>
          <a:solidFill>
            <a:schemeClr val="accent5"/>
          </a:solidFill>
          <a:ln>
            <a:solidFill>
              <a:schemeClr val="accent2"/>
            </a:solidFill>
          </a:ln>
          <a:effectLst/>
          <a:extLst/>
        </p:spPr>
        <p:txBody>
          <a:bodyPr/>
          <a:lstStyle/>
          <a:p>
            <a:pPr>
              <a:defRPr/>
            </a:pPr>
            <a:r>
              <a:rPr lang="en-US" altLang="zh-CN" sz="1200" b="1" dirty="0">
                <a:solidFill>
                  <a:schemeClr val="accent6">
                    <a:lumMod val="75000"/>
                  </a:schemeClr>
                </a:solidFill>
                <a:latin typeface="+mn-lt"/>
                <a:cs typeface="Arial" pitchFamily="34" charset="0"/>
              </a:rPr>
              <a:t>Indoor Control PCB</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Power</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Temperature check</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Communication with outdoor Unit</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Control of indoor fan</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Control of buzzer</a:t>
            </a:r>
          </a:p>
          <a:p>
            <a:pPr marL="171450" indent="-171450">
              <a:buFont typeface="Wingdings" pitchFamily="2" charset="2"/>
              <a:buChar char="Ø"/>
              <a:defRPr/>
            </a:pPr>
            <a:r>
              <a:rPr lang="en-US" altLang="zh-CN" sz="1200" dirty="0">
                <a:solidFill>
                  <a:srgbClr val="FF0000"/>
                </a:solidFill>
                <a:latin typeface="+mn-lt"/>
                <a:cs typeface="Arial" pitchFamily="34" charset="0"/>
              </a:rPr>
              <a:t>Fresh air motor</a:t>
            </a:r>
          </a:p>
          <a:p>
            <a:pPr marL="171450" indent="-171450">
              <a:buFont typeface="Wingdings" pitchFamily="2" charset="2"/>
              <a:buChar char="Ø"/>
              <a:defRPr/>
            </a:pPr>
            <a:r>
              <a:rPr lang="en-US" altLang="zh-CN" sz="1200" dirty="0">
                <a:solidFill>
                  <a:srgbClr val="FF0000"/>
                </a:solidFill>
                <a:latin typeface="+mn-lt"/>
                <a:cs typeface="Arial" pitchFamily="34" charset="0"/>
              </a:rPr>
              <a:t>Water pump</a:t>
            </a:r>
          </a:p>
          <a:p>
            <a:pPr marL="171450" indent="-171450">
              <a:buFont typeface="Wingdings" pitchFamily="2" charset="2"/>
              <a:buChar char="Ø"/>
              <a:defRPr/>
            </a:pPr>
            <a:r>
              <a:rPr lang="en-US" altLang="zh-CN" sz="1200" dirty="0">
                <a:solidFill>
                  <a:srgbClr val="FF0000"/>
                </a:solidFill>
                <a:latin typeface="+mn-lt"/>
                <a:cs typeface="Arial" pitchFamily="34" charset="0"/>
              </a:rPr>
              <a:t>CCM(display error code)</a:t>
            </a:r>
          </a:p>
          <a:p>
            <a:pPr marL="171450" indent="-171450">
              <a:buFont typeface="Wingdings" pitchFamily="2" charset="2"/>
              <a:buChar char="Ø"/>
              <a:defRPr/>
            </a:pPr>
            <a:r>
              <a:rPr lang="en-US" altLang="zh-CN" sz="1200" dirty="0">
                <a:solidFill>
                  <a:srgbClr val="FF0000"/>
                </a:solidFill>
                <a:latin typeface="+mn-lt"/>
                <a:cs typeface="Arial" pitchFamily="34" charset="0"/>
              </a:rPr>
              <a:t>Alarm </a:t>
            </a:r>
          </a:p>
          <a:p>
            <a:pPr marL="171450" indent="-171450">
              <a:buFont typeface="Wingdings" pitchFamily="2" charset="2"/>
              <a:buChar char="Ø"/>
              <a:defRPr/>
            </a:pPr>
            <a:endParaRPr lang="zh-CN" altLang="en-US" sz="1200" dirty="0">
              <a:solidFill>
                <a:schemeClr val="accent6">
                  <a:lumMod val="75000"/>
                </a:schemeClr>
              </a:solidFill>
              <a:latin typeface="+mn-lt"/>
              <a:cs typeface="Arial" pitchFamily="34" charset="0"/>
            </a:endParaRPr>
          </a:p>
        </p:txBody>
      </p:sp>
      <p:sp>
        <p:nvSpPr>
          <p:cNvPr id="155" name="矩形 154"/>
          <p:cNvSpPr/>
          <p:nvPr/>
        </p:nvSpPr>
        <p:spPr bwMode="auto">
          <a:xfrm>
            <a:off x="1317625" y="4391025"/>
            <a:ext cx="1657350" cy="576263"/>
          </a:xfrm>
          <a:prstGeom prst="rect">
            <a:avLst/>
          </a:prstGeom>
          <a:solidFill>
            <a:schemeClr val="accent5"/>
          </a:solidFill>
          <a:ln>
            <a:solidFill>
              <a:schemeClr val="accent2"/>
            </a:solidFill>
          </a:ln>
          <a:effectLst/>
          <a:extLst/>
        </p:spPr>
        <p:txBody>
          <a:bodyPr/>
          <a:lstStyle/>
          <a:p>
            <a:pPr>
              <a:defRPr/>
            </a:pPr>
            <a:r>
              <a:rPr lang="en-US" altLang="zh-CN" sz="1200" b="1" dirty="0">
                <a:solidFill>
                  <a:schemeClr val="accent6">
                    <a:lumMod val="75000"/>
                  </a:schemeClr>
                </a:solidFill>
                <a:latin typeface="+mn-lt"/>
                <a:cs typeface="Arial" pitchFamily="34" charset="0"/>
              </a:rPr>
              <a:t>Display PCB</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Infrared receiver</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Information display</a:t>
            </a:r>
            <a:endParaRPr lang="zh-CN" altLang="en-US" sz="1200" dirty="0">
              <a:solidFill>
                <a:schemeClr val="accent6">
                  <a:lumMod val="75000"/>
                </a:schemeClr>
              </a:solidFill>
              <a:latin typeface="+mn-lt"/>
              <a:cs typeface="Arial" pitchFamily="34" charset="0"/>
            </a:endParaRPr>
          </a:p>
        </p:txBody>
      </p:sp>
      <p:sp>
        <p:nvSpPr>
          <p:cNvPr id="156" name="下箭头 3"/>
          <p:cNvSpPr>
            <a:spLocks noChangeArrowheads="1"/>
          </p:cNvSpPr>
          <p:nvPr/>
        </p:nvSpPr>
        <p:spPr bwMode="auto">
          <a:xfrm>
            <a:off x="1570038" y="3748088"/>
            <a:ext cx="1081087" cy="552450"/>
          </a:xfrm>
          <a:prstGeom prst="downArrow">
            <a:avLst>
              <a:gd name="adj1" fmla="val 50000"/>
              <a:gd name="adj2" fmla="val 50000"/>
            </a:avLst>
          </a:prstGeom>
          <a:noFill/>
          <a:ln w="9525" algn="ctr">
            <a:solidFill>
              <a:schemeClr val="accent2"/>
            </a:solidFill>
            <a:round/>
            <a:headEnd/>
            <a:tailEnd/>
          </a:ln>
          <a:effectLst/>
        </p:spPr>
        <p:txBody>
          <a:bodyPr>
            <a:spAutoFit/>
          </a:bodyPr>
          <a:lstStyle/>
          <a:p>
            <a:pPr>
              <a:defRPr/>
            </a:pPr>
            <a:endParaRPr lang="zh-CN" altLang="en-US">
              <a:solidFill>
                <a:schemeClr val="accent6">
                  <a:lumMod val="75000"/>
                </a:schemeClr>
              </a:solidFill>
              <a:latin typeface="+mn-lt"/>
            </a:endParaRPr>
          </a:p>
        </p:txBody>
      </p:sp>
      <p:sp>
        <p:nvSpPr>
          <p:cNvPr id="157" name="矩形 156"/>
          <p:cNvSpPr/>
          <p:nvPr/>
        </p:nvSpPr>
        <p:spPr bwMode="auto">
          <a:xfrm>
            <a:off x="5565775" y="1643063"/>
            <a:ext cx="4000500" cy="1223962"/>
          </a:xfrm>
          <a:prstGeom prst="rect">
            <a:avLst/>
          </a:prstGeom>
          <a:solidFill>
            <a:schemeClr val="accent5"/>
          </a:solidFill>
          <a:ln>
            <a:solidFill>
              <a:schemeClr val="accent2"/>
            </a:solidFill>
          </a:ln>
          <a:effectLst/>
          <a:extLst/>
        </p:spPr>
        <p:txBody>
          <a:bodyPr/>
          <a:lstStyle/>
          <a:p>
            <a:pPr>
              <a:defRPr/>
            </a:pPr>
            <a:r>
              <a:rPr lang="en-US" altLang="zh-CN" sz="1200" b="1" dirty="0">
                <a:solidFill>
                  <a:schemeClr val="accent6">
                    <a:lumMod val="75000"/>
                  </a:schemeClr>
                </a:solidFill>
                <a:latin typeface="+mn-lt"/>
                <a:cs typeface="Arial" pitchFamily="34" charset="0"/>
              </a:rPr>
              <a:t>Main Control PCB</a:t>
            </a:r>
          </a:p>
          <a:p>
            <a:pPr>
              <a:defRPr/>
            </a:pPr>
            <a:r>
              <a:rPr lang="en-US" altLang="zh-CN" sz="1200" dirty="0">
                <a:solidFill>
                  <a:schemeClr val="accent6">
                    <a:lumMod val="75000"/>
                  </a:schemeClr>
                </a:solidFill>
                <a:latin typeface="+mn-lt"/>
                <a:cs typeface="Arial" pitchFamily="34" charset="0"/>
              </a:rPr>
              <a:t>* Current check   * Control of outdoor fan  * Four-way valve   * Electrical heater    * Power for IPM switch power   * Power for control PCB  * EMC filter* Temperature check  * Refrigerant pressure check  * Control of cooling or heating mode  *</a:t>
            </a:r>
            <a:endParaRPr lang="zh-CN" altLang="en-US" sz="1200" dirty="0">
              <a:solidFill>
                <a:schemeClr val="accent6">
                  <a:lumMod val="75000"/>
                </a:schemeClr>
              </a:solidFill>
              <a:latin typeface="+mn-lt"/>
              <a:cs typeface="Arial" pitchFamily="34" charset="0"/>
            </a:endParaRPr>
          </a:p>
          <a:p>
            <a:pPr>
              <a:defRPr/>
            </a:pPr>
            <a:endParaRPr lang="zh-CN" altLang="en-US" sz="1200" dirty="0">
              <a:solidFill>
                <a:schemeClr val="accent6">
                  <a:lumMod val="75000"/>
                </a:schemeClr>
              </a:solidFill>
              <a:latin typeface="+mn-lt"/>
              <a:cs typeface="Arial" pitchFamily="34" charset="0"/>
            </a:endParaRPr>
          </a:p>
        </p:txBody>
      </p:sp>
      <p:sp>
        <p:nvSpPr>
          <p:cNvPr id="158" name="矩形 157"/>
          <p:cNvSpPr/>
          <p:nvPr/>
        </p:nvSpPr>
        <p:spPr bwMode="auto">
          <a:xfrm>
            <a:off x="8545513" y="3122613"/>
            <a:ext cx="1008062" cy="828675"/>
          </a:xfrm>
          <a:prstGeom prst="rect">
            <a:avLst/>
          </a:prstGeom>
          <a:solidFill>
            <a:schemeClr val="accent5"/>
          </a:solidFill>
          <a:ln>
            <a:solidFill>
              <a:schemeClr val="accent2"/>
            </a:solidFill>
          </a:ln>
          <a:effectLst/>
          <a:extLst/>
        </p:spPr>
        <p:txBody>
          <a:bodyPr anchor="ctr"/>
          <a:lstStyle/>
          <a:p>
            <a:pPr>
              <a:defRPr/>
            </a:pPr>
            <a:r>
              <a:rPr lang="en-US" altLang="zh-CN" sz="1200" b="1" dirty="0">
                <a:solidFill>
                  <a:schemeClr val="accent6">
                    <a:lumMod val="75000"/>
                  </a:schemeClr>
                </a:solidFill>
                <a:latin typeface="+mn-lt"/>
                <a:cs typeface="Arial" pitchFamily="34" charset="0"/>
              </a:rPr>
              <a:t>Rectifying Bridge</a:t>
            </a:r>
            <a:endParaRPr lang="zh-CN" altLang="en-US" sz="1200" dirty="0">
              <a:solidFill>
                <a:schemeClr val="accent6">
                  <a:lumMod val="75000"/>
                </a:schemeClr>
              </a:solidFill>
              <a:latin typeface="+mn-lt"/>
              <a:cs typeface="Arial" pitchFamily="34" charset="0"/>
            </a:endParaRPr>
          </a:p>
        </p:txBody>
      </p:sp>
      <p:sp>
        <p:nvSpPr>
          <p:cNvPr id="159" name="矩形 158"/>
          <p:cNvSpPr/>
          <p:nvPr/>
        </p:nvSpPr>
        <p:spPr bwMode="auto">
          <a:xfrm>
            <a:off x="8791575" y="4344988"/>
            <a:ext cx="774700" cy="614362"/>
          </a:xfrm>
          <a:prstGeom prst="rect">
            <a:avLst/>
          </a:prstGeom>
          <a:solidFill>
            <a:schemeClr val="accent5"/>
          </a:solidFill>
          <a:ln>
            <a:solidFill>
              <a:schemeClr val="accent2"/>
            </a:solidFill>
          </a:ln>
          <a:effectLst/>
          <a:extLst/>
        </p:spPr>
        <p:txBody>
          <a:bodyPr anchor="ctr"/>
          <a:lstStyle/>
          <a:p>
            <a:pPr>
              <a:defRPr/>
            </a:pPr>
            <a:r>
              <a:rPr lang="en-US" altLang="zh-CN" sz="1200" b="1" dirty="0">
                <a:solidFill>
                  <a:schemeClr val="accent6">
                    <a:lumMod val="75000"/>
                  </a:schemeClr>
                </a:solidFill>
                <a:latin typeface="+mn-lt"/>
                <a:cs typeface="Arial" pitchFamily="34" charset="0"/>
              </a:rPr>
              <a:t>PFC Board</a:t>
            </a:r>
            <a:endParaRPr lang="zh-CN" altLang="en-US" sz="1200" dirty="0">
              <a:solidFill>
                <a:schemeClr val="accent6">
                  <a:lumMod val="75000"/>
                </a:schemeClr>
              </a:solidFill>
              <a:latin typeface="+mn-lt"/>
              <a:cs typeface="Arial" pitchFamily="34" charset="0"/>
            </a:endParaRPr>
          </a:p>
        </p:txBody>
      </p:sp>
      <p:sp>
        <p:nvSpPr>
          <p:cNvPr id="160" name="矩形 159"/>
          <p:cNvSpPr/>
          <p:nvPr/>
        </p:nvSpPr>
        <p:spPr bwMode="auto">
          <a:xfrm>
            <a:off x="7308850" y="4344988"/>
            <a:ext cx="1079500" cy="614362"/>
          </a:xfrm>
          <a:prstGeom prst="rect">
            <a:avLst/>
          </a:prstGeom>
          <a:solidFill>
            <a:schemeClr val="accent5"/>
          </a:solidFill>
          <a:ln>
            <a:solidFill>
              <a:schemeClr val="accent2"/>
            </a:solidFill>
          </a:ln>
          <a:effectLst/>
          <a:extLst/>
        </p:spPr>
        <p:txBody>
          <a:bodyPr anchor="ctr"/>
          <a:lstStyle/>
          <a:p>
            <a:pPr>
              <a:defRPr/>
            </a:pPr>
            <a:r>
              <a:rPr lang="en-US" altLang="zh-CN" sz="1200" b="1" dirty="0">
                <a:solidFill>
                  <a:schemeClr val="accent6">
                    <a:lumMod val="75000"/>
                  </a:schemeClr>
                </a:solidFill>
                <a:latin typeface="+mn-lt"/>
                <a:cs typeface="Arial" pitchFamily="34" charset="0"/>
              </a:rPr>
              <a:t>Electrolytic Capacitor </a:t>
            </a:r>
            <a:endParaRPr lang="zh-CN" altLang="en-US" sz="1200" dirty="0">
              <a:solidFill>
                <a:schemeClr val="accent6">
                  <a:lumMod val="75000"/>
                </a:schemeClr>
              </a:solidFill>
              <a:latin typeface="+mn-lt"/>
              <a:cs typeface="Arial" pitchFamily="34" charset="0"/>
            </a:endParaRPr>
          </a:p>
        </p:txBody>
      </p:sp>
      <p:sp>
        <p:nvSpPr>
          <p:cNvPr id="161" name="矩形 160"/>
          <p:cNvSpPr/>
          <p:nvPr/>
        </p:nvSpPr>
        <p:spPr bwMode="auto">
          <a:xfrm>
            <a:off x="5565775" y="4148138"/>
            <a:ext cx="1354138" cy="1243012"/>
          </a:xfrm>
          <a:prstGeom prst="rect">
            <a:avLst/>
          </a:prstGeom>
          <a:solidFill>
            <a:schemeClr val="accent5"/>
          </a:solidFill>
          <a:ln>
            <a:solidFill>
              <a:schemeClr val="accent2"/>
            </a:solidFill>
          </a:ln>
          <a:effectLst/>
          <a:extLst/>
        </p:spPr>
        <p:txBody>
          <a:bodyPr/>
          <a:lstStyle/>
          <a:p>
            <a:pPr>
              <a:defRPr/>
            </a:pPr>
            <a:r>
              <a:rPr lang="en-US" altLang="zh-CN" sz="1200" b="1" dirty="0">
                <a:solidFill>
                  <a:schemeClr val="accent6">
                    <a:lumMod val="75000"/>
                  </a:schemeClr>
                </a:solidFill>
                <a:latin typeface="+mn-lt"/>
                <a:cs typeface="Arial" pitchFamily="34" charset="0"/>
              </a:rPr>
              <a:t>IPM</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Control of compressor</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Switch power</a:t>
            </a:r>
          </a:p>
          <a:p>
            <a:pPr marL="171450" indent="-171450">
              <a:buFont typeface="Wingdings" pitchFamily="2" charset="2"/>
              <a:buChar char="Ø"/>
              <a:defRPr/>
            </a:pPr>
            <a:r>
              <a:rPr lang="en-US" altLang="zh-CN" sz="1200" dirty="0">
                <a:solidFill>
                  <a:schemeClr val="accent6">
                    <a:lumMod val="75000"/>
                  </a:schemeClr>
                </a:solidFill>
                <a:latin typeface="+mn-lt"/>
                <a:cs typeface="Arial" pitchFamily="34" charset="0"/>
              </a:rPr>
              <a:t>Compressor driving</a:t>
            </a:r>
            <a:endParaRPr lang="zh-CN" altLang="en-US" sz="1200" dirty="0">
              <a:solidFill>
                <a:schemeClr val="accent6">
                  <a:lumMod val="75000"/>
                </a:schemeClr>
              </a:solidFill>
              <a:latin typeface="+mn-lt"/>
              <a:cs typeface="Arial" pitchFamily="34" charset="0"/>
            </a:endParaRPr>
          </a:p>
        </p:txBody>
      </p:sp>
      <p:sp>
        <p:nvSpPr>
          <p:cNvPr id="162" name="下箭头 22"/>
          <p:cNvSpPr>
            <a:spLocks noChangeArrowheads="1"/>
          </p:cNvSpPr>
          <p:nvPr/>
        </p:nvSpPr>
        <p:spPr bwMode="auto">
          <a:xfrm>
            <a:off x="8843963" y="3951288"/>
            <a:ext cx="661987" cy="393700"/>
          </a:xfrm>
          <a:prstGeom prst="downArrow">
            <a:avLst>
              <a:gd name="adj1" fmla="val 50000"/>
              <a:gd name="adj2" fmla="val 50000"/>
            </a:avLst>
          </a:prstGeom>
          <a:noFill/>
          <a:ln w="9525" algn="ctr">
            <a:solidFill>
              <a:schemeClr val="accent2"/>
            </a:solidFill>
            <a:round/>
            <a:headEnd/>
            <a:tailEnd/>
          </a:ln>
          <a:effectLst/>
        </p:spPr>
        <p:txBody>
          <a:bodyPr/>
          <a:lstStyle/>
          <a:p>
            <a:pPr>
              <a:defRPr/>
            </a:pPr>
            <a:endParaRPr lang="zh-CN" altLang="en-US">
              <a:solidFill>
                <a:schemeClr val="accent6">
                  <a:lumMod val="75000"/>
                </a:schemeClr>
              </a:solidFill>
              <a:latin typeface="+mn-lt"/>
            </a:endParaRPr>
          </a:p>
        </p:txBody>
      </p:sp>
      <p:sp>
        <p:nvSpPr>
          <p:cNvPr id="163" name="上下箭头 4"/>
          <p:cNvSpPr>
            <a:spLocks noChangeArrowheads="1"/>
          </p:cNvSpPr>
          <p:nvPr/>
        </p:nvSpPr>
        <p:spPr bwMode="auto">
          <a:xfrm>
            <a:off x="5702300" y="3014663"/>
            <a:ext cx="928688" cy="1133475"/>
          </a:xfrm>
          <a:prstGeom prst="upDownArrow">
            <a:avLst>
              <a:gd name="adj1" fmla="val 50000"/>
              <a:gd name="adj2" fmla="val 27897"/>
            </a:avLst>
          </a:prstGeom>
          <a:noFill/>
          <a:ln w="9525" algn="ctr">
            <a:solidFill>
              <a:schemeClr val="accent2"/>
            </a:solidFill>
            <a:round/>
            <a:headEnd/>
            <a:tailEnd/>
          </a:ln>
          <a:effectLst/>
        </p:spPr>
        <p:txBody>
          <a:bodyPr/>
          <a:lstStyle/>
          <a:p>
            <a:pPr>
              <a:defRPr/>
            </a:pPr>
            <a:endParaRPr lang="zh-CN" altLang="en-US">
              <a:solidFill>
                <a:schemeClr val="accent6">
                  <a:lumMod val="75000"/>
                </a:schemeClr>
              </a:solidFill>
              <a:latin typeface="+mn-lt"/>
            </a:endParaRPr>
          </a:p>
        </p:txBody>
      </p:sp>
      <p:sp>
        <p:nvSpPr>
          <p:cNvPr id="164" name="下箭头 24"/>
          <p:cNvSpPr>
            <a:spLocks noChangeArrowheads="1"/>
          </p:cNvSpPr>
          <p:nvPr/>
        </p:nvSpPr>
        <p:spPr bwMode="auto">
          <a:xfrm rot="5400000">
            <a:off x="8261350" y="4452938"/>
            <a:ext cx="661988" cy="398462"/>
          </a:xfrm>
          <a:prstGeom prst="downArrow">
            <a:avLst>
              <a:gd name="adj1" fmla="val 45611"/>
              <a:gd name="adj2" fmla="val 50000"/>
            </a:avLst>
          </a:prstGeom>
          <a:noFill/>
          <a:ln w="9525" algn="ctr">
            <a:solidFill>
              <a:schemeClr val="accent2"/>
            </a:solidFill>
            <a:round/>
            <a:headEnd/>
            <a:tailEnd/>
          </a:ln>
          <a:effectLst/>
        </p:spPr>
        <p:txBody>
          <a:bodyPr/>
          <a:lstStyle/>
          <a:p>
            <a:pPr>
              <a:defRPr/>
            </a:pPr>
            <a:endParaRPr lang="zh-CN" altLang="en-US">
              <a:solidFill>
                <a:schemeClr val="accent6">
                  <a:lumMod val="75000"/>
                </a:schemeClr>
              </a:solidFill>
              <a:latin typeface="+mn-lt"/>
            </a:endParaRPr>
          </a:p>
        </p:txBody>
      </p:sp>
      <p:sp>
        <p:nvSpPr>
          <p:cNvPr id="165" name="下箭头 25"/>
          <p:cNvSpPr>
            <a:spLocks noChangeArrowheads="1"/>
          </p:cNvSpPr>
          <p:nvPr/>
        </p:nvSpPr>
        <p:spPr bwMode="auto">
          <a:xfrm rot="5400000">
            <a:off x="6795294" y="4456907"/>
            <a:ext cx="638175" cy="388937"/>
          </a:xfrm>
          <a:prstGeom prst="downArrow">
            <a:avLst>
              <a:gd name="adj1" fmla="val 45611"/>
              <a:gd name="adj2" fmla="val 50000"/>
            </a:avLst>
          </a:prstGeom>
          <a:noFill/>
          <a:ln w="9525" algn="ctr">
            <a:solidFill>
              <a:schemeClr val="accent2"/>
            </a:solidFill>
            <a:round/>
            <a:headEnd/>
            <a:tailEnd/>
          </a:ln>
          <a:effectLst/>
        </p:spPr>
        <p:txBody>
          <a:bodyPr/>
          <a:lstStyle/>
          <a:p>
            <a:pPr>
              <a:defRPr/>
            </a:pPr>
            <a:endParaRPr lang="zh-CN" altLang="en-US">
              <a:solidFill>
                <a:schemeClr val="accent6">
                  <a:lumMod val="75000"/>
                </a:schemeClr>
              </a:solidFill>
              <a:latin typeface="+mn-lt"/>
            </a:endParaRPr>
          </a:p>
        </p:txBody>
      </p:sp>
      <p:sp>
        <p:nvSpPr>
          <p:cNvPr id="166" name="直角上箭头 165"/>
          <p:cNvSpPr/>
          <p:nvPr/>
        </p:nvSpPr>
        <p:spPr bwMode="auto">
          <a:xfrm rot="5400000">
            <a:off x="6538912" y="4922838"/>
            <a:ext cx="950913" cy="1887538"/>
          </a:xfrm>
          <a:prstGeom prst="bentUpArrow">
            <a:avLst>
              <a:gd name="adj1" fmla="val 43899"/>
              <a:gd name="adj2" fmla="val 43987"/>
              <a:gd name="adj3" fmla="val 23475"/>
            </a:avLst>
          </a:prstGeom>
          <a:noFill/>
          <a:ln w="9525" cap="flat" cmpd="sng" algn="ctr">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zh-CN" altLang="en-US">
              <a:solidFill>
                <a:schemeClr val="accent6">
                  <a:lumMod val="75000"/>
                </a:schemeClr>
              </a:solidFill>
              <a:latin typeface="+mn-lt"/>
            </a:endParaRPr>
          </a:p>
        </p:txBody>
      </p:sp>
      <p:sp>
        <p:nvSpPr>
          <p:cNvPr id="167" name="左箭头 166"/>
          <p:cNvSpPr/>
          <p:nvPr/>
        </p:nvSpPr>
        <p:spPr bwMode="auto">
          <a:xfrm rot="5400000">
            <a:off x="1181894" y="5353844"/>
            <a:ext cx="1654175" cy="1284287"/>
          </a:xfrm>
          <a:prstGeom prst="leftArrow">
            <a:avLst>
              <a:gd name="adj1" fmla="val 65827"/>
              <a:gd name="adj2" fmla="val 50000"/>
            </a:avLst>
          </a:prstGeom>
          <a:solidFill>
            <a:schemeClr val="accent5">
              <a:lumMod val="50000"/>
            </a:schemeClr>
          </a:solidFill>
          <a:ln w="9525" cap="flat" cmpd="sng" algn="ctr">
            <a:solidFill>
              <a:schemeClr val="accent2"/>
            </a:solidFill>
            <a:prstDash val="solid"/>
            <a:round/>
            <a:headEnd type="none" w="med" len="med"/>
            <a:tailEnd type="none" w="med" len="med"/>
          </a:ln>
          <a:effectLst/>
          <a:extLst/>
        </p:spPr>
        <p:txBody>
          <a:bodyPr anchor="ctr"/>
          <a:lstStyle/>
          <a:p>
            <a:pPr>
              <a:defRPr/>
            </a:pPr>
            <a:r>
              <a:rPr lang="en-US" altLang="zh-CN" sz="1600" dirty="0" smtClean="0">
                <a:solidFill>
                  <a:schemeClr val="accent6">
                    <a:lumMod val="75000"/>
                  </a:schemeClr>
                </a:solidFill>
                <a:latin typeface="+mn-lt"/>
                <a:cs typeface="Arial" pitchFamily="34" charset="0"/>
              </a:rPr>
              <a:t>220-230V</a:t>
            </a:r>
            <a:r>
              <a:rPr lang="en-US" altLang="zh-CN" sz="1600" dirty="0">
                <a:solidFill>
                  <a:schemeClr val="accent6">
                    <a:lumMod val="75000"/>
                  </a:schemeClr>
                </a:solidFill>
                <a:latin typeface="+mn-lt"/>
                <a:cs typeface="Arial" pitchFamily="34" charset="0"/>
              </a:rPr>
              <a:t>, 1Ph</a:t>
            </a:r>
          </a:p>
          <a:p>
            <a:pPr>
              <a:defRPr/>
            </a:pPr>
            <a:r>
              <a:rPr lang="en-US" altLang="zh-CN" sz="1600" dirty="0">
                <a:solidFill>
                  <a:schemeClr val="accent6">
                    <a:lumMod val="75000"/>
                  </a:schemeClr>
                </a:solidFill>
                <a:latin typeface="+mn-lt"/>
                <a:cs typeface="Arial" pitchFamily="34" charset="0"/>
              </a:rPr>
              <a:t>50Hz</a:t>
            </a:r>
            <a:endParaRPr lang="zh-CN" altLang="en-US" sz="1600" dirty="0">
              <a:solidFill>
                <a:schemeClr val="accent6">
                  <a:lumMod val="75000"/>
                </a:schemeClr>
              </a:solidFill>
              <a:latin typeface="+mn-lt"/>
              <a:cs typeface="Arial" pitchFamily="34" charset="0"/>
            </a:endParaRPr>
          </a:p>
        </p:txBody>
      </p:sp>
      <p:sp>
        <p:nvSpPr>
          <p:cNvPr id="168" name="右箭头 167"/>
          <p:cNvSpPr/>
          <p:nvPr/>
        </p:nvSpPr>
        <p:spPr bwMode="auto">
          <a:xfrm>
            <a:off x="3822700" y="5767388"/>
            <a:ext cx="1654175" cy="1181100"/>
          </a:xfrm>
          <a:prstGeom prst="rightArrow">
            <a:avLst>
              <a:gd name="adj1" fmla="val 72119"/>
              <a:gd name="adj2" fmla="val 50000"/>
            </a:avLst>
          </a:prstGeom>
          <a:solidFill>
            <a:schemeClr val="accent5">
              <a:lumMod val="50000"/>
            </a:schemeClr>
          </a:solidFill>
          <a:ln w="9525" cap="flat" cmpd="sng" algn="ctr">
            <a:solidFill>
              <a:schemeClr val="accent2"/>
            </a:solidFill>
            <a:prstDash val="solid"/>
            <a:round/>
            <a:headEnd type="none" w="med" len="med"/>
            <a:tailEnd type="none" w="med" len="med"/>
          </a:ln>
          <a:effectLst/>
          <a:extLst/>
        </p:spPr>
        <p:txBody>
          <a:bodyPr anchor="ctr"/>
          <a:lstStyle/>
          <a:p>
            <a:pPr>
              <a:defRPr/>
            </a:pPr>
            <a:r>
              <a:rPr lang="en-US" altLang="zh-CN" sz="1600" dirty="0" smtClean="0">
                <a:solidFill>
                  <a:schemeClr val="accent6">
                    <a:lumMod val="75000"/>
                  </a:schemeClr>
                </a:solidFill>
                <a:latin typeface="+mn-lt"/>
                <a:cs typeface="Arial" pitchFamily="34" charset="0"/>
              </a:rPr>
              <a:t>220-230V </a:t>
            </a:r>
            <a:r>
              <a:rPr lang="en-US" altLang="zh-CN" sz="1600" dirty="0">
                <a:solidFill>
                  <a:schemeClr val="accent6">
                    <a:lumMod val="75000"/>
                  </a:schemeClr>
                </a:solidFill>
                <a:latin typeface="+mn-lt"/>
                <a:cs typeface="Arial" pitchFamily="34" charset="0"/>
              </a:rPr>
              <a:t>(1Ph), 50Hz</a:t>
            </a:r>
            <a:endParaRPr lang="zh-CN" altLang="en-US" sz="1600" dirty="0">
              <a:solidFill>
                <a:schemeClr val="accent6">
                  <a:lumMod val="75000"/>
                </a:schemeClr>
              </a:solidFill>
              <a:latin typeface="+mn-lt"/>
              <a:cs typeface="Arial" pitchFamily="34" charset="0"/>
            </a:endParaRPr>
          </a:p>
        </p:txBody>
      </p:sp>
      <p:sp>
        <p:nvSpPr>
          <p:cNvPr id="169" name="直角上箭头 168"/>
          <p:cNvSpPr/>
          <p:nvPr/>
        </p:nvSpPr>
        <p:spPr>
          <a:xfrm rot="5400000">
            <a:off x="7685088" y="2924175"/>
            <a:ext cx="755650" cy="936625"/>
          </a:xfrm>
          <a:prstGeom prst="bentUpArrow">
            <a:avLst>
              <a:gd name="adj1" fmla="val 27789"/>
              <a:gd name="adj2" fmla="val 25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chemeClr val="accent6">
                  <a:lumMod val="75000"/>
                </a:schemeClr>
              </a:solidFill>
            </a:endParaRPr>
          </a:p>
        </p:txBody>
      </p:sp>
      <p:sp>
        <p:nvSpPr>
          <p:cNvPr id="170" name="左右箭头 20"/>
          <p:cNvSpPr>
            <a:spLocks noChangeArrowheads="1"/>
          </p:cNvSpPr>
          <p:nvPr/>
        </p:nvSpPr>
        <p:spPr bwMode="auto">
          <a:xfrm>
            <a:off x="3430588" y="1943100"/>
            <a:ext cx="2057400" cy="1379538"/>
          </a:xfrm>
          <a:prstGeom prst="leftRightArrow">
            <a:avLst>
              <a:gd name="adj1" fmla="val 60528"/>
              <a:gd name="adj2" fmla="val 16315"/>
            </a:avLst>
          </a:prstGeom>
          <a:solidFill>
            <a:srgbClr val="3366FF"/>
          </a:solidFill>
          <a:ln w="9525" algn="ctr">
            <a:solidFill>
              <a:schemeClr val="accent2"/>
            </a:solidFill>
            <a:round/>
            <a:headEnd/>
            <a:tailEnd/>
          </a:ln>
        </p:spPr>
        <p:txBody>
          <a:bodyPr anchor="ctr"/>
          <a:lstStyle/>
          <a:p>
            <a:pPr>
              <a:defRPr/>
            </a:pPr>
            <a:r>
              <a:rPr lang="en-US" altLang="zh-CN" sz="1400" dirty="0">
                <a:solidFill>
                  <a:schemeClr val="accent6">
                    <a:lumMod val="75000"/>
                  </a:schemeClr>
                </a:solidFill>
                <a:latin typeface="+mn-lt"/>
                <a:cs typeface="Arial" charset="0"/>
              </a:rPr>
              <a:t>Communication </a:t>
            </a:r>
            <a:endParaRPr lang="zh-CN" altLang="en-US" sz="1400" dirty="0">
              <a:solidFill>
                <a:schemeClr val="accent6">
                  <a:lumMod val="75000"/>
                </a:schemeClr>
              </a:solidFill>
              <a:latin typeface="+mn-lt"/>
              <a:cs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4122738" y="1141413"/>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p>
        </p:txBody>
      </p:sp>
      <p:sp>
        <p:nvSpPr>
          <p:cNvPr id="148" name="矩形 147"/>
          <p:cNvSpPr/>
          <p:nvPr/>
        </p:nvSpPr>
        <p:spPr>
          <a:xfrm>
            <a:off x="233363" y="971550"/>
            <a:ext cx="3195637" cy="452438"/>
          </a:xfrm>
          <a:prstGeom prst="rect">
            <a:avLst/>
          </a:prstGeom>
        </p:spPr>
        <p:txBody>
          <a:bodyPr wrap="none">
            <a:spAutoFit/>
          </a:bodyPr>
          <a:lstStyle/>
          <a:p>
            <a:pPr>
              <a:lnSpc>
                <a:spcPts val="2840"/>
              </a:lnSpc>
              <a:defRPr/>
            </a:pPr>
            <a:r>
              <a:rPr kumimoji="1" lang="en-US" altLang="zh-CN" sz="2400" b="1" dirty="0">
                <a:solidFill>
                  <a:schemeClr val="accent6">
                    <a:lumMod val="75000"/>
                  </a:schemeClr>
                </a:solidFill>
                <a:latin typeface="Calibri" pitchFamily="34" charset="0"/>
                <a:cs typeface="Times New Roman" pitchFamily="18" charset="0"/>
              </a:rPr>
              <a:t>2. Control  system chart</a:t>
            </a:r>
          </a:p>
        </p:txBody>
      </p:sp>
      <p:sp>
        <p:nvSpPr>
          <p:cNvPr id="149" name="矩形 148"/>
          <p:cNvSpPr/>
          <p:nvPr/>
        </p:nvSpPr>
        <p:spPr>
          <a:xfrm>
            <a:off x="5176838" y="180975"/>
            <a:ext cx="5260975" cy="584200"/>
          </a:xfrm>
          <a:prstGeom prst="rect">
            <a:avLst/>
          </a:prstGeom>
        </p:spPr>
        <p:txBody>
          <a:bodyPr wrap="none">
            <a:spAutoFit/>
          </a:bodyPr>
          <a:lstStyle/>
          <a:p>
            <a:pPr algn="r">
              <a:defRPr/>
            </a:pPr>
            <a:r>
              <a:rPr kumimoji="1" lang="en-US" altLang="zh-CN" sz="3200" b="1" dirty="0">
                <a:solidFill>
                  <a:schemeClr val="accent2">
                    <a:lumMod val="75000"/>
                  </a:schemeClr>
                </a:solidFill>
                <a:ea typeface="宋体" charset="-122"/>
                <a:cs typeface="Times New Roman" pitchFamily="18" charset="0"/>
              </a:rPr>
              <a:t>1. DC inverter technology </a:t>
            </a:r>
            <a:endParaRPr lang="zh-CN" altLang="en-US" sz="3200" dirty="0">
              <a:ea typeface="宋体" charset="-122"/>
            </a:endParaRPr>
          </a:p>
        </p:txBody>
      </p:sp>
      <p:sp>
        <p:nvSpPr>
          <p:cNvPr id="26" name="右箭头 2"/>
          <p:cNvSpPr>
            <a:spLocks noChangeArrowheads="1"/>
          </p:cNvSpPr>
          <p:nvPr/>
        </p:nvSpPr>
        <p:spPr bwMode="auto">
          <a:xfrm>
            <a:off x="179388" y="1371600"/>
            <a:ext cx="863600" cy="1284288"/>
          </a:xfrm>
          <a:prstGeom prst="rightArrow">
            <a:avLst>
              <a:gd name="adj1" fmla="val 50000"/>
              <a:gd name="adj2" fmla="val 50000"/>
            </a:avLst>
          </a:prstGeom>
          <a:solidFill>
            <a:srgbClr val="FFC000"/>
          </a:solidFill>
          <a:ln w="9525" algn="ctr">
            <a:noFill/>
            <a:round/>
            <a:headEnd/>
            <a:tailEnd/>
          </a:ln>
        </p:spPr>
        <p:txBody>
          <a:bodyPr>
            <a:spAutoFit/>
          </a:bodyPr>
          <a:lstStyle/>
          <a:p>
            <a:pPr>
              <a:defRPr/>
            </a:pPr>
            <a:r>
              <a:rPr lang="en-US" altLang="zh-CN" sz="1200" b="1" dirty="0" smtClean="0">
                <a:solidFill>
                  <a:schemeClr val="accent6">
                    <a:lumMod val="75000"/>
                  </a:schemeClr>
                </a:solidFill>
                <a:latin typeface="Calibri" pitchFamily="34" charset="0"/>
                <a:cs typeface="Arial" pitchFamily="34" charset="0"/>
              </a:rPr>
              <a:t>230V </a:t>
            </a:r>
            <a:r>
              <a:rPr lang="en-US" altLang="zh-CN" sz="1200" b="1" dirty="0">
                <a:solidFill>
                  <a:schemeClr val="accent6">
                    <a:lumMod val="75000"/>
                  </a:schemeClr>
                </a:solidFill>
                <a:latin typeface="Calibri" pitchFamily="34" charset="0"/>
                <a:cs typeface="Arial" pitchFamily="34" charset="0"/>
              </a:rPr>
              <a:t>(1Ph) 50Hz</a:t>
            </a:r>
            <a:endParaRPr lang="zh-CN" altLang="en-US" sz="1200" b="1" dirty="0">
              <a:solidFill>
                <a:schemeClr val="accent6">
                  <a:lumMod val="75000"/>
                </a:schemeClr>
              </a:solidFill>
              <a:latin typeface="Calibri" pitchFamily="34" charset="0"/>
              <a:cs typeface="Arial" pitchFamily="34" charset="0"/>
            </a:endParaRPr>
          </a:p>
        </p:txBody>
      </p:sp>
      <p:sp>
        <p:nvSpPr>
          <p:cNvPr id="27" name="矩形 26"/>
          <p:cNvSpPr/>
          <p:nvPr/>
        </p:nvSpPr>
        <p:spPr bwMode="auto">
          <a:xfrm>
            <a:off x="1042988" y="1801813"/>
            <a:ext cx="1368425" cy="461962"/>
          </a:xfrm>
          <a:prstGeom prst="rect">
            <a:avLst/>
          </a:prstGeom>
          <a:solidFill>
            <a:schemeClr val="accent5"/>
          </a:solidFill>
          <a:ln>
            <a:solidFill>
              <a:schemeClr val="accent2"/>
            </a:solidFill>
          </a:ln>
          <a:effectLst/>
          <a:extLst/>
        </p:spPr>
        <p:txBody>
          <a:bodyPr>
            <a:spAutoFit/>
          </a:bodyPr>
          <a:lstStyle/>
          <a:p>
            <a:pPr>
              <a:defRPr/>
            </a:pPr>
            <a:r>
              <a:rPr lang="en-US" altLang="zh-CN" sz="1200" b="1" dirty="0">
                <a:solidFill>
                  <a:schemeClr val="accent6">
                    <a:lumMod val="75000"/>
                  </a:schemeClr>
                </a:solidFill>
                <a:latin typeface="Calibri" pitchFamily="34" charset="0"/>
                <a:cs typeface="Arial" pitchFamily="34" charset="0"/>
              </a:rPr>
              <a:t>Power Terminal of Outdoor Unit</a:t>
            </a:r>
            <a:endParaRPr lang="zh-CN" altLang="en-US" sz="1200" b="1" dirty="0">
              <a:solidFill>
                <a:schemeClr val="accent6">
                  <a:lumMod val="75000"/>
                </a:schemeClr>
              </a:solidFill>
              <a:latin typeface="Calibri" pitchFamily="34" charset="0"/>
              <a:cs typeface="Arial" pitchFamily="34" charset="0"/>
            </a:endParaRPr>
          </a:p>
        </p:txBody>
      </p:sp>
      <p:sp>
        <p:nvSpPr>
          <p:cNvPr id="28" name="右箭头 6"/>
          <p:cNvSpPr>
            <a:spLocks noChangeArrowheads="1"/>
          </p:cNvSpPr>
          <p:nvPr/>
        </p:nvSpPr>
        <p:spPr bwMode="auto">
          <a:xfrm>
            <a:off x="2487613" y="1371600"/>
            <a:ext cx="865187" cy="1284288"/>
          </a:xfrm>
          <a:prstGeom prst="rightArrow">
            <a:avLst>
              <a:gd name="adj1" fmla="val 50000"/>
              <a:gd name="adj2" fmla="val 50000"/>
            </a:avLst>
          </a:prstGeom>
          <a:solidFill>
            <a:srgbClr val="FFC000"/>
          </a:solidFill>
          <a:ln w="9525" algn="ctr">
            <a:noFill/>
            <a:round/>
            <a:headEnd/>
            <a:tailEnd/>
          </a:ln>
        </p:spPr>
        <p:txBody>
          <a:bodyPr>
            <a:spAutoFit/>
          </a:bodyPr>
          <a:lstStyle/>
          <a:p>
            <a:pPr>
              <a:defRPr/>
            </a:pPr>
            <a:r>
              <a:rPr lang="en-US" altLang="zh-CN" sz="1200" b="1" dirty="0" smtClean="0">
                <a:solidFill>
                  <a:schemeClr val="accent6">
                    <a:lumMod val="75000"/>
                  </a:schemeClr>
                </a:solidFill>
                <a:latin typeface="Calibri" pitchFamily="34" charset="0"/>
                <a:cs typeface="Arial" pitchFamily="34" charset="0"/>
              </a:rPr>
              <a:t>230V </a:t>
            </a:r>
            <a:r>
              <a:rPr lang="en-US" altLang="zh-CN" sz="1200" b="1" dirty="0">
                <a:solidFill>
                  <a:schemeClr val="accent6">
                    <a:lumMod val="75000"/>
                  </a:schemeClr>
                </a:solidFill>
                <a:latin typeface="Calibri" pitchFamily="34" charset="0"/>
                <a:cs typeface="Arial" pitchFamily="34" charset="0"/>
              </a:rPr>
              <a:t>(1Ph) 50Hz</a:t>
            </a:r>
            <a:endParaRPr lang="zh-CN" altLang="en-US" sz="1200" b="1" dirty="0">
              <a:solidFill>
                <a:schemeClr val="accent6">
                  <a:lumMod val="75000"/>
                </a:schemeClr>
              </a:solidFill>
              <a:latin typeface="Calibri" pitchFamily="34" charset="0"/>
              <a:cs typeface="Arial" pitchFamily="34" charset="0"/>
            </a:endParaRPr>
          </a:p>
        </p:txBody>
      </p:sp>
      <p:sp>
        <p:nvSpPr>
          <p:cNvPr id="29" name="矩形 28"/>
          <p:cNvSpPr/>
          <p:nvPr/>
        </p:nvSpPr>
        <p:spPr bwMode="auto">
          <a:xfrm>
            <a:off x="3276600" y="1784350"/>
            <a:ext cx="1008063" cy="461963"/>
          </a:xfrm>
          <a:prstGeom prst="rect">
            <a:avLst/>
          </a:prstGeom>
          <a:solidFill>
            <a:schemeClr val="accent5"/>
          </a:solidFill>
          <a:ln>
            <a:solidFill>
              <a:schemeClr val="accent2"/>
            </a:solidFill>
          </a:ln>
          <a:effectLst/>
          <a:extLst/>
        </p:spPr>
        <p:txBody>
          <a:bodyPr>
            <a:spAutoFit/>
          </a:bodyPr>
          <a:lstStyle/>
          <a:p>
            <a:pPr>
              <a:defRPr/>
            </a:pPr>
            <a:r>
              <a:rPr lang="en-US" altLang="zh-CN" sz="1200" b="1" dirty="0">
                <a:solidFill>
                  <a:schemeClr val="accent6">
                    <a:lumMod val="75000"/>
                  </a:schemeClr>
                </a:solidFill>
                <a:latin typeface="Calibri" pitchFamily="34" charset="0"/>
                <a:cs typeface="Arial" pitchFamily="34" charset="0"/>
              </a:rPr>
              <a:t>Power Filter</a:t>
            </a:r>
          </a:p>
          <a:p>
            <a:pPr>
              <a:defRPr/>
            </a:pPr>
            <a:r>
              <a:rPr lang="en-US" altLang="zh-CN" sz="1200" b="1" dirty="0">
                <a:solidFill>
                  <a:schemeClr val="accent6">
                    <a:lumMod val="75000"/>
                  </a:schemeClr>
                </a:solidFill>
                <a:latin typeface="Calibri" pitchFamily="34" charset="0"/>
                <a:cs typeface="Arial" pitchFamily="34" charset="0"/>
              </a:rPr>
              <a:t>Module</a:t>
            </a:r>
            <a:endParaRPr lang="zh-CN" altLang="en-US" sz="1200" b="1" dirty="0">
              <a:solidFill>
                <a:schemeClr val="accent6">
                  <a:lumMod val="75000"/>
                </a:schemeClr>
              </a:solidFill>
              <a:latin typeface="Calibri" pitchFamily="34" charset="0"/>
              <a:cs typeface="Arial" pitchFamily="34" charset="0"/>
            </a:endParaRPr>
          </a:p>
        </p:txBody>
      </p:sp>
      <p:sp>
        <p:nvSpPr>
          <p:cNvPr id="30" name="右箭头 8"/>
          <p:cNvSpPr>
            <a:spLocks noChangeArrowheads="1"/>
          </p:cNvSpPr>
          <p:nvPr/>
        </p:nvSpPr>
        <p:spPr bwMode="auto">
          <a:xfrm>
            <a:off x="4343400" y="1371600"/>
            <a:ext cx="863600" cy="1284288"/>
          </a:xfrm>
          <a:prstGeom prst="rightArrow">
            <a:avLst>
              <a:gd name="adj1" fmla="val 50000"/>
              <a:gd name="adj2" fmla="val 50000"/>
            </a:avLst>
          </a:prstGeom>
          <a:solidFill>
            <a:srgbClr val="FFC000"/>
          </a:solidFill>
          <a:ln w="9525" algn="ctr">
            <a:noFill/>
            <a:round/>
            <a:headEnd/>
            <a:tailEnd/>
          </a:ln>
        </p:spPr>
        <p:txBody>
          <a:bodyPr>
            <a:spAutoFit/>
          </a:bodyPr>
          <a:lstStyle/>
          <a:p>
            <a:pPr>
              <a:defRPr/>
            </a:pPr>
            <a:r>
              <a:rPr lang="en-US" altLang="zh-CN" sz="1200" b="1" dirty="0" smtClean="0">
                <a:solidFill>
                  <a:schemeClr val="accent6">
                    <a:lumMod val="75000"/>
                  </a:schemeClr>
                </a:solidFill>
                <a:latin typeface="Calibri" pitchFamily="34" charset="0"/>
                <a:cs typeface="Arial" pitchFamily="34" charset="0"/>
              </a:rPr>
              <a:t>230V </a:t>
            </a:r>
            <a:r>
              <a:rPr lang="en-US" altLang="zh-CN" sz="1200" b="1" dirty="0">
                <a:solidFill>
                  <a:schemeClr val="accent6">
                    <a:lumMod val="75000"/>
                  </a:schemeClr>
                </a:solidFill>
                <a:latin typeface="Calibri" pitchFamily="34" charset="0"/>
                <a:cs typeface="Arial" pitchFamily="34" charset="0"/>
              </a:rPr>
              <a:t>(1Ph) 50Hz</a:t>
            </a:r>
            <a:endParaRPr lang="zh-CN" altLang="en-US" sz="1200" b="1" dirty="0">
              <a:solidFill>
                <a:schemeClr val="accent6">
                  <a:lumMod val="75000"/>
                </a:schemeClr>
              </a:solidFill>
              <a:latin typeface="Calibri" pitchFamily="34" charset="0"/>
              <a:cs typeface="Arial" pitchFamily="34" charset="0"/>
            </a:endParaRPr>
          </a:p>
        </p:txBody>
      </p:sp>
      <p:sp>
        <p:nvSpPr>
          <p:cNvPr id="31" name="矩形 30"/>
          <p:cNvSpPr/>
          <p:nvPr/>
        </p:nvSpPr>
        <p:spPr bwMode="auto">
          <a:xfrm>
            <a:off x="5151438" y="1784350"/>
            <a:ext cx="1368425" cy="461963"/>
          </a:xfrm>
          <a:prstGeom prst="rect">
            <a:avLst/>
          </a:prstGeom>
          <a:solidFill>
            <a:schemeClr val="accent5"/>
          </a:solidFill>
          <a:ln>
            <a:solidFill>
              <a:schemeClr val="accent2"/>
            </a:solidFill>
          </a:ln>
          <a:effectLst/>
          <a:extLst/>
        </p:spPr>
        <p:txBody>
          <a:bodyPr>
            <a:spAutoFit/>
          </a:bodyPr>
          <a:lstStyle/>
          <a:p>
            <a:pPr>
              <a:defRPr/>
            </a:pPr>
            <a:r>
              <a:rPr lang="en-US" altLang="zh-CN" sz="1200" b="1" dirty="0">
                <a:solidFill>
                  <a:schemeClr val="accent6">
                    <a:lumMod val="75000"/>
                  </a:schemeClr>
                </a:solidFill>
                <a:latin typeface="Calibri" pitchFamily="34" charset="0"/>
                <a:cs typeface="Arial" pitchFamily="34" charset="0"/>
              </a:rPr>
              <a:t>Rectifier, PFC, Filter Capacitor</a:t>
            </a:r>
            <a:endParaRPr lang="zh-CN" altLang="en-US" sz="1200" b="1" dirty="0">
              <a:solidFill>
                <a:schemeClr val="accent6">
                  <a:lumMod val="75000"/>
                </a:schemeClr>
              </a:solidFill>
              <a:latin typeface="Calibri" pitchFamily="34" charset="0"/>
              <a:cs typeface="Arial" pitchFamily="34" charset="0"/>
            </a:endParaRPr>
          </a:p>
        </p:txBody>
      </p:sp>
      <p:sp>
        <p:nvSpPr>
          <p:cNvPr id="32" name="右箭头 10"/>
          <p:cNvSpPr>
            <a:spLocks noChangeArrowheads="1"/>
          </p:cNvSpPr>
          <p:nvPr/>
        </p:nvSpPr>
        <p:spPr bwMode="auto">
          <a:xfrm>
            <a:off x="6553200" y="1597025"/>
            <a:ext cx="863600" cy="917575"/>
          </a:xfrm>
          <a:prstGeom prst="rightArrow">
            <a:avLst>
              <a:gd name="adj1" fmla="val 50000"/>
              <a:gd name="adj2" fmla="val 47924"/>
            </a:avLst>
          </a:prstGeom>
          <a:solidFill>
            <a:srgbClr val="FFC000"/>
          </a:solidFill>
          <a:ln w="9525" algn="ctr">
            <a:noFill/>
            <a:round/>
            <a:headEnd/>
            <a:tailEnd/>
          </a:ln>
        </p:spPr>
        <p:txBody>
          <a:bodyPr>
            <a:spAutoFit/>
          </a:bodyPr>
          <a:lstStyle/>
          <a:p>
            <a:pPr>
              <a:defRPr/>
            </a:pPr>
            <a:r>
              <a:rPr lang="en-US" altLang="zh-CN" sz="1200" b="1" dirty="0">
                <a:solidFill>
                  <a:schemeClr val="accent6">
                    <a:lumMod val="75000"/>
                  </a:schemeClr>
                </a:solidFill>
                <a:latin typeface="Calibri" pitchFamily="34" charset="0"/>
                <a:cs typeface="Arial" pitchFamily="34" charset="0"/>
              </a:rPr>
              <a:t>380V (DC)</a:t>
            </a:r>
          </a:p>
        </p:txBody>
      </p:sp>
      <p:sp>
        <p:nvSpPr>
          <p:cNvPr id="33" name="矩形 32"/>
          <p:cNvSpPr/>
          <p:nvPr/>
        </p:nvSpPr>
        <p:spPr bwMode="auto">
          <a:xfrm>
            <a:off x="7383463" y="1784350"/>
            <a:ext cx="1368425" cy="461963"/>
          </a:xfrm>
          <a:prstGeom prst="rect">
            <a:avLst/>
          </a:prstGeom>
          <a:solidFill>
            <a:schemeClr val="accent5"/>
          </a:solidFill>
          <a:ln>
            <a:solidFill>
              <a:schemeClr val="accent2"/>
            </a:solidFill>
          </a:ln>
          <a:effectLst/>
          <a:extLst/>
        </p:spPr>
        <p:txBody>
          <a:bodyPr>
            <a:spAutoFit/>
          </a:bodyPr>
          <a:lstStyle/>
          <a:p>
            <a:pPr>
              <a:defRPr/>
            </a:pPr>
            <a:r>
              <a:rPr lang="en-US" altLang="zh-CN" sz="1200" b="1" dirty="0">
                <a:solidFill>
                  <a:schemeClr val="accent6">
                    <a:lumMod val="75000"/>
                  </a:schemeClr>
                </a:solidFill>
                <a:latin typeface="Calibri" pitchFamily="34" charset="0"/>
                <a:cs typeface="Arial" pitchFamily="34" charset="0"/>
              </a:rPr>
              <a:t>IPM Reverses into AC</a:t>
            </a:r>
            <a:endParaRPr lang="zh-CN" altLang="en-US" sz="1200" b="1" dirty="0">
              <a:solidFill>
                <a:schemeClr val="accent6">
                  <a:lumMod val="75000"/>
                </a:schemeClr>
              </a:solidFill>
              <a:latin typeface="Calibri" pitchFamily="34" charset="0"/>
              <a:cs typeface="Arial" pitchFamily="34" charset="0"/>
            </a:endParaRPr>
          </a:p>
        </p:txBody>
      </p:sp>
      <p:sp>
        <p:nvSpPr>
          <p:cNvPr id="34" name="下箭头 5"/>
          <p:cNvSpPr>
            <a:spLocks noChangeArrowheads="1"/>
          </p:cNvSpPr>
          <p:nvPr/>
        </p:nvSpPr>
        <p:spPr bwMode="auto">
          <a:xfrm>
            <a:off x="7235825" y="2362200"/>
            <a:ext cx="1728788" cy="1349375"/>
          </a:xfrm>
          <a:prstGeom prst="downArrow">
            <a:avLst>
              <a:gd name="adj1" fmla="val 50000"/>
              <a:gd name="adj2" fmla="val 50000"/>
            </a:avLst>
          </a:prstGeom>
          <a:solidFill>
            <a:srgbClr val="FFC000"/>
          </a:solidFill>
          <a:ln w="9525">
            <a:noFill/>
            <a:miter lim="800000"/>
            <a:headEnd/>
            <a:tailEnd/>
          </a:ln>
        </p:spPr>
        <p:txBody>
          <a:bodyPr>
            <a:spAutoFit/>
          </a:bodyPr>
          <a:lstStyle/>
          <a:p>
            <a:pPr>
              <a:defRPr/>
            </a:pPr>
            <a:endParaRPr lang="en-US" altLang="zh-CN" sz="1200" b="1" dirty="0">
              <a:solidFill>
                <a:schemeClr val="accent6">
                  <a:lumMod val="75000"/>
                </a:schemeClr>
              </a:solidFill>
              <a:latin typeface="Calibri" pitchFamily="34" charset="0"/>
              <a:cs typeface="Arial" pitchFamily="34" charset="0"/>
            </a:endParaRPr>
          </a:p>
          <a:p>
            <a:pPr>
              <a:defRPr/>
            </a:pPr>
            <a:r>
              <a:rPr lang="en-US" altLang="zh-CN" sz="1200" b="1" dirty="0">
                <a:solidFill>
                  <a:schemeClr val="accent6">
                    <a:lumMod val="75000"/>
                  </a:schemeClr>
                </a:solidFill>
                <a:latin typeface="Calibri" pitchFamily="34" charset="0"/>
                <a:cs typeface="Arial" pitchFamily="34" charset="0"/>
              </a:rPr>
              <a:t>3 Phase AC (0 ~200V)</a:t>
            </a:r>
          </a:p>
          <a:p>
            <a:pPr>
              <a:defRPr/>
            </a:pPr>
            <a:endParaRPr lang="zh-CN" altLang="en-US" sz="1200" b="1" dirty="0">
              <a:solidFill>
                <a:schemeClr val="accent6">
                  <a:lumMod val="75000"/>
                </a:schemeClr>
              </a:solidFill>
              <a:latin typeface="Calibri" pitchFamily="34" charset="0"/>
              <a:cs typeface="Arial" pitchFamily="34" charset="0"/>
            </a:endParaRPr>
          </a:p>
        </p:txBody>
      </p:sp>
      <p:sp>
        <p:nvSpPr>
          <p:cNvPr id="35" name="下箭头 14"/>
          <p:cNvSpPr>
            <a:spLocks noChangeArrowheads="1"/>
          </p:cNvSpPr>
          <p:nvPr/>
        </p:nvSpPr>
        <p:spPr bwMode="auto">
          <a:xfrm>
            <a:off x="2916238" y="2635250"/>
            <a:ext cx="1727200" cy="858838"/>
          </a:xfrm>
          <a:prstGeom prst="downArrow">
            <a:avLst>
              <a:gd name="adj1" fmla="val 50000"/>
              <a:gd name="adj2" fmla="val 50000"/>
            </a:avLst>
          </a:prstGeom>
          <a:solidFill>
            <a:srgbClr val="FFC000"/>
          </a:solidFill>
          <a:ln w="9525">
            <a:noFill/>
            <a:miter lim="800000"/>
            <a:headEnd/>
            <a:tailEnd/>
          </a:ln>
        </p:spPr>
        <p:txBody>
          <a:bodyPr>
            <a:spAutoFit/>
          </a:bodyPr>
          <a:lstStyle/>
          <a:p>
            <a:pPr>
              <a:defRPr/>
            </a:pPr>
            <a:r>
              <a:rPr lang="en-US" altLang="zh-CN" sz="1200" b="1" dirty="0">
                <a:solidFill>
                  <a:schemeClr val="accent6">
                    <a:lumMod val="75000"/>
                  </a:schemeClr>
                </a:solidFill>
                <a:latin typeface="Calibri" pitchFamily="34" charset="0"/>
                <a:cs typeface="Arial" pitchFamily="34" charset="0"/>
              </a:rPr>
              <a:t>230V (1 Phase)</a:t>
            </a:r>
          </a:p>
          <a:p>
            <a:pPr>
              <a:defRPr/>
            </a:pPr>
            <a:r>
              <a:rPr lang="en-US" altLang="zh-CN" sz="1200" b="1" dirty="0">
                <a:solidFill>
                  <a:schemeClr val="accent6">
                    <a:lumMod val="75000"/>
                  </a:schemeClr>
                </a:solidFill>
                <a:latin typeface="Calibri" pitchFamily="34" charset="0"/>
                <a:cs typeface="Arial" pitchFamily="34" charset="0"/>
              </a:rPr>
              <a:t>50Hz</a:t>
            </a:r>
            <a:endParaRPr lang="zh-CN" altLang="en-US" sz="1200" b="1" dirty="0">
              <a:solidFill>
                <a:schemeClr val="accent6">
                  <a:lumMod val="75000"/>
                </a:schemeClr>
              </a:solidFill>
              <a:latin typeface="Calibri" pitchFamily="34" charset="0"/>
              <a:cs typeface="Arial" pitchFamily="34" charset="0"/>
            </a:endParaRPr>
          </a:p>
        </p:txBody>
      </p:sp>
      <p:sp>
        <p:nvSpPr>
          <p:cNvPr id="36" name="矩形 35"/>
          <p:cNvSpPr/>
          <p:nvPr/>
        </p:nvSpPr>
        <p:spPr bwMode="auto">
          <a:xfrm>
            <a:off x="1042988" y="4538663"/>
            <a:ext cx="1368425" cy="461962"/>
          </a:xfrm>
          <a:prstGeom prst="rect">
            <a:avLst/>
          </a:prstGeom>
          <a:solidFill>
            <a:schemeClr val="accent1">
              <a:lumMod val="50000"/>
            </a:schemeClr>
          </a:solidFill>
          <a:ln>
            <a:solidFill>
              <a:schemeClr val="accent2"/>
            </a:solidFill>
          </a:ln>
          <a:effectLst/>
          <a:extLst/>
        </p:spPr>
        <p:txBody>
          <a:bodyPr>
            <a:spAutoFit/>
          </a:bodyPr>
          <a:lstStyle/>
          <a:p>
            <a:pPr>
              <a:defRPr/>
            </a:pPr>
            <a:r>
              <a:rPr lang="en-US" altLang="zh-CN" sz="1200" b="1" dirty="0">
                <a:solidFill>
                  <a:schemeClr val="accent6">
                    <a:lumMod val="75000"/>
                  </a:schemeClr>
                </a:solidFill>
                <a:latin typeface="Calibri" pitchFamily="34" charset="0"/>
                <a:cs typeface="Arial" pitchFamily="34" charset="0"/>
              </a:rPr>
              <a:t>Power Terminal of Indoor Unit</a:t>
            </a:r>
            <a:endParaRPr lang="zh-CN" altLang="en-US" sz="1200" b="1" dirty="0">
              <a:solidFill>
                <a:schemeClr val="accent6">
                  <a:lumMod val="75000"/>
                </a:schemeClr>
              </a:solidFill>
              <a:latin typeface="Calibri" pitchFamily="34" charset="0"/>
              <a:cs typeface="Arial" pitchFamily="34" charset="0"/>
            </a:endParaRPr>
          </a:p>
        </p:txBody>
      </p:sp>
      <p:sp>
        <p:nvSpPr>
          <p:cNvPr id="37" name="矩形 36"/>
          <p:cNvSpPr/>
          <p:nvPr/>
        </p:nvSpPr>
        <p:spPr bwMode="auto">
          <a:xfrm>
            <a:off x="3095625" y="3505200"/>
            <a:ext cx="1368425" cy="461963"/>
          </a:xfrm>
          <a:prstGeom prst="rect">
            <a:avLst/>
          </a:prstGeom>
          <a:solidFill>
            <a:schemeClr val="accent5"/>
          </a:solidFill>
          <a:ln>
            <a:solidFill>
              <a:schemeClr val="accent2"/>
            </a:solidFill>
          </a:ln>
          <a:effectLst/>
          <a:extLst/>
        </p:spPr>
        <p:txBody>
          <a:bodyPr>
            <a:spAutoFit/>
          </a:bodyPr>
          <a:lstStyle/>
          <a:p>
            <a:pPr>
              <a:defRPr/>
            </a:pPr>
            <a:r>
              <a:rPr lang="en-US" altLang="zh-CN" sz="1200" b="1" dirty="0">
                <a:solidFill>
                  <a:schemeClr val="accent6">
                    <a:lumMod val="75000"/>
                  </a:schemeClr>
                </a:solidFill>
                <a:latin typeface="Calibri" pitchFamily="34" charset="0"/>
                <a:cs typeface="Arial" pitchFamily="34" charset="0"/>
              </a:rPr>
              <a:t>Power of Outdoor Control PCB</a:t>
            </a:r>
            <a:endParaRPr lang="zh-CN" altLang="en-US" sz="1200" b="1" dirty="0">
              <a:solidFill>
                <a:schemeClr val="accent6">
                  <a:lumMod val="75000"/>
                </a:schemeClr>
              </a:solidFill>
              <a:latin typeface="Calibri" pitchFamily="34" charset="0"/>
              <a:cs typeface="Arial" pitchFamily="34" charset="0"/>
            </a:endParaRPr>
          </a:p>
        </p:txBody>
      </p:sp>
      <p:sp>
        <p:nvSpPr>
          <p:cNvPr id="38" name="矩形 37"/>
          <p:cNvSpPr/>
          <p:nvPr/>
        </p:nvSpPr>
        <p:spPr bwMode="auto">
          <a:xfrm>
            <a:off x="5011738" y="4495800"/>
            <a:ext cx="1008062" cy="276225"/>
          </a:xfrm>
          <a:prstGeom prst="rect">
            <a:avLst/>
          </a:prstGeom>
          <a:solidFill>
            <a:schemeClr val="accent5"/>
          </a:solidFill>
          <a:ln>
            <a:solidFill>
              <a:schemeClr val="accent2"/>
            </a:solidFill>
          </a:ln>
          <a:effectLst/>
          <a:extLst/>
        </p:spPr>
        <p:txBody>
          <a:bodyPr>
            <a:spAutoFit/>
          </a:bodyPr>
          <a:lstStyle/>
          <a:p>
            <a:pPr>
              <a:defRPr/>
            </a:pPr>
            <a:r>
              <a:rPr lang="en-US" altLang="zh-CN" sz="1200" b="1" dirty="0">
                <a:solidFill>
                  <a:schemeClr val="accent6">
                    <a:lumMod val="75000"/>
                  </a:schemeClr>
                </a:solidFill>
                <a:latin typeface="Calibri" pitchFamily="34" charset="0"/>
                <a:cs typeface="Arial" pitchFamily="34" charset="0"/>
              </a:rPr>
              <a:t>IPM Module</a:t>
            </a:r>
            <a:endParaRPr lang="zh-CN" altLang="en-US" sz="1200" b="1" dirty="0">
              <a:solidFill>
                <a:schemeClr val="accent6">
                  <a:lumMod val="75000"/>
                </a:schemeClr>
              </a:solidFill>
              <a:latin typeface="Calibri" pitchFamily="34" charset="0"/>
              <a:cs typeface="Arial" pitchFamily="34" charset="0"/>
            </a:endParaRPr>
          </a:p>
        </p:txBody>
      </p:sp>
      <p:sp>
        <p:nvSpPr>
          <p:cNvPr id="39" name="右箭头 19"/>
          <p:cNvSpPr>
            <a:spLocks noChangeArrowheads="1"/>
          </p:cNvSpPr>
          <p:nvPr/>
        </p:nvSpPr>
        <p:spPr bwMode="auto">
          <a:xfrm>
            <a:off x="6094413" y="4000500"/>
            <a:ext cx="1220787" cy="1284288"/>
          </a:xfrm>
          <a:prstGeom prst="rightArrow">
            <a:avLst>
              <a:gd name="adj1" fmla="val 50000"/>
              <a:gd name="adj2" fmla="val 50000"/>
            </a:avLst>
          </a:prstGeom>
          <a:solidFill>
            <a:srgbClr val="FFC000"/>
          </a:solidFill>
          <a:ln w="9525" algn="ctr">
            <a:noFill/>
            <a:round/>
            <a:headEnd/>
            <a:tailEnd/>
          </a:ln>
        </p:spPr>
        <p:txBody>
          <a:bodyPr>
            <a:spAutoFit/>
          </a:bodyPr>
          <a:lstStyle/>
          <a:p>
            <a:pPr>
              <a:defRPr/>
            </a:pPr>
            <a:r>
              <a:rPr lang="en-US" altLang="zh-CN" sz="1200" b="1" dirty="0">
                <a:solidFill>
                  <a:schemeClr val="accent6">
                    <a:lumMod val="75000"/>
                  </a:schemeClr>
                </a:solidFill>
                <a:latin typeface="Calibri" pitchFamily="34" charset="0"/>
                <a:cs typeface="Arial" pitchFamily="34" charset="0"/>
              </a:rPr>
              <a:t>6 PWM Driving signals</a:t>
            </a:r>
            <a:endParaRPr lang="zh-CN" altLang="en-US" sz="1200" b="1" dirty="0">
              <a:solidFill>
                <a:schemeClr val="accent6">
                  <a:lumMod val="75000"/>
                </a:schemeClr>
              </a:solidFill>
              <a:latin typeface="Calibri" pitchFamily="34" charset="0"/>
              <a:cs typeface="Arial" pitchFamily="34" charset="0"/>
            </a:endParaRPr>
          </a:p>
        </p:txBody>
      </p:sp>
      <p:pic>
        <p:nvPicPr>
          <p:cNvPr id="718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86625" y="3903663"/>
            <a:ext cx="1677988" cy="168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41" name="右箭头 2"/>
          <p:cNvSpPr>
            <a:spLocks noChangeArrowheads="1"/>
          </p:cNvSpPr>
          <p:nvPr/>
        </p:nvSpPr>
        <p:spPr bwMode="auto">
          <a:xfrm>
            <a:off x="179388" y="4125913"/>
            <a:ext cx="863600" cy="1284287"/>
          </a:xfrm>
          <a:prstGeom prst="rightArrow">
            <a:avLst>
              <a:gd name="adj1" fmla="val 50000"/>
              <a:gd name="adj2" fmla="val 50000"/>
            </a:avLst>
          </a:prstGeom>
          <a:solidFill>
            <a:srgbClr val="92D050"/>
          </a:solidFill>
          <a:ln w="9525" algn="ctr">
            <a:noFill/>
            <a:round/>
            <a:headEnd/>
            <a:tailEnd/>
          </a:ln>
        </p:spPr>
        <p:txBody>
          <a:bodyPr>
            <a:spAutoFit/>
          </a:bodyPr>
          <a:lstStyle/>
          <a:p>
            <a:pPr>
              <a:defRPr/>
            </a:pPr>
            <a:r>
              <a:rPr lang="en-US" altLang="zh-CN" sz="1200" b="1" dirty="0" smtClean="0">
                <a:solidFill>
                  <a:schemeClr val="accent6">
                    <a:lumMod val="75000"/>
                  </a:schemeClr>
                </a:solidFill>
                <a:latin typeface="Calibri" pitchFamily="34" charset="0"/>
                <a:cs typeface="Arial" pitchFamily="34" charset="0"/>
              </a:rPr>
              <a:t>230V </a:t>
            </a:r>
            <a:r>
              <a:rPr lang="en-US" altLang="zh-CN" sz="1200" b="1" dirty="0">
                <a:solidFill>
                  <a:schemeClr val="accent6">
                    <a:lumMod val="75000"/>
                  </a:schemeClr>
                </a:solidFill>
                <a:latin typeface="Calibri" pitchFamily="34" charset="0"/>
                <a:cs typeface="Arial" pitchFamily="34" charset="0"/>
              </a:rPr>
              <a:t>(1Ph) 50Hz</a:t>
            </a:r>
            <a:endParaRPr lang="zh-CN" altLang="en-US" sz="1200" b="1" dirty="0">
              <a:solidFill>
                <a:schemeClr val="accent6">
                  <a:lumMod val="75000"/>
                </a:schemeClr>
              </a:solidFill>
              <a:latin typeface="Calibri"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4122738" y="899294"/>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p>
        </p:txBody>
      </p:sp>
      <p:sp>
        <p:nvSpPr>
          <p:cNvPr id="148" name="矩形 147"/>
          <p:cNvSpPr/>
          <p:nvPr/>
        </p:nvSpPr>
        <p:spPr>
          <a:xfrm>
            <a:off x="233363" y="971550"/>
            <a:ext cx="3477234" cy="451406"/>
          </a:xfrm>
          <a:prstGeom prst="rect">
            <a:avLst/>
          </a:prstGeom>
        </p:spPr>
        <p:txBody>
          <a:bodyPr wrap="none">
            <a:spAutoFit/>
          </a:bodyPr>
          <a:lstStyle/>
          <a:p>
            <a:pPr>
              <a:lnSpc>
                <a:spcPts val="2840"/>
              </a:lnSpc>
              <a:defRPr/>
            </a:pPr>
            <a:r>
              <a:rPr kumimoji="1" lang="en-US" altLang="zh-CN" sz="2400" b="1" dirty="0" smtClean="0">
                <a:solidFill>
                  <a:schemeClr val="accent6">
                    <a:lumMod val="75000"/>
                  </a:schemeClr>
                </a:solidFill>
                <a:latin typeface="Calibri" pitchFamily="34" charset="0"/>
                <a:cs typeface="Times New Roman" pitchFamily="18" charset="0"/>
              </a:rPr>
              <a:t>3. Inverter VS Fixed speed</a:t>
            </a:r>
            <a:endParaRPr kumimoji="1" lang="en-US" altLang="zh-CN" sz="2400" b="1" dirty="0">
              <a:solidFill>
                <a:schemeClr val="accent6">
                  <a:lumMod val="75000"/>
                </a:schemeClr>
              </a:solidFill>
              <a:latin typeface="Calibri" pitchFamily="34" charset="0"/>
              <a:cs typeface="Times New Roman" pitchFamily="18" charset="0"/>
            </a:endParaRPr>
          </a:p>
        </p:txBody>
      </p:sp>
      <p:sp>
        <p:nvSpPr>
          <p:cNvPr id="149" name="矩形 148"/>
          <p:cNvSpPr/>
          <p:nvPr/>
        </p:nvSpPr>
        <p:spPr>
          <a:xfrm>
            <a:off x="5176838" y="180975"/>
            <a:ext cx="5260975" cy="584200"/>
          </a:xfrm>
          <a:prstGeom prst="rect">
            <a:avLst/>
          </a:prstGeom>
        </p:spPr>
        <p:txBody>
          <a:bodyPr wrap="none">
            <a:spAutoFit/>
          </a:bodyPr>
          <a:lstStyle/>
          <a:p>
            <a:pPr algn="r">
              <a:defRPr/>
            </a:pPr>
            <a:r>
              <a:rPr kumimoji="1" lang="en-US" altLang="zh-CN" sz="3200" b="1" dirty="0">
                <a:solidFill>
                  <a:schemeClr val="accent2">
                    <a:lumMod val="75000"/>
                  </a:schemeClr>
                </a:solidFill>
                <a:ea typeface="宋体" charset="-122"/>
                <a:cs typeface="Times New Roman" pitchFamily="18" charset="0"/>
              </a:rPr>
              <a:t>1. DC inverter technology </a:t>
            </a:r>
            <a:endParaRPr lang="zh-CN" altLang="en-US" sz="3200" dirty="0">
              <a:ea typeface="宋体" charset="-122"/>
            </a:endParaRPr>
          </a:p>
        </p:txBody>
      </p:sp>
      <p:graphicFrame>
        <p:nvGraphicFramePr>
          <p:cNvPr id="21" name="表格 20"/>
          <p:cNvGraphicFramePr>
            <a:graphicFrameLocks noGrp="1"/>
          </p:cNvGraphicFramePr>
          <p:nvPr>
            <p:extLst>
              <p:ext uri="{D42A27DB-BD31-4B8C-83A1-F6EECF244321}">
                <p14:modId xmlns:p14="http://schemas.microsoft.com/office/powerpoint/2010/main" val="2819909838"/>
              </p:ext>
            </p:extLst>
          </p:nvPr>
        </p:nvGraphicFramePr>
        <p:xfrm>
          <a:off x="448816" y="1764407"/>
          <a:ext cx="9506396" cy="4320480"/>
        </p:xfrm>
        <a:graphic>
          <a:graphicData uri="http://schemas.openxmlformats.org/drawingml/2006/table">
            <a:tbl>
              <a:tblPr firstRow="1" bandRow="1">
                <a:tableStyleId>{5DA37D80-6434-44D0-A028-1B22A696006F}</a:tableStyleId>
              </a:tblPr>
              <a:tblGrid>
                <a:gridCol w="2881660"/>
                <a:gridCol w="3312368"/>
                <a:gridCol w="3312368"/>
              </a:tblGrid>
              <a:tr h="647700">
                <a:tc>
                  <a:txBody>
                    <a:bodyPr/>
                    <a:lstStyle/>
                    <a:p>
                      <a:pPr algn="ctr"/>
                      <a:r>
                        <a:rPr lang="en-US" altLang="zh-CN" dirty="0" smtClean="0"/>
                        <a:t>Comparison</a:t>
                      </a:r>
                      <a:endParaRPr lang="zh-CN" altLang="en-US" i="0" dirty="0">
                        <a:solidFill>
                          <a:srgbClr val="000099"/>
                        </a:solidFill>
                        <a:latin typeface="+mn-lt"/>
                      </a:endParaRPr>
                    </a:p>
                  </a:txBody>
                  <a:tcPr anchor="ctr"/>
                </a:tc>
                <a:tc>
                  <a:txBody>
                    <a:bodyPr/>
                    <a:lstStyle/>
                    <a:p>
                      <a:pPr algn="ctr"/>
                      <a:r>
                        <a:rPr lang="en-US" altLang="zh-CN" dirty="0" smtClean="0"/>
                        <a:t>Inverter</a:t>
                      </a:r>
                      <a:endParaRPr lang="zh-CN" altLang="en-US" i="0" dirty="0">
                        <a:solidFill>
                          <a:srgbClr val="000099"/>
                        </a:solidFill>
                        <a:latin typeface="+mn-lt"/>
                      </a:endParaRPr>
                    </a:p>
                  </a:txBody>
                  <a:tcPr anchor="ctr"/>
                </a:tc>
                <a:tc>
                  <a:txBody>
                    <a:bodyPr/>
                    <a:lstStyle/>
                    <a:p>
                      <a:pPr algn="ctr"/>
                      <a:r>
                        <a:rPr lang="en-US" altLang="zh-CN" dirty="0" smtClean="0"/>
                        <a:t>Fixed Speed</a:t>
                      </a:r>
                      <a:endParaRPr lang="zh-CN" altLang="en-US" i="0" dirty="0">
                        <a:solidFill>
                          <a:srgbClr val="000099"/>
                        </a:solidFill>
                        <a:latin typeface="+mn-lt"/>
                      </a:endParaRPr>
                    </a:p>
                  </a:txBody>
                  <a:tcPr anchor="ctr"/>
                </a:tc>
              </a:tr>
              <a:tr h="647700">
                <a:tc>
                  <a:txBody>
                    <a:bodyPr/>
                    <a:lstStyle/>
                    <a:p>
                      <a:r>
                        <a:rPr lang="en-US" altLang="zh-CN" dirty="0" smtClean="0"/>
                        <a:t>1. </a:t>
                      </a:r>
                      <a:r>
                        <a:rPr kumimoji="1" lang="en-US" altLang="zh-CN" dirty="0" smtClean="0"/>
                        <a:t>Energy saving</a:t>
                      </a:r>
                      <a:endParaRPr lang="zh-CN" altLang="en-US" i="0" dirty="0">
                        <a:solidFill>
                          <a:srgbClr val="000099"/>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Capacity output</a:t>
                      </a:r>
                      <a:r>
                        <a:rPr kumimoji="1" lang="en-US" altLang="zh-CN" baseline="0" dirty="0" smtClean="0"/>
                        <a:t> adjustable</a:t>
                      </a:r>
                      <a:r>
                        <a:rPr kumimoji="1" lang="zh-CN" altLang="en-US" dirty="0" smtClean="0"/>
                        <a:t>，</a:t>
                      </a:r>
                      <a:r>
                        <a:rPr kumimoji="1" lang="en-US" altLang="zh-CN" dirty="0" smtClean="0"/>
                        <a:t>Saving 30% energy.</a:t>
                      </a:r>
                      <a:endParaRPr kumimoji="1" lang="en-US" altLang="zh-CN" i="0" dirty="0" smtClean="0">
                        <a:solidFill>
                          <a:srgbClr val="000099"/>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On/off</a:t>
                      </a:r>
                      <a:r>
                        <a:rPr kumimoji="1" lang="en-US" altLang="zh-CN" baseline="0" dirty="0" smtClean="0"/>
                        <a:t> control</a:t>
                      </a:r>
                      <a:r>
                        <a:rPr kumimoji="1" lang="zh-CN" altLang="en-US" dirty="0" smtClean="0"/>
                        <a:t>，</a:t>
                      </a:r>
                      <a:r>
                        <a:rPr kumimoji="1" lang="en-US" altLang="zh-CN" dirty="0" smtClean="0"/>
                        <a:t>waste energy </a:t>
                      </a:r>
                      <a:endParaRPr kumimoji="1" lang="en-US" altLang="zh-CN" i="0" dirty="0" smtClean="0">
                        <a:solidFill>
                          <a:srgbClr val="000099"/>
                        </a:solidFill>
                        <a:latin typeface="+mn-lt"/>
                      </a:endParaRPr>
                    </a:p>
                  </a:txBody>
                  <a:tcPr anchor="ctr"/>
                </a:tc>
              </a:tr>
              <a:tr h="6477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2. </a:t>
                      </a:r>
                      <a:r>
                        <a:rPr kumimoji="1" lang="en-US" altLang="zh-CN" dirty="0" smtClean="0"/>
                        <a:t>Time to reach set temp</a:t>
                      </a:r>
                      <a:endParaRPr lang="zh-CN" altLang="en-US" i="0" dirty="0">
                        <a:solidFill>
                          <a:srgbClr val="000099"/>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Cooling and heating rapidly</a:t>
                      </a:r>
                      <a:r>
                        <a:rPr kumimoji="1" lang="zh-CN" altLang="en-US" dirty="0" smtClean="0"/>
                        <a:t>，</a:t>
                      </a:r>
                      <a:r>
                        <a:rPr kumimoji="1" lang="en-US" altLang="zh-CN" dirty="0" smtClean="0"/>
                        <a:t>decrease starting time 1/3</a:t>
                      </a:r>
                      <a:endParaRPr lang="zh-CN" altLang="en-US" i="0" dirty="0">
                        <a:solidFill>
                          <a:srgbClr val="000099"/>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Time is longer</a:t>
                      </a:r>
                      <a:endParaRPr kumimoji="1" lang="en-US" altLang="zh-CN" i="0" dirty="0" smtClean="0">
                        <a:solidFill>
                          <a:srgbClr val="000099"/>
                        </a:solidFill>
                        <a:latin typeface="+mn-lt"/>
                      </a:endParaRPr>
                    </a:p>
                  </a:txBody>
                  <a:tcPr anchor="ctr"/>
                </a:tc>
              </a:tr>
              <a:tr h="647700">
                <a:tc>
                  <a:txBody>
                    <a:bodyPr/>
                    <a:lstStyle/>
                    <a:p>
                      <a:r>
                        <a:rPr kumimoji="1" lang="en-US" altLang="zh-CN" dirty="0" smtClean="0"/>
                        <a:t>3. Comfortable</a:t>
                      </a:r>
                      <a:endParaRPr lang="zh-CN" altLang="en-US" i="0" dirty="0">
                        <a:solidFill>
                          <a:srgbClr val="000099"/>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Temperature tolerance around 1</a:t>
                      </a:r>
                      <a:r>
                        <a:rPr kumimoji="1" lang="en-US" altLang="ja-JP" dirty="0" smtClean="0"/>
                        <a:t>℃</a:t>
                      </a:r>
                      <a:r>
                        <a:rPr kumimoji="1" lang="en-US" altLang="zh-CN" dirty="0" smtClean="0"/>
                        <a:t> </a:t>
                      </a:r>
                      <a:r>
                        <a:rPr kumimoji="1" lang="zh-CN" altLang="en-US" dirty="0" smtClean="0"/>
                        <a:t>，</a:t>
                      </a:r>
                      <a:r>
                        <a:rPr kumimoji="1" lang="en-US" altLang="zh-CN" dirty="0" smtClean="0"/>
                        <a:t>comfortable</a:t>
                      </a:r>
                      <a:endParaRPr kumimoji="1" lang="en-US" altLang="zh-CN" i="0" dirty="0" smtClean="0">
                        <a:solidFill>
                          <a:srgbClr val="000099"/>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sz="1800" dirty="0" smtClean="0"/>
                        <a:t>Temperature tolerance around </a:t>
                      </a:r>
                      <a:r>
                        <a:rPr kumimoji="1" lang="en-US" altLang="zh-CN" dirty="0" smtClean="0"/>
                        <a:t>3~4</a:t>
                      </a:r>
                      <a:r>
                        <a:rPr kumimoji="1" lang="en-US" altLang="ja-JP" dirty="0" smtClean="0"/>
                        <a:t>℃</a:t>
                      </a:r>
                      <a:endParaRPr kumimoji="1" lang="en-US" altLang="zh-CN" i="0" dirty="0" smtClean="0">
                        <a:solidFill>
                          <a:srgbClr val="000099"/>
                        </a:solidFill>
                        <a:latin typeface="+mn-lt"/>
                      </a:endParaRPr>
                    </a:p>
                  </a:txBody>
                  <a:tcPr anchor="ctr"/>
                </a:tc>
              </a:tr>
              <a:tr h="4335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4. Starting current</a:t>
                      </a:r>
                      <a:endParaRPr lang="zh-CN" altLang="en-US" i="0" dirty="0">
                        <a:solidFill>
                          <a:srgbClr val="000099"/>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1.5 times of Rating current</a:t>
                      </a:r>
                      <a:endParaRPr lang="zh-CN" altLang="en-US" i="0" dirty="0">
                        <a:solidFill>
                          <a:srgbClr val="000099"/>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5~6 times of rating current</a:t>
                      </a:r>
                      <a:endParaRPr lang="zh-CN" altLang="en-US" i="0" dirty="0">
                        <a:solidFill>
                          <a:srgbClr val="000099"/>
                        </a:solidFill>
                        <a:latin typeface="+mn-lt"/>
                      </a:endParaRPr>
                    </a:p>
                  </a:txBody>
                  <a:tcPr anchor="ctr"/>
                </a:tc>
              </a:tr>
              <a:tr h="4114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5.</a:t>
                      </a:r>
                      <a:r>
                        <a:rPr kumimoji="1" lang="en-US" altLang="zh-CN" baseline="0" dirty="0" smtClean="0"/>
                        <a:t>  Temp O</a:t>
                      </a:r>
                      <a:r>
                        <a:rPr kumimoji="1" lang="en-US" altLang="zh-CN" dirty="0" smtClean="0"/>
                        <a:t>perating  range</a:t>
                      </a:r>
                      <a:endParaRPr lang="zh-CN" altLang="en-US" i="0" dirty="0">
                        <a:solidFill>
                          <a:srgbClr val="000099"/>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-15</a:t>
                      </a:r>
                      <a:r>
                        <a:rPr kumimoji="1" lang="en-US" altLang="ja-JP" dirty="0" smtClean="0"/>
                        <a:t>℃</a:t>
                      </a:r>
                      <a:r>
                        <a:rPr kumimoji="1" lang="en-US" altLang="zh-CN" dirty="0" smtClean="0"/>
                        <a:t>~50</a:t>
                      </a:r>
                      <a:r>
                        <a:rPr kumimoji="1" lang="en-US" altLang="ja-JP" dirty="0" smtClean="0"/>
                        <a:t>℃</a:t>
                      </a:r>
                      <a:endParaRPr lang="zh-CN" altLang="en-US" i="0" dirty="0">
                        <a:solidFill>
                          <a:srgbClr val="000099"/>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-7</a:t>
                      </a:r>
                      <a:r>
                        <a:rPr kumimoji="1" lang="en-US" altLang="ja-JP" dirty="0" smtClean="0"/>
                        <a:t>℃</a:t>
                      </a:r>
                      <a:r>
                        <a:rPr kumimoji="1" lang="en-US" altLang="zh-CN" dirty="0" smtClean="0"/>
                        <a:t>~43</a:t>
                      </a:r>
                      <a:r>
                        <a:rPr kumimoji="1" lang="en-US" altLang="ja-JP" dirty="0" smtClean="0"/>
                        <a:t>℃</a:t>
                      </a:r>
                      <a:endParaRPr lang="zh-CN" altLang="en-US" i="0" dirty="0">
                        <a:solidFill>
                          <a:srgbClr val="000099"/>
                        </a:solidFill>
                        <a:latin typeface="+mn-lt"/>
                      </a:endParaRPr>
                    </a:p>
                  </a:txBody>
                  <a:tcPr anchor="ctr"/>
                </a:tc>
              </a:tr>
              <a:tr h="452616">
                <a:tc>
                  <a:txBody>
                    <a:bodyPr/>
                    <a:lstStyle/>
                    <a:p>
                      <a:r>
                        <a:rPr kumimoji="1" lang="en-US" altLang="zh-CN" dirty="0" smtClean="0"/>
                        <a:t>6. Maintenance</a:t>
                      </a:r>
                      <a:endParaRPr lang="zh-CN" altLang="en-US" i="0" dirty="0">
                        <a:solidFill>
                          <a:srgbClr val="FF0000"/>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Complicated</a:t>
                      </a:r>
                      <a:endParaRPr lang="zh-CN" altLang="en-US" i="0" dirty="0">
                        <a:solidFill>
                          <a:srgbClr val="FF0000"/>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Simply</a:t>
                      </a:r>
                      <a:endParaRPr lang="zh-CN" altLang="en-US" i="0" dirty="0">
                        <a:solidFill>
                          <a:srgbClr val="FF0000"/>
                        </a:solidFill>
                        <a:latin typeface="+mn-lt"/>
                      </a:endParaRPr>
                    </a:p>
                  </a:txBody>
                  <a:tcPr anchor="ctr"/>
                </a:tc>
              </a:tr>
              <a:tr h="4320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7. cost</a:t>
                      </a:r>
                      <a:endParaRPr lang="zh-CN" altLang="en-US" i="0" dirty="0">
                        <a:solidFill>
                          <a:srgbClr val="FF0000"/>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high</a:t>
                      </a:r>
                      <a:endParaRPr kumimoji="1" lang="en-US" altLang="zh-CN" i="0" dirty="0" smtClean="0">
                        <a:solidFill>
                          <a:srgbClr val="FF0000"/>
                        </a:solidFill>
                        <a:latin typeface="+mn-lt"/>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low</a:t>
                      </a:r>
                      <a:endParaRPr lang="zh-CN" altLang="en-US" i="0" dirty="0">
                        <a:solidFill>
                          <a:srgbClr val="FF0000"/>
                        </a:solidFill>
                        <a:latin typeface="+mn-lt"/>
                      </a:endParaRPr>
                    </a:p>
                  </a:txBody>
                  <a:tcPr anchor="ctr"/>
                </a:tc>
              </a:tr>
            </a:tbl>
          </a:graphicData>
        </a:graphic>
      </p:graphicFrame>
    </p:spTree>
    <p:extLst>
      <p:ext uri="{BB962C8B-B14F-4D97-AF65-F5344CB8AC3E}">
        <p14:creationId xmlns:p14="http://schemas.microsoft.com/office/powerpoint/2010/main" val="11925499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4122738" y="898525"/>
            <a:ext cx="6264275" cy="73025"/>
          </a:xfrm>
          <a:prstGeom prst="rect">
            <a:avLst/>
          </a:prstGeom>
          <a:gradFill rotWithShape="1">
            <a:gsLst>
              <a:gs pos="0">
                <a:srgbClr val="FFFFFF"/>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zh-CN" sz="2000" b="1"/>
          </a:p>
        </p:txBody>
      </p:sp>
      <p:sp>
        <p:nvSpPr>
          <p:cNvPr id="3" name="矩形 2"/>
          <p:cNvSpPr/>
          <p:nvPr/>
        </p:nvSpPr>
        <p:spPr>
          <a:xfrm>
            <a:off x="5176838" y="180975"/>
            <a:ext cx="5260975" cy="584200"/>
          </a:xfrm>
          <a:prstGeom prst="rect">
            <a:avLst/>
          </a:prstGeom>
        </p:spPr>
        <p:txBody>
          <a:bodyPr wrap="none">
            <a:spAutoFit/>
          </a:bodyPr>
          <a:lstStyle/>
          <a:p>
            <a:pPr algn="r">
              <a:defRPr/>
            </a:pPr>
            <a:r>
              <a:rPr kumimoji="1" lang="en-US" altLang="zh-CN" sz="3200" b="1" dirty="0">
                <a:solidFill>
                  <a:schemeClr val="accent2">
                    <a:lumMod val="75000"/>
                  </a:schemeClr>
                </a:solidFill>
                <a:ea typeface="宋体" charset="-122"/>
                <a:cs typeface="Times New Roman" pitchFamily="18" charset="0"/>
              </a:rPr>
              <a:t>2. Refrigerant flow control</a:t>
            </a:r>
          </a:p>
        </p:txBody>
      </p:sp>
      <p:sp>
        <p:nvSpPr>
          <p:cNvPr id="2" name="矩形 1"/>
          <p:cNvSpPr/>
          <p:nvPr/>
        </p:nvSpPr>
        <p:spPr>
          <a:xfrm>
            <a:off x="90488" y="971550"/>
            <a:ext cx="6696075" cy="450850"/>
          </a:xfrm>
          <a:prstGeom prst="rect">
            <a:avLst/>
          </a:prstGeom>
        </p:spPr>
        <p:txBody>
          <a:bodyPr>
            <a:spAutoFit/>
          </a:bodyPr>
          <a:lstStyle/>
          <a:p>
            <a:pPr>
              <a:lnSpc>
                <a:spcPts val="2840"/>
              </a:lnSpc>
              <a:defRPr/>
            </a:pPr>
            <a:r>
              <a:rPr kumimoji="1" lang="en-US" altLang="zh-CN" sz="2400" b="1" dirty="0">
                <a:solidFill>
                  <a:schemeClr val="accent6">
                    <a:lumMod val="75000"/>
                  </a:schemeClr>
                </a:solidFill>
                <a:latin typeface="Arial" pitchFamily="34" charset="0"/>
                <a:cs typeface="Arial" pitchFamily="34" charset="0"/>
              </a:rPr>
              <a:t>Stage of refrigeration c</a:t>
            </a:r>
            <a:r>
              <a:rPr lang="en-US" altLang="zh-CN" sz="2400" b="1" dirty="0">
                <a:solidFill>
                  <a:schemeClr val="accent6">
                    <a:lumMod val="75000"/>
                  </a:schemeClr>
                </a:solidFill>
                <a:latin typeface="Arial" pitchFamily="34" charset="0"/>
                <a:ea typeface="华文中宋" pitchFamily="2" charset="-122"/>
                <a:cs typeface="Arial" pitchFamily="34" charset="0"/>
              </a:rPr>
              <a:t>ycle at cooling mode</a:t>
            </a:r>
          </a:p>
        </p:txBody>
      </p:sp>
      <p:sp>
        <p:nvSpPr>
          <p:cNvPr id="5" name="矩形 4"/>
          <p:cNvSpPr/>
          <p:nvPr/>
        </p:nvSpPr>
        <p:spPr>
          <a:xfrm>
            <a:off x="76200" y="1593850"/>
            <a:ext cx="4057521" cy="369332"/>
          </a:xfrm>
          <a:prstGeom prst="rect">
            <a:avLst/>
          </a:prstGeom>
        </p:spPr>
        <p:txBody>
          <a:bodyPr wrap="none">
            <a:spAutoFit/>
          </a:bodyPr>
          <a:lstStyle/>
          <a:p>
            <a:pPr>
              <a:defRPr/>
            </a:pPr>
            <a:r>
              <a:rPr kumimoji="1" lang="en-US" altLang="zh-CN" sz="1800" b="1" dirty="0">
                <a:solidFill>
                  <a:schemeClr val="accent6">
                    <a:lumMod val="75000"/>
                  </a:schemeClr>
                </a:solidFill>
                <a:latin typeface="Arial" pitchFamily="34" charset="0"/>
                <a:ea typeface="+mn-ea"/>
                <a:cs typeface="Arial" pitchFamily="34" charset="0"/>
              </a:rPr>
              <a:t>1. Compress process (compressor)</a:t>
            </a:r>
          </a:p>
        </p:txBody>
      </p:sp>
      <p:sp>
        <p:nvSpPr>
          <p:cNvPr id="6" name="矩形 5"/>
          <p:cNvSpPr/>
          <p:nvPr/>
        </p:nvSpPr>
        <p:spPr>
          <a:xfrm>
            <a:off x="53975" y="3035190"/>
            <a:ext cx="4198585" cy="369332"/>
          </a:xfrm>
          <a:prstGeom prst="rect">
            <a:avLst/>
          </a:prstGeom>
        </p:spPr>
        <p:txBody>
          <a:bodyPr wrap="none">
            <a:spAutoFit/>
          </a:bodyPr>
          <a:lstStyle/>
          <a:p>
            <a:pPr>
              <a:defRPr/>
            </a:pPr>
            <a:r>
              <a:rPr kumimoji="1" lang="en-US" altLang="zh-CN" sz="1800" b="1" dirty="0">
                <a:solidFill>
                  <a:schemeClr val="accent6">
                    <a:lumMod val="75000"/>
                  </a:schemeClr>
                </a:solidFill>
                <a:latin typeface="Arial" pitchFamily="34" charset="0"/>
                <a:ea typeface="+mn-ea"/>
                <a:cs typeface="Arial" pitchFamily="34" charset="0"/>
              </a:rPr>
              <a:t>2. Condensate process (Condenser) </a:t>
            </a:r>
            <a:endParaRPr kumimoji="1" lang="zh-CN" altLang="en-US" sz="1800" b="1" dirty="0">
              <a:solidFill>
                <a:schemeClr val="accent6">
                  <a:lumMod val="75000"/>
                </a:schemeClr>
              </a:solidFill>
              <a:latin typeface="Arial" pitchFamily="34" charset="0"/>
              <a:ea typeface="+mn-ea"/>
              <a:cs typeface="Arial" pitchFamily="34" charset="0"/>
            </a:endParaRPr>
          </a:p>
        </p:txBody>
      </p:sp>
      <p:sp>
        <p:nvSpPr>
          <p:cNvPr id="7" name="矩形 6"/>
          <p:cNvSpPr/>
          <p:nvPr/>
        </p:nvSpPr>
        <p:spPr>
          <a:xfrm>
            <a:off x="306140" y="1908423"/>
            <a:ext cx="9366250" cy="923330"/>
          </a:xfrm>
          <a:prstGeom prst="rect">
            <a:avLst/>
          </a:prstGeom>
        </p:spPr>
        <p:txBody>
          <a:bodyPr>
            <a:spAutoFit/>
          </a:bodyPr>
          <a:lstStyle/>
          <a:p>
            <a:pPr>
              <a:defRPr/>
            </a:pPr>
            <a:r>
              <a:rPr lang="en-US" altLang="zh-CN" sz="1800" dirty="0" smtClean="0">
                <a:solidFill>
                  <a:schemeClr val="accent6">
                    <a:lumMod val="75000"/>
                  </a:schemeClr>
                </a:solidFill>
                <a:latin typeface="Arial" pitchFamily="34" charset="0"/>
                <a:ea typeface="华文中宋" pitchFamily="2" charset="-122"/>
                <a:cs typeface="Arial" pitchFamily="34" charset="0"/>
              </a:rPr>
              <a:t>Before </a:t>
            </a:r>
            <a:r>
              <a:rPr lang="en-US" altLang="zh-CN" sz="1800" dirty="0">
                <a:solidFill>
                  <a:schemeClr val="accent6">
                    <a:lumMod val="75000"/>
                  </a:schemeClr>
                </a:solidFill>
                <a:latin typeface="Arial" pitchFamily="34" charset="0"/>
                <a:ea typeface="华文中宋" pitchFamily="2" charset="-122"/>
                <a:cs typeface="Arial" pitchFamily="34" charset="0"/>
              </a:rPr>
              <a:t>entering the compressor, the temperature of refrigerant is low (10~18℃) and pressure is low (7~10bar). After the gas is compressed, the temperature is high (70~90℃) and the pressure is high (25~30bar).</a:t>
            </a:r>
            <a:endParaRPr lang="zh-CN" altLang="en-US" sz="1800" dirty="0">
              <a:solidFill>
                <a:schemeClr val="accent6">
                  <a:lumMod val="75000"/>
                </a:schemeClr>
              </a:solidFill>
              <a:latin typeface="Arial" pitchFamily="34" charset="0"/>
              <a:cs typeface="Arial" pitchFamily="34" charset="0"/>
            </a:endParaRPr>
          </a:p>
        </p:txBody>
      </p:sp>
      <p:sp>
        <p:nvSpPr>
          <p:cNvPr id="8" name="矩形 7"/>
          <p:cNvSpPr/>
          <p:nvPr/>
        </p:nvSpPr>
        <p:spPr>
          <a:xfrm>
            <a:off x="300930" y="3383423"/>
            <a:ext cx="9366250" cy="1477328"/>
          </a:xfrm>
          <a:prstGeom prst="rect">
            <a:avLst/>
          </a:prstGeom>
        </p:spPr>
        <p:txBody>
          <a:bodyPr>
            <a:spAutoFit/>
          </a:bodyPr>
          <a:lstStyle/>
          <a:p>
            <a:pPr>
              <a:defRPr/>
            </a:pPr>
            <a:r>
              <a:rPr lang="en-US" altLang="zh-CN" sz="1800" dirty="0" smtClean="0">
                <a:solidFill>
                  <a:schemeClr val="accent6">
                    <a:lumMod val="75000"/>
                  </a:schemeClr>
                </a:solidFill>
                <a:latin typeface="Arial" pitchFamily="34" charset="0"/>
                <a:ea typeface="华文中宋" pitchFamily="2" charset="-122"/>
                <a:cs typeface="Arial" pitchFamily="34" charset="0"/>
              </a:rPr>
              <a:t>After </a:t>
            </a:r>
            <a:r>
              <a:rPr lang="en-US" altLang="zh-CN" sz="1800" dirty="0">
                <a:solidFill>
                  <a:schemeClr val="accent6">
                    <a:lumMod val="75000"/>
                  </a:schemeClr>
                </a:solidFill>
                <a:latin typeface="Arial" pitchFamily="34" charset="0"/>
                <a:ea typeface="华文中宋" pitchFamily="2" charset="-122"/>
                <a:cs typeface="Arial" pitchFamily="34" charset="0"/>
              </a:rPr>
              <a:t>discharged from the compressor, through the four-way valve (only for heat pump type), the refrigerant flows into the condenser and is changed from gas state to gas-liquid state step by step, then to liquid state. At the outlet of the condenser, the temperature of liquid refrigerant is a little higher (about 5℃) than the ambient temperature and the pressure is high, almost the same as the pressure of compressor outlet.</a:t>
            </a:r>
            <a:endParaRPr lang="zh-CN" altLang="en-US" sz="1800" dirty="0">
              <a:solidFill>
                <a:schemeClr val="accent6">
                  <a:lumMod val="75000"/>
                </a:schemeClr>
              </a:solidFill>
              <a:latin typeface="Arial" pitchFamily="34" charset="0"/>
              <a:ea typeface="华文中宋" pitchFamily="2" charset="-122"/>
              <a:cs typeface="Arial" pitchFamily="34" charset="0"/>
            </a:endParaRPr>
          </a:p>
        </p:txBody>
      </p:sp>
      <p:sp>
        <p:nvSpPr>
          <p:cNvPr id="9" name="矩形 8"/>
          <p:cNvSpPr/>
          <p:nvPr/>
        </p:nvSpPr>
        <p:spPr>
          <a:xfrm>
            <a:off x="152400" y="5060002"/>
            <a:ext cx="7498556" cy="369332"/>
          </a:xfrm>
          <a:prstGeom prst="rect">
            <a:avLst/>
          </a:prstGeom>
        </p:spPr>
        <p:txBody>
          <a:bodyPr wrap="square">
            <a:spAutoFit/>
          </a:bodyPr>
          <a:lstStyle/>
          <a:p>
            <a:pPr>
              <a:defRPr/>
            </a:pPr>
            <a:r>
              <a:rPr kumimoji="1" lang="en-US" altLang="zh-CN" sz="1800" b="1" dirty="0">
                <a:solidFill>
                  <a:schemeClr val="accent6">
                    <a:lumMod val="75000"/>
                  </a:schemeClr>
                </a:solidFill>
                <a:latin typeface="Arial" pitchFamily="34" charset="0"/>
                <a:ea typeface="+mn-ea"/>
                <a:cs typeface="Arial" pitchFamily="34" charset="0"/>
              </a:rPr>
              <a:t>3. Throttle process (Capillary or electronic expansion valve)</a:t>
            </a:r>
          </a:p>
        </p:txBody>
      </p:sp>
      <p:sp>
        <p:nvSpPr>
          <p:cNvPr id="10" name="矩形 9"/>
          <p:cNvSpPr/>
          <p:nvPr/>
        </p:nvSpPr>
        <p:spPr>
          <a:xfrm>
            <a:off x="378148" y="5460622"/>
            <a:ext cx="9366250" cy="1200329"/>
          </a:xfrm>
          <a:prstGeom prst="rect">
            <a:avLst/>
          </a:prstGeom>
        </p:spPr>
        <p:txBody>
          <a:bodyPr>
            <a:spAutoFit/>
          </a:bodyPr>
          <a:lstStyle/>
          <a:p>
            <a:pPr>
              <a:defRPr/>
            </a:pPr>
            <a:r>
              <a:rPr lang="en-US" altLang="zh-CN" sz="1800" dirty="0">
                <a:solidFill>
                  <a:schemeClr val="accent6">
                    <a:lumMod val="75000"/>
                  </a:schemeClr>
                </a:solidFill>
                <a:latin typeface="Arial" pitchFamily="34" charset="0"/>
                <a:ea typeface="华文中宋" pitchFamily="2" charset="-122"/>
                <a:cs typeface="Arial" pitchFamily="34" charset="0"/>
              </a:rPr>
              <a:t>The refrigerant flows from the condenser outlet to the one-way valve (only for heat pump type), then is throttled through the capillary. At the outlet of the capillary, the refrigerant is changed gas-liquid state and starts evaporating. The temperature is about 5~10℃ and the pressure is 7.5~10.5bar.You can feel cold when touching the capillary. </a:t>
            </a:r>
            <a:endParaRPr lang="zh-CN" altLang="en-US" sz="1800" dirty="0">
              <a:solidFill>
                <a:schemeClr val="accent6">
                  <a:lumMod val="75000"/>
                </a:schemeClr>
              </a:solidFill>
              <a:latin typeface="Arial" pitchFamily="34" charset="0"/>
              <a:ea typeface="华文中宋" pitchFamily="2" charset="-122"/>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042988" rtl="0" eaLnBrk="1" fontAlgn="base" latinLnBrk="0" hangingPunct="1">
          <a:lnSpc>
            <a:spcPct val="100000"/>
          </a:lnSpc>
          <a:spcBef>
            <a:spcPct val="0"/>
          </a:spcBef>
          <a:spcAft>
            <a:spcPct val="0"/>
          </a:spcAft>
          <a:buClrTx/>
          <a:buSzTx/>
          <a:buFontTx/>
          <a:buNone/>
          <a:tabLst/>
          <a:defRPr kumimoji="0" lang="zh-CN" altLang="en-US" sz="2100" b="0" i="0" u="none" strike="noStrike" cap="none" normalizeH="0" baseline="0" smtClean="0">
            <a:ln>
              <a:noFill/>
            </a:ln>
            <a:solidFill>
              <a:schemeClr val="tx1"/>
            </a:solidFill>
            <a:effectLst/>
            <a:latin typeface="Arial" charset="0"/>
            <a:ea typeface="宋体"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042988" rtl="0" eaLnBrk="1" fontAlgn="base" latinLnBrk="0" hangingPunct="1">
          <a:lnSpc>
            <a:spcPct val="100000"/>
          </a:lnSpc>
          <a:spcBef>
            <a:spcPct val="0"/>
          </a:spcBef>
          <a:spcAft>
            <a:spcPct val="0"/>
          </a:spcAft>
          <a:buClrTx/>
          <a:buSzTx/>
          <a:buFontTx/>
          <a:buNone/>
          <a:tabLst/>
          <a:defRPr kumimoji="0" lang="zh-CN" altLang="en-US" sz="2100" b="0" i="0" u="none" strike="noStrike" cap="none" normalizeH="0" baseline="0" smtClean="0">
            <a:ln>
              <a:noFill/>
            </a:ln>
            <a:solidFill>
              <a:schemeClr val="tx1"/>
            </a:solidFill>
            <a:effectLst/>
            <a:latin typeface="Arial" charset="0"/>
            <a:ea typeface="宋体" pitchFamily="2" charset="-122"/>
          </a:defRPr>
        </a:defPPr>
      </a:lstStyle>
    </a:lnDef>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3969</TotalTime>
  <Words>2423</Words>
  <Application>Microsoft Office PowerPoint</Application>
  <PresentationFormat>自定义</PresentationFormat>
  <Paragraphs>338</Paragraphs>
  <Slides>29</Slides>
  <Notes>2</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29</vt:i4>
      </vt:variant>
    </vt:vector>
  </HeadingPairs>
  <TitlesOfParts>
    <vt:vector size="31" baseType="lpstr">
      <vt:lpstr>默认设计模板</vt:lpstr>
      <vt:lpstr>AutoCAD Drawing</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WWW.YlmF.CoM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雨林木风</dc:creator>
  <cp:lastModifiedBy>邹生平</cp:lastModifiedBy>
  <cp:revision>305</cp:revision>
  <cp:lastPrinted>2012-06-13T14:59:33Z</cp:lastPrinted>
  <dcterms:created xsi:type="dcterms:W3CDTF">2011-04-22T02:29:22Z</dcterms:created>
  <dcterms:modified xsi:type="dcterms:W3CDTF">2012-10-30T06:11:09Z</dcterms:modified>
</cp:coreProperties>
</file>