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69" r:id="rId3"/>
    <p:sldId id="270" r:id="rId4"/>
    <p:sldId id="271" r:id="rId5"/>
    <p:sldId id="276" r:id="rId6"/>
    <p:sldId id="272" r:id="rId7"/>
    <p:sldId id="281" r:id="rId8"/>
    <p:sldId id="282" r:id="rId9"/>
    <p:sldId id="278" r:id="rId10"/>
    <p:sldId id="283" r:id="rId11"/>
    <p:sldId id="279" r:id="rId12"/>
    <p:sldId id="280" r:id="rId13"/>
    <p:sldId id="284" r:id="rId14"/>
    <p:sldId id="296" r:id="rId15"/>
    <p:sldId id="295" r:id="rId16"/>
    <p:sldId id="285" r:id="rId17"/>
    <p:sldId id="287" r:id="rId18"/>
    <p:sldId id="288" r:id="rId19"/>
    <p:sldId id="289" r:id="rId20"/>
    <p:sldId id="290" r:id="rId21"/>
    <p:sldId id="291" r:id="rId22"/>
    <p:sldId id="292" r:id="rId23"/>
    <p:sldId id="293" r:id="rId24"/>
    <p:sldId id="294"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10" r:id="rId38"/>
    <p:sldId id="309"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265" r:id="rId54"/>
  </p:sldIdLst>
  <p:sldSz cx="10693400" cy="7561263"/>
  <p:notesSz cx="6735763" cy="9866313"/>
  <p:defaultTextStyle>
    <a:defPPr>
      <a:defRPr lang="zh-CN"/>
    </a:defPPr>
    <a:lvl1pPr algn="l" rtl="0" fontAlgn="base">
      <a:spcBef>
        <a:spcPct val="0"/>
      </a:spcBef>
      <a:spcAft>
        <a:spcPct val="0"/>
      </a:spcAft>
      <a:defRPr sz="2100"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sz="2100"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sz="2100"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sz="2100"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sz="2100" kern="1200">
        <a:solidFill>
          <a:schemeClr val="tx1"/>
        </a:solidFill>
        <a:latin typeface="Arial" pitchFamily="34" charset="0"/>
        <a:ea typeface="宋体" pitchFamily="2" charset="-122"/>
        <a:cs typeface="+mn-cs"/>
      </a:defRPr>
    </a:lvl5pPr>
    <a:lvl6pPr marL="2286000" algn="l" defTabSz="914400" rtl="0" eaLnBrk="1" latinLnBrk="0" hangingPunct="1">
      <a:defRPr sz="2100" kern="1200">
        <a:solidFill>
          <a:schemeClr val="tx1"/>
        </a:solidFill>
        <a:latin typeface="Arial" pitchFamily="34" charset="0"/>
        <a:ea typeface="宋体" pitchFamily="2" charset="-122"/>
        <a:cs typeface="+mn-cs"/>
      </a:defRPr>
    </a:lvl6pPr>
    <a:lvl7pPr marL="2743200" algn="l" defTabSz="914400" rtl="0" eaLnBrk="1" latinLnBrk="0" hangingPunct="1">
      <a:defRPr sz="2100" kern="1200">
        <a:solidFill>
          <a:schemeClr val="tx1"/>
        </a:solidFill>
        <a:latin typeface="Arial" pitchFamily="34" charset="0"/>
        <a:ea typeface="宋体" pitchFamily="2" charset="-122"/>
        <a:cs typeface="+mn-cs"/>
      </a:defRPr>
    </a:lvl7pPr>
    <a:lvl8pPr marL="3200400" algn="l" defTabSz="914400" rtl="0" eaLnBrk="1" latinLnBrk="0" hangingPunct="1">
      <a:defRPr sz="2100" kern="1200">
        <a:solidFill>
          <a:schemeClr val="tx1"/>
        </a:solidFill>
        <a:latin typeface="Arial" pitchFamily="34" charset="0"/>
        <a:ea typeface="宋体" pitchFamily="2" charset="-122"/>
        <a:cs typeface="+mn-cs"/>
      </a:defRPr>
    </a:lvl8pPr>
    <a:lvl9pPr marL="3657600" algn="l" defTabSz="914400" rtl="0" eaLnBrk="1" latinLnBrk="0" hangingPunct="1">
      <a:defRPr sz="2100"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9" autoAdjust="0"/>
    <p:restoredTop sz="97974" autoAdjust="0"/>
  </p:normalViewPr>
  <p:slideViewPr>
    <p:cSldViewPr>
      <p:cViewPr>
        <p:scale>
          <a:sx n="66" d="100"/>
          <a:sy n="66" d="100"/>
        </p:scale>
        <p:origin x="-492" y="-30"/>
      </p:cViewPr>
      <p:guideLst>
        <p:guide orient="horz" pos="2382"/>
        <p:guide pos="33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atin typeface="Arial" charset="0"/>
                <a:ea typeface="宋体" pitchFamily="2" charset="-122"/>
              </a:defRPr>
            </a:lvl1pPr>
          </a:lstStyle>
          <a:p>
            <a:pPr>
              <a:defRPr/>
            </a:pPr>
            <a:fld id="{BE02BA83-37E1-4CD1-9B21-2FD1BFE7F135}" type="datetimeFigureOut">
              <a:rPr lang="zh-CN" altLang="en-US"/>
              <a:pPr>
                <a:defRPr/>
              </a:pPr>
              <a:t>2012-10-31</a:t>
            </a:fld>
            <a:endParaRPr lang="zh-CN" altLang="en-US"/>
          </a:p>
        </p:txBody>
      </p:sp>
      <p:sp>
        <p:nvSpPr>
          <p:cNvPr id="4" name="幻灯片图像占位符 3"/>
          <p:cNvSpPr>
            <a:spLocks noGrp="1" noRot="1" noChangeAspect="1"/>
          </p:cNvSpPr>
          <p:nvPr>
            <p:ph type="sldImg" idx="2"/>
          </p:nvPr>
        </p:nvSpPr>
        <p:spPr>
          <a:xfrm>
            <a:off x="752475" y="739775"/>
            <a:ext cx="5230813" cy="3700463"/>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atin typeface="Arial"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atin typeface="Arial" charset="0"/>
                <a:ea typeface="宋体" pitchFamily="2" charset="-122"/>
              </a:defRPr>
            </a:lvl1pPr>
          </a:lstStyle>
          <a:p>
            <a:pPr>
              <a:defRPr/>
            </a:pPr>
            <a:fld id="{300DDF31-E494-41E2-9A4D-0FEDE9AD4C32}" type="slidenum">
              <a:rPr lang="zh-CN" altLang="en-US"/>
              <a:pPr>
                <a:defRPr/>
              </a:pPr>
              <a:t>‹#›</a:t>
            </a:fld>
            <a:endParaRPr lang="zh-CN" altLang="en-US"/>
          </a:p>
        </p:txBody>
      </p:sp>
    </p:spTree>
    <p:extLst>
      <p:ext uri="{BB962C8B-B14F-4D97-AF65-F5344CB8AC3E}">
        <p14:creationId xmlns:p14="http://schemas.microsoft.com/office/powerpoint/2010/main" val="2829621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100">
                <a:solidFill>
                  <a:schemeClr val="tx1"/>
                </a:solidFill>
                <a:latin typeface="Arial" pitchFamily="34" charset="0"/>
                <a:ea typeface="宋体" pitchFamily="2" charset="-122"/>
              </a:defRPr>
            </a:lvl1pPr>
            <a:lvl2pPr marL="742950" indent="-285750" eaLnBrk="0" hangingPunct="0">
              <a:defRPr sz="2100">
                <a:solidFill>
                  <a:schemeClr val="tx1"/>
                </a:solidFill>
                <a:latin typeface="Arial" pitchFamily="34" charset="0"/>
                <a:ea typeface="宋体" pitchFamily="2" charset="-122"/>
              </a:defRPr>
            </a:lvl2pPr>
            <a:lvl3pPr marL="1143000" indent="-228600" eaLnBrk="0" hangingPunct="0">
              <a:defRPr sz="2100">
                <a:solidFill>
                  <a:schemeClr val="tx1"/>
                </a:solidFill>
                <a:latin typeface="Arial" pitchFamily="34" charset="0"/>
                <a:ea typeface="宋体" pitchFamily="2" charset="-122"/>
              </a:defRPr>
            </a:lvl3pPr>
            <a:lvl4pPr marL="1600200" indent="-228600" eaLnBrk="0" hangingPunct="0">
              <a:defRPr sz="2100">
                <a:solidFill>
                  <a:schemeClr val="tx1"/>
                </a:solidFill>
                <a:latin typeface="Arial" pitchFamily="34" charset="0"/>
                <a:ea typeface="宋体" pitchFamily="2" charset="-122"/>
              </a:defRPr>
            </a:lvl4pPr>
            <a:lvl5pPr marL="2057400" indent="-228600" eaLnBrk="0" hangingPunct="0">
              <a:defRPr sz="21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1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1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1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100">
                <a:solidFill>
                  <a:schemeClr val="tx1"/>
                </a:solidFill>
                <a:latin typeface="Arial" pitchFamily="34" charset="0"/>
                <a:ea typeface="宋体" pitchFamily="2" charset="-122"/>
              </a:defRPr>
            </a:lvl9pPr>
          </a:lstStyle>
          <a:p>
            <a:pPr eaLnBrk="1" hangingPunct="1"/>
            <a:fld id="{83A96DCD-8C39-4A32-AA68-7D056932CF25}" type="slidenum">
              <a:rPr lang="en-US" altLang="zh-CN" sz="1200" smtClean="0"/>
              <a:pPr eaLnBrk="1" hangingPunct="1"/>
              <a:t>1</a:t>
            </a:fld>
            <a:endParaRPr lang="en-US" altLang="zh-CN" sz="1200" smtClean="0"/>
          </a:p>
        </p:txBody>
      </p:sp>
      <p:sp>
        <p:nvSpPr>
          <p:cNvPr id="18435" name="Rectangle 7"/>
          <p:cNvSpPr txBox="1">
            <a:spLocks noGrp="1" noChangeArrowheads="1"/>
          </p:cNvSpPr>
          <p:nvPr/>
        </p:nvSpPr>
        <p:spPr bwMode="auto">
          <a:xfrm>
            <a:off x="3814763" y="9369425"/>
            <a:ext cx="29194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0" rIns="91380" bIns="45690" anchor="b"/>
          <a:lstStyle>
            <a:lvl1pPr eaLnBrk="0" hangingPunct="0">
              <a:defRPr sz="2100">
                <a:solidFill>
                  <a:schemeClr val="tx1"/>
                </a:solidFill>
                <a:latin typeface="Arial" pitchFamily="34" charset="0"/>
                <a:ea typeface="宋体" pitchFamily="2" charset="-122"/>
              </a:defRPr>
            </a:lvl1pPr>
            <a:lvl2pPr marL="742950" indent="-285750" eaLnBrk="0" hangingPunct="0">
              <a:defRPr sz="2100">
                <a:solidFill>
                  <a:schemeClr val="tx1"/>
                </a:solidFill>
                <a:latin typeface="Arial" pitchFamily="34" charset="0"/>
                <a:ea typeface="宋体" pitchFamily="2" charset="-122"/>
              </a:defRPr>
            </a:lvl2pPr>
            <a:lvl3pPr marL="1143000" indent="-228600" eaLnBrk="0" hangingPunct="0">
              <a:defRPr sz="2100">
                <a:solidFill>
                  <a:schemeClr val="tx1"/>
                </a:solidFill>
                <a:latin typeface="Arial" pitchFamily="34" charset="0"/>
                <a:ea typeface="宋体" pitchFamily="2" charset="-122"/>
              </a:defRPr>
            </a:lvl3pPr>
            <a:lvl4pPr marL="1600200" indent="-228600" eaLnBrk="0" hangingPunct="0">
              <a:defRPr sz="2100">
                <a:solidFill>
                  <a:schemeClr val="tx1"/>
                </a:solidFill>
                <a:latin typeface="Arial" pitchFamily="34" charset="0"/>
                <a:ea typeface="宋体" pitchFamily="2" charset="-122"/>
              </a:defRPr>
            </a:lvl4pPr>
            <a:lvl5pPr marL="2057400" indent="-228600" eaLnBrk="0" hangingPunct="0">
              <a:defRPr sz="21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1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1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1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100">
                <a:solidFill>
                  <a:schemeClr val="tx1"/>
                </a:solidFill>
                <a:latin typeface="Arial" pitchFamily="34" charset="0"/>
                <a:ea typeface="宋体" pitchFamily="2" charset="-122"/>
              </a:defRPr>
            </a:lvl9pPr>
          </a:lstStyle>
          <a:p>
            <a:pPr algn="r" eaLnBrk="1" hangingPunct="1"/>
            <a:fld id="{6577E2A0-A490-47BB-A4BA-279EDA50D7AD}" type="slidenum">
              <a:rPr kumimoji="1" lang="en-US" altLang="zh-CN" sz="1200">
                <a:latin typeface="Times New Roman" pitchFamily="18" charset="0"/>
              </a:rPr>
              <a:pPr algn="r" eaLnBrk="1" hangingPunct="1"/>
              <a:t>1</a:t>
            </a:fld>
            <a:endParaRPr kumimoji="1" lang="en-US" altLang="zh-CN" sz="1200">
              <a:latin typeface="Times New Roman" pitchFamily="18" charset="0"/>
            </a:endParaRPr>
          </a:p>
        </p:txBody>
      </p:sp>
      <p:sp>
        <p:nvSpPr>
          <p:cNvPr id="18436" name="Rectangle 2"/>
          <p:cNvSpPr>
            <a:spLocks noGrp="1" noRot="1" noChangeAspect="1" noChangeArrowheads="1" noTextEdit="1"/>
          </p:cNvSpPr>
          <p:nvPr>
            <p:ph type="sldImg"/>
          </p:nvPr>
        </p:nvSpPr>
        <p:spPr bwMode="auto">
          <a:xfrm>
            <a:off x="755650" y="739775"/>
            <a:ext cx="52355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0" tIns="45690" rIns="91380" bIns="45690"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100">
                <a:solidFill>
                  <a:schemeClr val="tx1"/>
                </a:solidFill>
                <a:latin typeface="Arial" pitchFamily="34" charset="0"/>
                <a:ea typeface="宋体" pitchFamily="2" charset="-122"/>
              </a:defRPr>
            </a:lvl1pPr>
            <a:lvl2pPr marL="742950" indent="-285750" eaLnBrk="0" hangingPunct="0">
              <a:defRPr sz="2100">
                <a:solidFill>
                  <a:schemeClr val="tx1"/>
                </a:solidFill>
                <a:latin typeface="Arial" pitchFamily="34" charset="0"/>
                <a:ea typeface="宋体" pitchFamily="2" charset="-122"/>
              </a:defRPr>
            </a:lvl2pPr>
            <a:lvl3pPr marL="1143000" indent="-228600" eaLnBrk="0" hangingPunct="0">
              <a:defRPr sz="2100">
                <a:solidFill>
                  <a:schemeClr val="tx1"/>
                </a:solidFill>
                <a:latin typeface="Arial" pitchFamily="34" charset="0"/>
                <a:ea typeface="宋体" pitchFamily="2" charset="-122"/>
              </a:defRPr>
            </a:lvl3pPr>
            <a:lvl4pPr marL="1600200" indent="-228600" eaLnBrk="0" hangingPunct="0">
              <a:defRPr sz="2100">
                <a:solidFill>
                  <a:schemeClr val="tx1"/>
                </a:solidFill>
                <a:latin typeface="Arial" pitchFamily="34" charset="0"/>
                <a:ea typeface="宋体" pitchFamily="2" charset="-122"/>
              </a:defRPr>
            </a:lvl4pPr>
            <a:lvl5pPr marL="2057400" indent="-228600" eaLnBrk="0" hangingPunct="0">
              <a:defRPr sz="21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1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1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1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100">
                <a:solidFill>
                  <a:schemeClr val="tx1"/>
                </a:solidFill>
                <a:latin typeface="Arial" pitchFamily="34" charset="0"/>
                <a:ea typeface="宋体" pitchFamily="2" charset="-122"/>
              </a:defRPr>
            </a:lvl9pPr>
          </a:lstStyle>
          <a:p>
            <a:pPr eaLnBrk="1" hangingPunct="1"/>
            <a:fld id="{5A711B94-3E48-4F6A-B0B0-7D80285C6EC4}" type="slidenum">
              <a:rPr lang="en-US" altLang="zh-CN" sz="1200" smtClean="0"/>
              <a:pPr eaLnBrk="1" hangingPunct="1"/>
              <a:t>53</a:t>
            </a:fld>
            <a:endParaRPr lang="en-US" altLang="zh-CN" sz="1200" smtClean="0"/>
          </a:p>
        </p:txBody>
      </p:sp>
      <p:sp>
        <p:nvSpPr>
          <p:cNvPr id="19459" name="Rectangle 7"/>
          <p:cNvSpPr txBox="1">
            <a:spLocks noGrp="1" noChangeArrowheads="1"/>
          </p:cNvSpPr>
          <p:nvPr/>
        </p:nvSpPr>
        <p:spPr bwMode="auto">
          <a:xfrm>
            <a:off x="3814763" y="9369425"/>
            <a:ext cx="29194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0" rIns="91380" bIns="45690" anchor="b"/>
          <a:lstStyle>
            <a:lvl1pPr eaLnBrk="0" hangingPunct="0">
              <a:defRPr sz="2100">
                <a:solidFill>
                  <a:schemeClr val="tx1"/>
                </a:solidFill>
                <a:latin typeface="Arial" pitchFamily="34" charset="0"/>
                <a:ea typeface="宋体" pitchFamily="2" charset="-122"/>
              </a:defRPr>
            </a:lvl1pPr>
            <a:lvl2pPr marL="742950" indent="-285750" eaLnBrk="0" hangingPunct="0">
              <a:defRPr sz="2100">
                <a:solidFill>
                  <a:schemeClr val="tx1"/>
                </a:solidFill>
                <a:latin typeface="Arial" pitchFamily="34" charset="0"/>
                <a:ea typeface="宋体" pitchFamily="2" charset="-122"/>
              </a:defRPr>
            </a:lvl2pPr>
            <a:lvl3pPr marL="1143000" indent="-228600" eaLnBrk="0" hangingPunct="0">
              <a:defRPr sz="2100">
                <a:solidFill>
                  <a:schemeClr val="tx1"/>
                </a:solidFill>
                <a:latin typeface="Arial" pitchFamily="34" charset="0"/>
                <a:ea typeface="宋体" pitchFamily="2" charset="-122"/>
              </a:defRPr>
            </a:lvl3pPr>
            <a:lvl4pPr marL="1600200" indent="-228600" eaLnBrk="0" hangingPunct="0">
              <a:defRPr sz="2100">
                <a:solidFill>
                  <a:schemeClr val="tx1"/>
                </a:solidFill>
                <a:latin typeface="Arial" pitchFamily="34" charset="0"/>
                <a:ea typeface="宋体" pitchFamily="2" charset="-122"/>
              </a:defRPr>
            </a:lvl4pPr>
            <a:lvl5pPr marL="2057400" indent="-228600" eaLnBrk="0" hangingPunct="0">
              <a:defRPr sz="21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1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1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1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100">
                <a:solidFill>
                  <a:schemeClr val="tx1"/>
                </a:solidFill>
                <a:latin typeface="Arial" pitchFamily="34" charset="0"/>
                <a:ea typeface="宋体" pitchFamily="2" charset="-122"/>
              </a:defRPr>
            </a:lvl9pPr>
          </a:lstStyle>
          <a:p>
            <a:pPr algn="r" eaLnBrk="1" hangingPunct="1"/>
            <a:fld id="{93190AE6-64C5-4418-AE10-4CD6A33F4EA2}" type="slidenum">
              <a:rPr kumimoji="1" lang="en-US" altLang="zh-CN" sz="1200">
                <a:latin typeface="Times New Roman" pitchFamily="18" charset="0"/>
              </a:rPr>
              <a:pPr algn="r" eaLnBrk="1" hangingPunct="1"/>
              <a:t>53</a:t>
            </a:fld>
            <a:endParaRPr kumimoji="1" lang="en-US" altLang="zh-CN" sz="1200">
              <a:latin typeface="Times New Roman" pitchFamily="18" charset="0"/>
            </a:endParaRPr>
          </a:p>
        </p:txBody>
      </p:sp>
      <p:sp>
        <p:nvSpPr>
          <p:cNvPr id="19460" name="Rectangle 2"/>
          <p:cNvSpPr>
            <a:spLocks noGrp="1" noRot="1" noChangeAspect="1" noChangeArrowheads="1" noTextEdit="1"/>
          </p:cNvSpPr>
          <p:nvPr>
            <p:ph type="sldImg"/>
          </p:nvPr>
        </p:nvSpPr>
        <p:spPr bwMode="auto">
          <a:xfrm>
            <a:off x="755650" y="739775"/>
            <a:ext cx="5235575"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0" tIns="45690" rIns="91380" bIns="45690"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01688" y="2349500"/>
            <a:ext cx="9090025" cy="1620838"/>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03375" y="4284663"/>
            <a:ext cx="7486650" cy="193198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966985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34988" y="303213"/>
            <a:ext cx="9623425" cy="1260475"/>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4988" y="1763713"/>
            <a:ext cx="9623425" cy="499110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0266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753350" y="303213"/>
            <a:ext cx="2405063" cy="64516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4988" y="303213"/>
            <a:ext cx="7065962" cy="645160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0380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34988" y="303213"/>
            <a:ext cx="9623425" cy="126047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34988" y="1763713"/>
            <a:ext cx="9623425" cy="49911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6722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44550" y="4859338"/>
            <a:ext cx="9090025" cy="15017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4550" y="3205163"/>
            <a:ext cx="9090025"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21417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34988" y="303213"/>
            <a:ext cx="9623425" cy="126047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4988" y="1763713"/>
            <a:ext cx="4735512"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422900" y="1763713"/>
            <a:ext cx="4735513"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60611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4988" y="303213"/>
            <a:ext cx="9623425" cy="1260475"/>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34988" y="1692275"/>
            <a:ext cx="4724400"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34988" y="2397125"/>
            <a:ext cx="4724400"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432425" y="1692275"/>
            <a:ext cx="472598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432425" y="2397125"/>
            <a:ext cx="4725988"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48610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34988" y="303213"/>
            <a:ext cx="9623425" cy="1260475"/>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64532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36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4988" y="301625"/>
            <a:ext cx="3517900" cy="1281113"/>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181475" y="301625"/>
            <a:ext cx="5976938" cy="64531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34988" y="1582738"/>
            <a:ext cx="3517900"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412166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95500" y="5292725"/>
            <a:ext cx="6416675" cy="625475"/>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095500" y="676275"/>
            <a:ext cx="6416675" cy="45354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095500" y="5918200"/>
            <a:ext cx="6416675" cy="8874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71779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2988" rtl="0" eaLnBrk="0" fontAlgn="base" hangingPunct="0">
        <a:spcBef>
          <a:spcPct val="0"/>
        </a:spcBef>
        <a:spcAft>
          <a:spcPct val="0"/>
        </a:spcAft>
        <a:defRPr sz="5000">
          <a:solidFill>
            <a:schemeClr val="tx2"/>
          </a:solidFill>
          <a:latin typeface="+mj-lt"/>
          <a:ea typeface="+mj-ea"/>
          <a:cs typeface="+mj-cs"/>
        </a:defRPr>
      </a:lvl1pPr>
      <a:lvl2pPr algn="ctr" defTabSz="1042988" rtl="0" eaLnBrk="0" fontAlgn="base" hangingPunct="0">
        <a:spcBef>
          <a:spcPct val="0"/>
        </a:spcBef>
        <a:spcAft>
          <a:spcPct val="0"/>
        </a:spcAft>
        <a:defRPr sz="5000">
          <a:solidFill>
            <a:schemeClr val="tx2"/>
          </a:solidFill>
          <a:latin typeface="Arial" charset="0"/>
          <a:ea typeface="宋体" pitchFamily="2" charset="-122"/>
        </a:defRPr>
      </a:lvl2pPr>
      <a:lvl3pPr algn="ctr" defTabSz="1042988" rtl="0" eaLnBrk="0" fontAlgn="base" hangingPunct="0">
        <a:spcBef>
          <a:spcPct val="0"/>
        </a:spcBef>
        <a:spcAft>
          <a:spcPct val="0"/>
        </a:spcAft>
        <a:defRPr sz="5000">
          <a:solidFill>
            <a:schemeClr val="tx2"/>
          </a:solidFill>
          <a:latin typeface="Arial" charset="0"/>
          <a:ea typeface="宋体" pitchFamily="2" charset="-122"/>
        </a:defRPr>
      </a:lvl3pPr>
      <a:lvl4pPr algn="ctr" defTabSz="1042988" rtl="0" eaLnBrk="0" fontAlgn="base" hangingPunct="0">
        <a:spcBef>
          <a:spcPct val="0"/>
        </a:spcBef>
        <a:spcAft>
          <a:spcPct val="0"/>
        </a:spcAft>
        <a:defRPr sz="5000">
          <a:solidFill>
            <a:schemeClr val="tx2"/>
          </a:solidFill>
          <a:latin typeface="Arial" charset="0"/>
          <a:ea typeface="宋体" pitchFamily="2" charset="-122"/>
        </a:defRPr>
      </a:lvl4pPr>
      <a:lvl5pPr algn="ctr" defTabSz="1042988" rtl="0" eaLnBrk="0" fontAlgn="base" hangingPunct="0">
        <a:spcBef>
          <a:spcPct val="0"/>
        </a:spcBef>
        <a:spcAft>
          <a:spcPct val="0"/>
        </a:spcAft>
        <a:defRPr sz="5000">
          <a:solidFill>
            <a:schemeClr val="tx2"/>
          </a:solidFill>
          <a:latin typeface="Arial" charset="0"/>
          <a:ea typeface="宋体" pitchFamily="2" charset="-122"/>
        </a:defRPr>
      </a:lvl5pPr>
      <a:lvl6pPr marL="457200" algn="ctr" defTabSz="1042988" rtl="0" fontAlgn="base">
        <a:spcBef>
          <a:spcPct val="0"/>
        </a:spcBef>
        <a:spcAft>
          <a:spcPct val="0"/>
        </a:spcAft>
        <a:defRPr sz="5000">
          <a:solidFill>
            <a:schemeClr val="tx2"/>
          </a:solidFill>
          <a:latin typeface="Arial" charset="0"/>
          <a:ea typeface="宋体" pitchFamily="2" charset="-122"/>
        </a:defRPr>
      </a:lvl6pPr>
      <a:lvl7pPr marL="914400" algn="ctr" defTabSz="1042988" rtl="0" fontAlgn="base">
        <a:spcBef>
          <a:spcPct val="0"/>
        </a:spcBef>
        <a:spcAft>
          <a:spcPct val="0"/>
        </a:spcAft>
        <a:defRPr sz="5000">
          <a:solidFill>
            <a:schemeClr val="tx2"/>
          </a:solidFill>
          <a:latin typeface="Arial" charset="0"/>
          <a:ea typeface="宋体" pitchFamily="2" charset="-122"/>
        </a:defRPr>
      </a:lvl7pPr>
      <a:lvl8pPr marL="1371600" algn="ctr" defTabSz="1042988" rtl="0" fontAlgn="base">
        <a:spcBef>
          <a:spcPct val="0"/>
        </a:spcBef>
        <a:spcAft>
          <a:spcPct val="0"/>
        </a:spcAft>
        <a:defRPr sz="5000">
          <a:solidFill>
            <a:schemeClr val="tx2"/>
          </a:solidFill>
          <a:latin typeface="Arial" charset="0"/>
          <a:ea typeface="宋体" pitchFamily="2" charset="-122"/>
        </a:defRPr>
      </a:lvl8pPr>
      <a:lvl9pPr marL="1828800" algn="ctr" defTabSz="1042988" rtl="0" fontAlgn="base">
        <a:spcBef>
          <a:spcPct val="0"/>
        </a:spcBef>
        <a:spcAft>
          <a:spcPct val="0"/>
        </a:spcAft>
        <a:defRPr sz="5000">
          <a:solidFill>
            <a:schemeClr val="tx2"/>
          </a:solidFill>
          <a:latin typeface="Arial" charset="0"/>
          <a:ea typeface="宋体" pitchFamily="2" charset="-122"/>
        </a:defRPr>
      </a:lvl9pPr>
    </p:titleStyle>
    <p:bodyStyle>
      <a:lvl1pPr marL="390525" indent="-390525" algn="l" defTabSz="1042988" rtl="0" eaLnBrk="0" fontAlgn="base" hangingPunct="0">
        <a:spcBef>
          <a:spcPct val="20000"/>
        </a:spcBef>
        <a:spcAft>
          <a:spcPct val="0"/>
        </a:spcAft>
        <a:buChar char="•"/>
        <a:defRPr sz="3700">
          <a:solidFill>
            <a:schemeClr val="tx1"/>
          </a:solidFill>
          <a:latin typeface="+mn-lt"/>
          <a:ea typeface="+mn-ea"/>
          <a:cs typeface="+mn-cs"/>
        </a:defRPr>
      </a:lvl1pPr>
      <a:lvl2pPr marL="847725" indent="-325438" algn="l" defTabSz="1042988" rtl="0" eaLnBrk="0" fontAlgn="base" hangingPunct="0">
        <a:spcBef>
          <a:spcPct val="20000"/>
        </a:spcBef>
        <a:spcAft>
          <a:spcPct val="0"/>
        </a:spcAft>
        <a:buChar char="–"/>
        <a:defRPr sz="3200">
          <a:solidFill>
            <a:schemeClr val="tx1"/>
          </a:solidFill>
          <a:latin typeface="+mn-lt"/>
          <a:ea typeface="+mn-ea"/>
        </a:defRPr>
      </a:lvl2pPr>
      <a:lvl3pPr marL="1303338" indent="-260350" algn="l" defTabSz="1042988" rtl="0" eaLnBrk="0" fontAlgn="base" hangingPunct="0">
        <a:spcBef>
          <a:spcPct val="20000"/>
        </a:spcBef>
        <a:spcAft>
          <a:spcPct val="0"/>
        </a:spcAft>
        <a:buChar char="•"/>
        <a:defRPr sz="2700">
          <a:solidFill>
            <a:schemeClr val="tx1"/>
          </a:solidFill>
          <a:latin typeface="+mn-lt"/>
          <a:ea typeface="+mn-ea"/>
        </a:defRPr>
      </a:lvl3pPr>
      <a:lvl4pPr marL="1825625" indent="-260350" algn="l" defTabSz="1042988" rtl="0" eaLnBrk="0" fontAlgn="base" hangingPunct="0">
        <a:spcBef>
          <a:spcPct val="20000"/>
        </a:spcBef>
        <a:spcAft>
          <a:spcPct val="0"/>
        </a:spcAft>
        <a:buChar char="–"/>
        <a:defRPr sz="2300">
          <a:solidFill>
            <a:schemeClr val="tx1"/>
          </a:solidFill>
          <a:latin typeface="+mn-lt"/>
          <a:ea typeface="+mn-ea"/>
        </a:defRPr>
      </a:lvl4pPr>
      <a:lvl5pPr marL="2346325" indent="-260350" algn="l" defTabSz="1042988" rtl="0" eaLnBrk="0" fontAlgn="base" hangingPunct="0">
        <a:spcBef>
          <a:spcPct val="20000"/>
        </a:spcBef>
        <a:spcAft>
          <a:spcPct val="0"/>
        </a:spcAft>
        <a:buChar char="»"/>
        <a:defRPr sz="2300">
          <a:solidFill>
            <a:schemeClr val="tx1"/>
          </a:solidFill>
          <a:latin typeface="+mn-lt"/>
          <a:ea typeface="+mn-ea"/>
        </a:defRPr>
      </a:lvl5pPr>
      <a:lvl6pPr marL="2803525" indent="-260350" algn="l" defTabSz="1042988" rtl="0" fontAlgn="base">
        <a:spcBef>
          <a:spcPct val="20000"/>
        </a:spcBef>
        <a:spcAft>
          <a:spcPct val="0"/>
        </a:spcAft>
        <a:buChar char="»"/>
        <a:defRPr sz="2300">
          <a:solidFill>
            <a:schemeClr val="tx1"/>
          </a:solidFill>
          <a:latin typeface="+mn-lt"/>
          <a:ea typeface="+mn-ea"/>
        </a:defRPr>
      </a:lvl6pPr>
      <a:lvl7pPr marL="3260725" indent="-260350" algn="l" defTabSz="1042988" rtl="0" fontAlgn="base">
        <a:spcBef>
          <a:spcPct val="20000"/>
        </a:spcBef>
        <a:spcAft>
          <a:spcPct val="0"/>
        </a:spcAft>
        <a:buChar char="»"/>
        <a:defRPr sz="2300">
          <a:solidFill>
            <a:schemeClr val="tx1"/>
          </a:solidFill>
          <a:latin typeface="+mn-lt"/>
          <a:ea typeface="+mn-ea"/>
        </a:defRPr>
      </a:lvl7pPr>
      <a:lvl8pPr marL="3717925" indent="-260350" algn="l" defTabSz="1042988" rtl="0" fontAlgn="base">
        <a:spcBef>
          <a:spcPct val="20000"/>
        </a:spcBef>
        <a:spcAft>
          <a:spcPct val="0"/>
        </a:spcAft>
        <a:buChar char="»"/>
        <a:defRPr sz="2300">
          <a:solidFill>
            <a:schemeClr val="tx1"/>
          </a:solidFill>
          <a:latin typeface="+mn-lt"/>
          <a:ea typeface="+mn-ea"/>
        </a:defRPr>
      </a:lvl8pPr>
      <a:lvl9pPr marL="4175125" indent="-260350" algn="l" defTabSz="1042988" rtl="0" fontAlgn="base">
        <a:spcBef>
          <a:spcPct val="20000"/>
        </a:spcBef>
        <a:spcAft>
          <a:spcPct val="0"/>
        </a:spcAft>
        <a:buChar char="»"/>
        <a:defRPr sz="2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4.wmf"/><Relationship Id="rId5" Type="http://schemas.openxmlformats.org/officeDocument/2006/relationships/oleObject" Target="../embeddings/oleObject2.bin"/><Relationship Id="rId4" Type="http://schemas.openxmlformats.org/officeDocument/2006/relationships/image" Target="../media/image3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5.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7.wmf"/><Relationship Id="rId5" Type="http://schemas.openxmlformats.org/officeDocument/2006/relationships/oleObject" Target="../embeddings/oleObject5.bin"/><Relationship Id="rId4" Type="http://schemas.openxmlformats.org/officeDocument/2006/relationships/image" Target="../media/image36.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38.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40.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41.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文本框 6"/>
          <p:cNvSpPr txBox="1">
            <a:spLocks noChangeArrowheads="1"/>
          </p:cNvSpPr>
          <p:nvPr/>
        </p:nvSpPr>
        <p:spPr bwMode="auto">
          <a:xfrm>
            <a:off x="3324225" y="5202238"/>
            <a:ext cx="42973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spAutoFit/>
          </a:bodyPr>
          <a:lstStyle>
            <a:lvl1pPr defTabSz="1042988" eaLnBrk="0" hangingPunct="0">
              <a:defRPr sz="2100">
                <a:solidFill>
                  <a:schemeClr val="tx1"/>
                </a:solidFill>
                <a:latin typeface="Arial" charset="0"/>
                <a:ea typeface="宋体" charset="-122"/>
              </a:defRPr>
            </a:lvl1pPr>
            <a:lvl2pPr marL="742950" indent="-285750" defTabSz="1042988" eaLnBrk="0" hangingPunct="0">
              <a:defRPr sz="2100">
                <a:solidFill>
                  <a:schemeClr val="tx1"/>
                </a:solidFill>
                <a:latin typeface="Arial" charset="0"/>
                <a:ea typeface="宋体" charset="-122"/>
              </a:defRPr>
            </a:lvl2pPr>
            <a:lvl3pPr marL="1143000" indent="-228600" defTabSz="1042988" eaLnBrk="0" hangingPunct="0">
              <a:defRPr sz="2100">
                <a:solidFill>
                  <a:schemeClr val="tx1"/>
                </a:solidFill>
                <a:latin typeface="Arial" charset="0"/>
                <a:ea typeface="宋体" charset="-122"/>
              </a:defRPr>
            </a:lvl3pPr>
            <a:lvl4pPr marL="1600200" indent="-228600" defTabSz="1042988" eaLnBrk="0" hangingPunct="0">
              <a:defRPr sz="2100">
                <a:solidFill>
                  <a:schemeClr val="tx1"/>
                </a:solidFill>
                <a:latin typeface="Arial" charset="0"/>
                <a:ea typeface="宋体" charset="-122"/>
              </a:defRPr>
            </a:lvl4pPr>
            <a:lvl5pPr marL="2057400" indent="-228600" defTabSz="1042988" eaLnBrk="0" hangingPunct="0">
              <a:defRPr sz="2100">
                <a:solidFill>
                  <a:schemeClr val="tx1"/>
                </a:solidFill>
                <a:latin typeface="Arial" charset="0"/>
                <a:ea typeface="宋体" charset="-122"/>
              </a:defRPr>
            </a:lvl5pPr>
            <a:lvl6pPr marL="2514600" indent="-228600" defTabSz="1042988" eaLnBrk="0" fontAlgn="base" hangingPunct="0">
              <a:spcBef>
                <a:spcPct val="0"/>
              </a:spcBef>
              <a:spcAft>
                <a:spcPct val="0"/>
              </a:spcAft>
              <a:defRPr sz="2100">
                <a:solidFill>
                  <a:schemeClr val="tx1"/>
                </a:solidFill>
                <a:latin typeface="Arial" charset="0"/>
                <a:ea typeface="宋体" charset="-122"/>
              </a:defRPr>
            </a:lvl6pPr>
            <a:lvl7pPr marL="2971800" indent="-228600" defTabSz="1042988" eaLnBrk="0" fontAlgn="base" hangingPunct="0">
              <a:spcBef>
                <a:spcPct val="0"/>
              </a:spcBef>
              <a:spcAft>
                <a:spcPct val="0"/>
              </a:spcAft>
              <a:defRPr sz="2100">
                <a:solidFill>
                  <a:schemeClr val="tx1"/>
                </a:solidFill>
                <a:latin typeface="Arial" charset="0"/>
                <a:ea typeface="宋体" charset="-122"/>
              </a:defRPr>
            </a:lvl7pPr>
            <a:lvl8pPr marL="3429000" indent="-228600" defTabSz="1042988" eaLnBrk="0" fontAlgn="base" hangingPunct="0">
              <a:spcBef>
                <a:spcPct val="0"/>
              </a:spcBef>
              <a:spcAft>
                <a:spcPct val="0"/>
              </a:spcAft>
              <a:defRPr sz="2100">
                <a:solidFill>
                  <a:schemeClr val="tx1"/>
                </a:solidFill>
                <a:latin typeface="Arial" charset="0"/>
                <a:ea typeface="宋体" charset="-122"/>
              </a:defRPr>
            </a:lvl8pPr>
            <a:lvl9pPr marL="3886200" indent="-228600" defTabSz="1042988" eaLnBrk="0" fontAlgn="base" hangingPunct="0">
              <a:spcBef>
                <a:spcPct val="0"/>
              </a:spcBef>
              <a:spcAft>
                <a:spcPct val="0"/>
              </a:spcAft>
              <a:defRPr sz="2100">
                <a:solidFill>
                  <a:schemeClr val="tx1"/>
                </a:solidFill>
                <a:latin typeface="Arial" charset="0"/>
                <a:ea typeface="宋体" charset="-122"/>
              </a:defRPr>
            </a:lvl9pPr>
          </a:lstStyle>
          <a:p>
            <a:pPr algn="ctr" eaLnBrk="1" hangingPunct="1">
              <a:spcBef>
                <a:spcPct val="50000"/>
              </a:spcBef>
              <a:defRPr/>
            </a:pPr>
            <a:r>
              <a:rPr lang="en-US" altLang="zh-CN" sz="2300" b="1" dirty="0" smtClean="0">
                <a:solidFill>
                  <a:srgbClr val="002060"/>
                </a:solidFill>
                <a:latin typeface="+mn-lt"/>
                <a:ea typeface="黑体" pitchFamily="49" charset="-122"/>
                <a:cs typeface="Calibri" pitchFamily="34" charset="0"/>
              </a:rPr>
              <a:t>Nov.2012</a:t>
            </a:r>
            <a:endParaRPr lang="zh-CN" altLang="zh-CN" sz="2300" b="1" dirty="0" smtClean="0">
              <a:solidFill>
                <a:srgbClr val="002060"/>
              </a:solidFill>
              <a:latin typeface="+mn-lt"/>
              <a:ea typeface="黑体" pitchFamily="49" charset="-122"/>
              <a:cs typeface="Calibri" pitchFamily="34" charset="0"/>
            </a:endParaRPr>
          </a:p>
        </p:txBody>
      </p:sp>
      <p:sp>
        <p:nvSpPr>
          <p:cNvPr id="4" name="Rectangle 8"/>
          <p:cNvSpPr>
            <a:spLocks noChangeArrowheads="1"/>
          </p:cNvSpPr>
          <p:nvPr/>
        </p:nvSpPr>
        <p:spPr bwMode="auto">
          <a:xfrm>
            <a:off x="1589801" y="2286000"/>
            <a:ext cx="7207422" cy="830997"/>
          </a:xfrm>
          <a:prstGeom prst="rect">
            <a:avLst/>
          </a:prstGeom>
          <a:noFill/>
          <a:ln w="9525" algn="ctr">
            <a:noFill/>
            <a:miter lim="800000"/>
            <a:headEnd/>
            <a:tailEnd/>
          </a:ln>
          <a:effectLst/>
        </p:spPr>
        <p:txBody>
          <a:bodyPr wrap="none">
            <a:spAutoFit/>
          </a:bodyPr>
          <a:lstStyle/>
          <a:p>
            <a:pPr algn="ctr">
              <a:defRPr/>
            </a:pPr>
            <a:r>
              <a:rPr lang="en-US" altLang="zh-CN" sz="4800" b="1" dirty="0" smtClean="0">
                <a:solidFill>
                  <a:srgbClr val="002060"/>
                </a:solidFill>
                <a:latin typeface="+mn-lt"/>
                <a:ea typeface="宋体" charset="-122"/>
                <a:cs typeface="Times New Roman" pitchFamily="18" charset="0"/>
              </a:rPr>
              <a:t>Installation introduction</a:t>
            </a:r>
            <a:endParaRPr lang="zh-CN" altLang="en-US" sz="4800" b="1" dirty="0">
              <a:solidFill>
                <a:srgbClr val="002060"/>
              </a:solidFill>
              <a:latin typeface="+mn-lt"/>
              <a:ea typeface="宋体" charset="-122"/>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5288053" y="286295"/>
            <a:ext cx="5052985" cy="455061"/>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cs typeface="Arial" pitchFamily="34" charset="0"/>
              </a:rPr>
              <a:t>3</a:t>
            </a:r>
            <a:r>
              <a:rPr kumimoji="1" lang="en-US" altLang="zh-CN" sz="3200" b="1" dirty="0">
                <a:solidFill>
                  <a:schemeClr val="accent6">
                    <a:lumMod val="75000"/>
                  </a:schemeClr>
                </a:solidFill>
                <a:ea typeface="华文彩云" pitchFamily="2" charset="-122"/>
                <a:cs typeface="Arial" pitchFamily="34" charset="0"/>
              </a:rPr>
              <a:t>. Indoor unit </a:t>
            </a:r>
            <a:r>
              <a:rPr kumimoji="1" lang="en-US" altLang="zh-CN" sz="3200" b="1" dirty="0" smtClean="0">
                <a:solidFill>
                  <a:schemeClr val="accent6">
                    <a:lumMod val="75000"/>
                  </a:schemeClr>
                </a:solidFill>
                <a:ea typeface="华文彩云" pitchFamily="2" charset="-122"/>
                <a:cs typeface="Arial" pitchFamily="34" charset="0"/>
              </a:rPr>
              <a:t>installation</a:t>
            </a:r>
            <a:endParaRPr kumimoji="1" lang="en-US" altLang="zh-CN" sz="3200" b="1" dirty="0">
              <a:solidFill>
                <a:schemeClr val="accent6">
                  <a:lumMod val="75000"/>
                </a:schemeClr>
              </a:solidFill>
              <a:ea typeface="华文彩云" pitchFamily="2" charset="-122"/>
              <a:cs typeface="Arial" pitchFamily="34" charset="0"/>
            </a:endParaRPr>
          </a:p>
        </p:txBody>
      </p:sp>
      <p:sp>
        <p:nvSpPr>
          <p:cNvPr id="20" name="矩形 19"/>
          <p:cNvSpPr/>
          <p:nvPr/>
        </p:nvSpPr>
        <p:spPr>
          <a:xfrm>
            <a:off x="79399" y="1044327"/>
            <a:ext cx="3894015" cy="461665"/>
          </a:xfrm>
          <a:prstGeom prst="rect">
            <a:avLst/>
          </a:prstGeom>
        </p:spPr>
        <p:txBody>
          <a:bodyPr wrap="none">
            <a:spAutoFit/>
          </a:bodyPr>
          <a:lstStyle/>
          <a:p>
            <a:pPr algn="l"/>
            <a:r>
              <a:rPr kumimoji="1" lang="en-US" altLang="zh-CN" sz="2400" b="1" dirty="0" smtClean="0">
                <a:solidFill>
                  <a:schemeClr val="accent2">
                    <a:lumMod val="75000"/>
                  </a:schemeClr>
                </a:solidFill>
                <a:latin typeface="+mn-lt"/>
                <a:cs typeface="Calibri" pitchFamily="34" charset="0"/>
              </a:rPr>
              <a:t>2. Installation of Cassette</a:t>
            </a:r>
            <a:endParaRPr kumimoji="1" lang="en-US" altLang="zh-CN" sz="2400" b="1" dirty="0">
              <a:solidFill>
                <a:schemeClr val="accent2">
                  <a:lumMod val="75000"/>
                </a:schemeClr>
              </a:solidFill>
              <a:latin typeface="+mn-lt"/>
              <a:cs typeface="Calibri" pitchFamily="34" charset="0"/>
            </a:endParaRPr>
          </a:p>
        </p:txBody>
      </p:sp>
      <p:sp>
        <p:nvSpPr>
          <p:cNvPr id="21" name="矩形 20"/>
          <p:cNvSpPr/>
          <p:nvPr/>
        </p:nvSpPr>
        <p:spPr>
          <a:xfrm>
            <a:off x="90116" y="1612313"/>
            <a:ext cx="2717411" cy="707886"/>
          </a:xfrm>
          <a:prstGeom prst="rect">
            <a:avLst/>
          </a:prstGeom>
        </p:spPr>
        <p:txBody>
          <a:bodyPr wrap="none">
            <a:spAutoFit/>
          </a:bodyPr>
          <a:lstStyle/>
          <a:p>
            <a:r>
              <a:rPr kumimoji="1" lang="en-US" altLang="zh-CN" sz="2000" b="1" dirty="0" smtClean="0">
                <a:solidFill>
                  <a:schemeClr val="accent2">
                    <a:lumMod val="75000"/>
                  </a:schemeClr>
                </a:solidFill>
                <a:cs typeface="Calibri" pitchFamily="34" charset="0"/>
              </a:rPr>
              <a:t>2.3 </a:t>
            </a:r>
            <a:r>
              <a:rPr kumimoji="1" lang="en-US" altLang="zh-CN" sz="2000" b="1" dirty="0">
                <a:solidFill>
                  <a:schemeClr val="accent2">
                    <a:lumMod val="75000"/>
                  </a:schemeClr>
                </a:solidFill>
                <a:cs typeface="Calibri" pitchFamily="34" charset="0"/>
              </a:rPr>
              <a:t>Panel Installation</a:t>
            </a:r>
          </a:p>
          <a:p>
            <a:endParaRPr kumimoji="1" lang="en-US" altLang="zh-CN" sz="2000" b="1" dirty="0">
              <a:solidFill>
                <a:schemeClr val="accent2">
                  <a:lumMod val="75000"/>
                </a:schemeClr>
              </a:solidFill>
              <a:cs typeface="Calibri" pitchFamily="34" charset="0"/>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93" y="2107120"/>
            <a:ext cx="1771650" cy="14763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2258" y="2158646"/>
            <a:ext cx="1714500" cy="14287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5540" y="2111882"/>
            <a:ext cx="1866900" cy="1466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438" y="4709720"/>
            <a:ext cx="1704975" cy="14192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1787" y="4700195"/>
            <a:ext cx="1838325" cy="14287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0873" y="4672080"/>
            <a:ext cx="1933575" cy="1447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 Box 28"/>
          <p:cNvSpPr txBox="1">
            <a:spLocks noChangeArrowheads="1"/>
          </p:cNvSpPr>
          <p:nvPr/>
        </p:nvSpPr>
        <p:spPr bwMode="auto">
          <a:xfrm>
            <a:off x="709613" y="3600375"/>
            <a:ext cx="1701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kumimoji="1" lang="en-US" altLang="zh-CN" sz="1600" dirty="0" smtClean="0">
                <a:solidFill>
                  <a:schemeClr val="accent6">
                    <a:lumMod val="75000"/>
                  </a:schemeClr>
                </a:solidFill>
                <a:latin typeface="+mn-lt"/>
              </a:rPr>
              <a:t>Remove the grille.</a:t>
            </a:r>
          </a:p>
        </p:txBody>
      </p:sp>
      <p:sp>
        <p:nvSpPr>
          <p:cNvPr id="39" name="Text Box 28"/>
          <p:cNvSpPr txBox="1">
            <a:spLocks noChangeArrowheads="1"/>
          </p:cNvSpPr>
          <p:nvPr/>
        </p:nvSpPr>
        <p:spPr bwMode="auto">
          <a:xfrm>
            <a:off x="3717925" y="3606725"/>
            <a:ext cx="17002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kumimoji="1" lang="en-US" altLang="zh-CN" sz="1600" dirty="0" smtClean="0">
                <a:solidFill>
                  <a:schemeClr val="accent6">
                    <a:lumMod val="75000"/>
                  </a:schemeClr>
                </a:solidFill>
                <a:latin typeface="+mn-lt"/>
              </a:rPr>
              <a:t>Remove the 4 corner covers.</a:t>
            </a:r>
          </a:p>
        </p:txBody>
      </p:sp>
      <p:sp>
        <p:nvSpPr>
          <p:cNvPr id="40" name="Text Box 28"/>
          <p:cNvSpPr txBox="1">
            <a:spLocks noChangeArrowheads="1"/>
          </p:cNvSpPr>
          <p:nvPr/>
        </p:nvSpPr>
        <p:spPr bwMode="auto">
          <a:xfrm>
            <a:off x="6748463" y="3600375"/>
            <a:ext cx="1701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kumimoji="1" lang="en-US" altLang="zh-CN" sz="1600" dirty="0" smtClean="0">
                <a:solidFill>
                  <a:schemeClr val="accent6">
                    <a:lumMod val="75000"/>
                  </a:schemeClr>
                </a:solidFill>
                <a:latin typeface="+mn-lt"/>
              </a:rPr>
              <a:t>Install the panel.</a:t>
            </a:r>
          </a:p>
        </p:txBody>
      </p:sp>
      <p:sp>
        <p:nvSpPr>
          <p:cNvPr id="41" name="Text Box 28"/>
          <p:cNvSpPr txBox="1">
            <a:spLocks noChangeArrowheads="1"/>
          </p:cNvSpPr>
          <p:nvPr/>
        </p:nvSpPr>
        <p:spPr bwMode="auto">
          <a:xfrm>
            <a:off x="6498828" y="6138787"/>
            <a:ext cx="25922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kumimoji="1" lang="en-US" altLang="zh-CN" sz="1600" dirty="0" smtClean="0">
                <a:solidFill>
                  <a:schemeClr val="accent6">
                    <a:lumMod val="75000"/>
                  </a:schemeClr>
                </a:solidFill>
                <a:latin typeface="+mn-lt"/>
              </a:rPr>
              <a:t>Connect the swing motor and display panel.</a:t>
            </a:r>
          </a:p>
        </p:txBody>
      </p:sp>
      <p:sp>
        <p:nvSpPr>
          <p:cNvPr id="42" name="Text Box 28"/>
          <p:cNvSpPr txBox="1">
            <a:spLocks noChangeArrowheads="1"/>
          </p:cNvSpPr>
          <p:nvPr/>
        </p:nvSpPr>
        <p:spPr bwMode="auto">
          <a:xfrm>
            <a:off x="3810000" y="6138787"/>
            <a:ext cx="1701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kumimoji="1" lang="en-US" altLang="zh-CN" sz="1600" dirty="0" smtClean="0">
                <a:solidFill>
                  <a:schemeClr val="accent6">
                    <a:lumMod val="75000"/>
                  </a:schemeClr>
                </a:solidFill>
                <a:latin typeface="+mn-lt"/>
              </a:rPr>
              <a:t>Put the grille back.</a:t>
            </a:r>
          </a:p>
        </p:txBody>
      </p:sp>
      <p:sp>
        <p:nvSpPr>
          <p:cNvPr id="43" name="Text Box 28"/>
          <p:cNvSpPr txBox="1">
            <a:spLocks noChangeArrowheads="1"/>
          </p:cNvSpPr>
          <p:nvPr/>
        </p:nvSpPr>
        <p:spPr bwMode="auto">
          <a:xfrm>
            <a:off x="764580" y="6141962"/>
            <a:ext cx="1701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kumimoji="1" lang="en-US" altLang="zh-CN" sz="1600" dirty="0" smtClean="0">
                <a:solidFill>
                  <a:schemeClr val="accent6">
                    <a:lumMod val="75000"/>
                  </a:schemeClr>
                </a:solidFill>
                <a:latin typeface="+mn-lt"/>
              </a:rPr>
              <a:t>Put the corner covers back.</a:t>
            </a:r>
          </a:p>
        </p:txBody>
      </p:sp>
      <p:sp>
        <p:nvSpPr>
          <p:cNvPr id="44" name="右箭头 43"/>
          <p:cNvSpPr/>
          <p:nvPr/>
        </p:nvSpPr>
        <p:spPr>
          <a:xfrm>
            <a:off x="2627313" y="2557387"/>
            <a:ext cx="720725"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600">
              <a:solidFill>
                <a:schemeClr val="accent6">
                  <a:lumMod val="75000"/>
                </a:schemeClr>
              </a:solidFill>
            </a:endParaRPr>
          </a:p>
        </p:txBody>
      </p:sp>
      <p:sp>
        <p:nvSpPr>
          <p:cNvPr id="45" name="右箭头 44"/>
          <p:cNvSpPr/>
          <p:nvPr/>
        </p:nvSpPr>
        <p:spPr>
          <a:xfrm>
            <a:off x="5795963" y="2557387"/>
            <a:ext cx="720725"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600">
              <a:solidFill>
                <a:schemeClr val="accent6">
                  <a:lumMod val="75000"/>
                </a:schemeClr>
              </a:solidFill>
            </a:endParaRPr>
          </a:p>
        </p:txBody>
      </p:sp>
      <p:sp>
        <p:nvSpPr>
          <p:cNvPr id="46" name="右箭头 45"/>
          <p:cNvSpPr/>
          <p:nvPr/>
        </p:nvSpPr>
        <p:spPr>
          <a:xfrm rot="10800000">
            <a:off x="5795963" y="5108500"/>
            <a:ext cx="720725" cy="576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600">
              <a:solidFill>
                <a:schemeClr val="accent6">
                  <a:lumMod val="75000"/>
                </a:schemeClr>
              </a:solidFill>
            </a:endParaRPr>
          </a:p>
        </p:txBody>
      </p:sp>
      <p:sp>
        <p:nvSpPr>
          <p:cNvPr id="47" name="右箭头 46"/>
          <p:cNvSpPr/>
          <p:nvPr/>
        </p:nvSpPr>
        <p:spPr>
          <a:xfrm rot="10800000">
            <a:off x="2632075" y="5130725"/>
            <a:ext cx="719138" cy="576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600">
              <a:solidFill>
                <a:schemeClr val="accent6">
                  <a:lumMod val="75000"/>
                </a:schemeClr>
              </a:solidFill>
            </a:endParaRPr>
          </a:p>
        </p:txBody>
      </p:sp>
      <p:sp>
        <p:nvSpPr>
          <p:cNvPr id="48" name="右箭头 47"/>
          <p:cNvSpPr/>
          <p:nvPr/>
        </p:nvSpPr>
        <p:spPr>
          <a:xfrm rot="5400000">
            <a:off x="7238206" y="4068241"/>
            <a:ext cx="720725" cy="576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600">
              <a:solidFill>
                <a:schemeClr val="accent6">
                  <a:lumMod val="75000"/>
                </a:schemeClr>
              </a:solidFill>
            </a:endParaRPr>
          </a:p>
        </p:txBody>
      </p:sp>
    </p:spTree>
    <p:extLst>
      <p:ext uri="{BB962C8B-B14F-4D97-AF65-F5344CB8AC3E}">
        <p14:creationId xmlns:p14="http://schemas.microsoft.com/office/powerpoint/2010/main" val="2269156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5288053" y="286295"/>
            <a:ext cx="5052985" cy="455061"/>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cs typeface="Arial" pitchFamily="34" charset="0"/>
              </a:rPr>
              <a:t>3</a:t>
            </a:r>
            <a:r>
              <a:rPr kumimoji="1" lang="en-US" altLang="zh-CN" sz="3200" b="1" dirty="0">
                <a:solidFill>
                  <a:schemeClr val="accent6">
                    <a:lumMod val="75000"/>
                  </a:schemeClr>
                </a:solidFill>
                <a:ea typeface="华文彩云" pitchFamily="2" charset="-122"/>
                <a:cs typeface="Arial" pitchFamily="34" charset="0"/>
              </a:rPr>
              <a:t>. Indoor unit </a:t>
            </a:r>
            <a:r>
              <a:rPr kumimoji="1" lang="en-US" altLang="zh-CN" sz="3200" b="1" dirty="0" smtClean="0">
                <a:solidFill>
                  <a:schemeClr val="accent6">
                    <a:lumMod val="75000"/>
                  </a:schemeClr>
                </a:solidFill>
                <a:ea typeface="华文彩云" pitchFamily="2" charset="-122"/>
                <a:cs typeface="Arial" pitchFamily="34" charset="0"/>
              </a:rPr>
              <a:t>installation</a:t>
            </a:r>
            <a:endParaRPr kumimoji="1" lang="en-US" altLang="zh-CN" sz="3200" b="1" dirty="0">
              <a:solidFill>
                <a:schemeClr val="accent6">
                  <a:lumMod val="75000"/>
                </a:schemeClr>
              </a:solidFill>
              <a:ea typeface="华文彩云" pitchFamily="2" charset="-122"/>
              <a:cs typeface="Arial" pitchFamily="34" charset="0"/>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784401"/>
            <a:ext cx="2647950" cy="28765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827834"/>
            <a:ext cx="2771775" cy="2905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云形标注 16"/>
          <p:cNvSpPr/>
          <p:nvPr/>
        </p:nvSpPr>
        <p:spPr>
          <a:xfrm>
            <a:off x="2754412" y="2110272"/>
            <a:ext cx="4181103" cy="2102407"/>
          </a:xfrm>
          <a:prstGeom prst="cloudCallout">
            <a:avLst>
              <a:gd name="adj1" fmla="val -50462"/>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800" dirty="0">
                <a:solidFill>
                  <a:schemeClr val="accent6">
                    <a:lumMod val="75000"/>
                  </a:schemeClr>
                </a:solidFill>
              </a:rPr>
              <a:t>The panel must be close to the bottom of the body, or there may be cool air out even condensate water leakage.</a:t>
            </a:r>
            <a:endParaRPr lang="zh-CN" altLang="en-US" sz="1800" dirty="0">
              <a:solidFill>
                <a:schemeClr val="accent6">
                  <a:lumMod val="75000"/>
                </a:schemeClr>
              </a:solidFill>
            </a:endParaRPr>
          </a:p>
        </p:txBody>
      </p:sp>
      <p:pic>
        <p:nvPicPr>
          <p:cNvPr id="1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47494"/>
          <a:stretch/>
        </p:blipFill>
        <p:spPr bwMode="auto">
          <a:xfrm>
            <a:off x="6956997" y="898525"/>
            <a:ext cx="3358255" cy="26446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矩形 19"/>
          <p:cNvSpPr/>
          <p:nvPr/>
        </p:nvSpPr>
        <p:spPr>
          <a:xfrm>
            <a:off x="79399" y="1044327"/>
            <a:ext cx="3978974" cy="461665"/>
          </a:xfrm>
          <a:prstGeom prst="rect">
            <a:avLst/>
          </a:prstGeom>
        </p:spPr>
        <p:txBody>
          <a:bodyPr wrap="none">
            <a:spAutoFit/>
          </a:bodyPr>
          <a:lstStyle/>
          <a:p>
            <a:pPr algn="l"/>
            <a:r>
              <a:rPr kumimoji="1" lang="en-US" altLang="zh-CN" sz="2400" b="1" dirty="0" smtClean="0">
                <a:solidFill>
                  <a:schemeClr val="accent2">
                    <a:lumMod val="75000"/>
                  </a:schemeClr>
                </a:solidFill>
                <a:latin typeface="+mn-lt"/>
                <a:cs typeface="Calibri" pitchFamily="34" charset="0"/>
              </a:rPr>
              <a:t>2. Installation of Cassette</a:t>
            </a:r>
            <a:endParaRPr kumimoji="1" lang="en-US" altLang="zh-CN" sz="2400" b="1" dirty="0">
              <a:solidFill>
                <a:schemeClr val="accent2">
                  <a:lumMod val="75000"/>
                </a:schemeClr>
              </a:solidFill>
              <a:latin typeface="+mn-lt"/>
              <a:cs typeface="Calibri" pitchFamily="34" charset="0"/>
            </a:endParaRPr>
          </a:p>
        </p:txBody>
      </p:sp>
      <p:sp>
        <p:nvSpPr>
          <p:cNvPr id="21" name="矩形 20"/>
          <p:cNvSpPr/>
          <p:nvPr/>
        </p:nvSpPr>
        <p:spPr>
          <a:xfrm>
            <a:off x="90116" y="1612313"/>
            <a:ext cx="2717411" cy="707886"/>
          </a:xfrm>
          <a:prstGeom prst="rect">
            <a:avLst/>
          </a:prstGeom>
        </p:spPr>
        <p:txBody>
          <a:bodyPr wrap="none">
            <a:spAutoFit/>
          </a:bodyPr>
          <a:lstStyle/>
          <a:p>
            <a:r>
              <a:rPr kumimoji="1" lang="en-US" altLang="zh-CN" sz="2000" b="1" dirty="0" smtClean="0">
                <a:solidFill>
                  <a:schemeClr val="accent2">
                    <a:lumMod val="75000"/>
                  </a:schemeClr>
                </a:solidFill>
                <a:cs typeface="Calibri" pitchFamily="34" charset="0"/>
              </a:rPr>
              <a:t>2.3 </a:t>
            </a:r>
            <a:r>
              <a:rPr kumimoji="1" lang="en-US" altLang="zh-CN" sz="2000" b="1" dirty="0">
                <a:solidFill>
                  <a:schemeClr val="accent2">
                    <a:lumMod val="75000"/>
                  </a:schemeClr>
                </a:solidFill>
                <a:cs typeface="Calibri" pitchFamily="34" charset="0"/>
              </a:rPr>
              <a:t>Panel Installation</a:t>
            </a:r>
          </a:p>
          <a:p>
            <a:endParaRPr kumimoji="1" lang="en-US" altLang="zh-CN" sz="2000" b="1" dirty="0">
              <a:solidFill>
                <a:schemeClr val="accent2">
                  <a:lumMod val="75000"/>
                </a:schemeClr>
              </a:solidFill>
              <a:cs typeface="Calibri" pitchFamily="34" charset="0"/>
            </a:endParaRPr>
          </a:p>
        </p:txBody>
      </p:sp>
    </p:spTree>
    <p:extLst>
      <p:ext uri="{BB962C8B-B14F-4D97-AF65-F5344CB8AC3E}">
        <p14:creationId xmlns:p14="http://schemas.microsoft.com/office/powerpoint/2010/main" val="994606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5288053" y="286295"/>
            <a:ext cx="5052985" cy="455061"/>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cs typeface="Arial" pitchFamily="34" charset="0"/>
              </a:rPr>
              <a:t>3</a:t>
            </a:r>
            <a:r>
              <a:rPr kumimoji="1" lang="en-US" altLang="zh-CN" sz="3200" b="1" dirty="0">
                <a:solidFill>
                  <a:schemeClr val="accent6">
                    <a:lumMod val="75000"/>
                  </a:schemeClr>
                </a:solidFill>
                <a:ea typeface="华文彩云" pitchFamily="2" charset="-122"/>
                <a:cs typeface="Arial" pitchFamily="34" charset="0"/>
              </a:rPr>
              <a:t>. Indoor unit </a:t>
            </a:r>
            <a:r>
              <a:rPr kumimoji="1" lang="en-US" altLang="zh-CN" sz="3200" b="1" dirty="0" smtClean="0">
                <a:solidFill>
                  <a:schemeClr val="accent6">
                    <a:lumMod val="75000"/>
                  </a:schemeClr>
                </a:solidFill>
                <a:ea typeface="华文彩云" pitchFamily="2" charset="-122"/>
                <a:cs typeface="Arial" pitchFamily="34" charset="0"/>
              </a:rPr>
              <a:t>installation</a:t>
            </a:r>
            <a:endParaRPr kumimoji="1" lang="en-US" altLang="zh-CN" sz="3200" b="1" dirty="0">
              <a:solidFill>
                <a:schemeClr val="accent6">
                  <a:lumMod val="75000"/>
                </a:schemeClr>
              </a:solidFill>
              <a:ea typeface="华文彩云" pitchFamily="2" charset="-122"/>
              <a:cs typeface="Arial" pitchFamily="34" charset="0"/>
            </a:endParaRPr>
          </a:p>
        </p:txBody>
      </p:sp>
      <p:sp>
        <p:nvSpPr>
          <p:cNvPr id="13" name="矩形 12"/>
          <p:cNvSpPr/>
          <p:nvPr/>
        </p:nvSpPr>
        <p:spPr>
          <a:xfrm>
            <a:off x="79399" y="1044327"/>
            <a:ext cx="4793300" cy="461665"/>
          </a:xfrm>
          <a:prstGeom prst="rect">
            <a:avLst/>
          </a:prstGeom>
        </p:spPr>
        <p:txBody>
          <a:bodyPr wrap="none">
            <a:spAutoFit/>
          </a:bodyPr>
          <a:lstStyle/>
          <a:p>
            <a:pPr algn="l"/>
            <a:r>
              <a:rPr kumimoji="1" lang="en-US" altLang="zh-CN" sz="2400" b="1" dirty="0">
                <a:solidFill>
                  <a:schemeClr val="accent2">
                    <a:lumMod val="75000"/>
                  </a:schemeClr>
                </a:solidFill>
                <a:latin typeface="+mn-lt"/>
                <a:cs typeface="Calibri" pitchFamily="34" charset="0"/>
              </a:rPr>
              <a:t>3</a:t>
            </a:r>
            <a:r>
              <a:rPr kumimoji="1" lang="en-US" altLang="zh-CN" sz="2400" b="1" dirty="0" smtClean="0">
                <a:solidFill>
                  <a:schemeClr val="accent2">
                    <a:lumMod val="75000"/>
                  </a:schemeClr>
                </a:solidFill>
                <a:latin typeface="+mn-lt"/>
                <a:cs typeface="Calibri" pitchFamily="34" charset="0"/>
              </a:rPr>
              <a:t>. Installation of Ceiling &amp; floor </a:t>
            </a:r>
            <a:endParaRPr kumimoji="1" lang="en-US" altLang="zh-CN" sz="2400" b="1" dirty="0">
              <a:solidFill>
                <a:schemeClr val="accent2">
                  <a:lumMod val="75000"/>
                </a:schemeClr>
              </a:solidFill>
              <a:latin typeface="+mn-lt"/>
              <a:cs typeface="Calibri" pitchFamily="34" charset="0"/>
            </a:endParaRPr>
          </a:p>
        </p:txBody>
      </p:sp>
      <p:sp>
        <p:nvSpPr>
          <p:cNvPr id="15" name="矩形 14"/>
          <p:cNvSpPr/>
          <p:nvPr/>
        </p:nvSpPr>
        <p:spPr>
          <a:xfrm>
            <a:off x="90116" y="1612313"/>
            <a:ext cx="3701654" cy="400110"/>
          </a:xfrm>
          <a:prstGeom prst="rect">
            <a:avLst/>
          </a:prstGeom>
        </p:spPr>
        <p:txBody>
          <a:bodyPr wrap="none">
            <a:spAutoFit/>
          </a:bodyPr>
          <a:lstStyle/>
          <a:p>
            <a:r>
              <a:rPr kumimoji="1" lang="en-US" altLang="zh-CN" sz="2000" b="1" dirty="0" smtClean="0">
                <a:solidFill>
                  <a:schemeClr val="accent2">
                    <a:lumMod val="75000"/>
                  </a:schemeClr>
                </a:solidFill>
                <a:cs typeface="Calibri" pitchFamily="34" charset="0"/>
              </a:rPr>
              <a:t>3.1 Indoor </a:t>
            </a:r>
            <a:r>
              <a:rPr kumimoji="1" lang="en-US" altLang="zh-CN" sz="2000" b="1" dirty="0">
                <a:solidFill>
                  <a:schemeClr val="accent2">
                    <a:lumMod val="75000"/>
                  </a:schemeClr>
                </a:solidFill>
                <a:cs typeface="Calibri" pitchFamily="34" charset="0"/>
              </a:rPr>
              <a:t>unit service space</a:t>
            </a:r>
          </a:p>
        </p:txBody>
      </p:sp>
      <p:pic>
        <p:nvPicPr>
          <p:cNvPr id="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516" y="2486610"/>
            <a:ext cx="6804719" cy="272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50156" y="5499531"/>
            <a:ext cx="5968301" cy="369332"/>
          </a:xfrm>
          <a:prstGeom prst="rect">
            <a:avLst/>
          </a:prstGeom>
        </p:spPr>
        <p:txBody>
          <a:bodyPr wrap="none">
            <a:spAutoFit/>
          </a:bodyPr>
          <a:lstStyle/>
          <a:p>
            <a:r>
              <a:rPr kumimoji="1" lang="en-US" altLang="zh-CN" sz="1800" b="1" dirty="0" smtClean="0">
                <a:solidFill>
                  <a:schemeClr val="accent2">
                    <a:lumMod val="75000"/>
                  </a:schemeClr>
                </a:solidFill>
                <a:cs typeface="Calibri" pitchFamily="34" charset="0"/>
              </a:rPr>
              <a:t>Keep enough space for maintenance and ventilation.</a:t>
            </a:r>
            <a:endParaRPr lang="zh-CN" altLang="en-US" sz="1800" dirty="0"/>
          </a:p>
        </p:txBody>
      </p:sp>
    </p:spTree>
    <p:extLst>
      <p:ext uri="{BB962C8B-B14F-4D97-AF65-F5344CB8AC3E}">
        <p14:creationId xmlns:p14="http://schemas.microsoft.com/office/powerpoint/2010/main" val="994606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5288053" y="286295"/>
            <a:ext cx="5052985" cy="455061"/>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cs typeface="Arial" pitchFamily="34" charset="0"/>
              </a:rPr>
              <a:t>3</a:t>
            </a:r>
            <a:r>
              <a:rPr kumimoji="1" lang="en-US" altLang="zh-CN" sz="3200" b="1" dirty="0">
                <a:solidFill>
                  <a:schemeClr val="accent6">
                    <a:lumMod val="75000"/>
                  </a:schemeClr>
                </a:solidFill>
                <a:ea typeface="华文彩云" pitchFamily="2" charset="-122"/>
                <a:cs typeface="Arial" pitchFamily="34" charset="0"/>
              </a:rPr>
              <a:t>. Indoor unit </a:t>
            </a:r>
            <a:r>
              <a:rPr kumimoji="1" lang="en-US" altLang="zh-CN" sz="3200" b="1" dirty="0" smtClean="0">
                <a:solidFill>
                  <a:schemeClr val="accent6">
                    <a:lumMod val="75000"/>
                  </a:schemeClr>
                </a:solidFill>
                <a:ea typeface="华文彩云" pitchFamily="2" charset="-122"/>
                <a:cs typeface="Arial" pitchFamily="34" charset="0"/>
              </a:rPr>
              <a:t>installation</a:t>
            </a:r>
            <a:endParaRPr kumimoji="1" lang="en-US" altLang="zh-CN" sz="3200" b="1" dirty="0">
              <a:solidFill>
                <a:schemeClr val="accent6">
                  <a:lumMod val="75000"/>
                </a:schemeClr>
              </a:solidFill>
              <a:ea typeface="华文彩云" pitchFamily="2" charset="-122"/>
              <a:cs typeface="Arial" pitchFamily="34" charset="0"/>
            </a:endParaRPr>
          </a:p>
        </p:txBody>
      </p:sp>
      <p:sp>
        <p:nvSpPr>
          <p:cNvPr id="13" name="矩形 12"/>
          <p:cNvSpPr/>
          <p:nvPr/>
        </p:nvSpPr>
        <p:spPr>
          <a:xfrm>
            <a:off x="79399" y="1044327"/>
            <a:ext cx="4793300" cy="461665"/>
          </a:xfrm>
          <a:prstGeom prst="rect">
            <a:avLst/>
          </a:prstGeom>
        </p:spPr>
        <p:txBody>
          <a:bodyPr wrap="none">
            <a:spAutoFit/>
          </a:bodyPr>
          <a:lstStyle/>
          <a:p>
            <a:pPr algn="l"/>
            <a:r>
              <a:rPr kumimoji="1" lang="en-US" altLang="zh-CN" sz="2400" b="1" dirty="0">
                <a:solidFill>
                  <a:schemeClr val="accent2">
                    <a:lumMod val="75000"/>
                  </a:schemeClr>
                </a:solidFill>
                <a:latin typeface="+mn-lt"/>
                <a:cs typeface="Calibri" pitchFamily="34" charset="0"/>
              </a:rPr>
              <a:t>3</a:t>
            </a:r>
            <a:r>
              <a:rPr kumimoji="1" lang="en-US" altLang="zh-CN" sz="2400" b="1" dirty="0" smtClean="0">
                <a:solidFill>
                  <a:schemeClr val="accent2">
                    <a:lumMod val="75000"/>
                  </a:schemeClr>
                </a:solidFill>
                <a:latin typeface="+mn-lt"/>
                <a:cs typeface="Calibri" pitchFamily="34" charset="0"/>
              </a:rPr>
              <a:t>. Installation of Ceiling &amp; floor </a:t>
            </a:r>
            <a:endParaRPr kumimoji="1" lang="en-US" altLang="zh-CN" sz="2400" b="1" dirty="0">
              <a:solidFill>
                <a:schemeClr val="accent2">
                  <a:lumMod val="75000"/>
                </a:schemeClr>
              </a:solidFill>
              <a:latin typeface="+mn-lt"/>
              <a:cs typeface="Calibri" pitchFamily="34" charset="0"/>
            </a:endParaRPr>
          </a:p>
        </p:txBody>
      </p:sp>
      <p:sp>
        <p:nvSpPr>
          <p:cNvPr id="6" name="矩形 5"/>
          <p:cNvSpPr/>
          <p:nvPr/>
        </p:nvSpPr>
        <p:spPr>
          <a:xfrm>
            <a:off x="90116" y="1612313"/>
            <a:ext cx="2675732" cy="400110"/>
          </a:xfrm>
          <a:prstGeom prst="rect">
            <a:avLst/>
          </a:prstGeom>
        </p:spPr>
        <p:txBody>
          <a:bodyPr wrap="none">
            <a:spAutoFit/>
          </a:bodyPr>
          <a:lstStyle/>
          <a:p>
            <a:r>
              <a:rPr kumimoji="1" lang="en-US" altLang="zh-CN" sz="2000" b="1" dirty="0" smtClean="0">
                <a:solidFill>
                  <a:schemeClr val="accent2">
                    <a:lumMod val="75000"/>
                  </a:schemeClr>
                </a:solidFill>
                <a:cs typeface="Calibri" pitchFamily="34" charset="0"/>
              </a:rPr>
              <a:t>3.2 Body installation</a:t>
            </a:r>
            <a:endParaRPr kumimoji="1" lang="en-US" altLang="zh-CN" sz="2000" b="1" dirty="0">
              <a:solidFill>
                <a:schemeClr val="accent2">
                  <a:lumMod val="75000"/>
                </a:schemeClr>
              </a:solidFill>
              <a:cs typeface="Calibri" pitchFamily="34" charset="0"/>
            </a:endParaRPr>
          </a:p>
        </p:txBody>
      </p:sp>
      <p:sp>
        <p:nvSpPr>
          <p:cNvPr id="2" name="矩形 1"/>
          <p:cNvSpPr/>
          <p:nvPr/>
        </p:nvSpPr>
        <p:spPr>
          <a:xfrm>
            <a:off x="162124" y="2124447"/>
            <a:ext cx="2533066" cy="369332"/>
          </a:xfrm>
          <a:prstGeom prst="rect">
            <a:avLst/>
          </a:prstGeom>
        </p:spPr>
        <p:txBody>
          <a:bodyPr wrap="none">
            <a:spAutoFit/>
          </a:bodyPr>
          <a:lstStyle/>
          <a:p>
            <a:r>
              <a:rPr lang="en-US" altLang="zh-CN" sz="1800" b="1" dirty="0">
                <a:solidFill>
                  <a:srgbClr val="002060"/>
                </a:solidFill>
              </a:rPr>
              <a:t>① Ceiling installation</a:t>
            </a:r>
            <a:endParaRPr lang="zh-CN" altLang="zh-CN" sz="1800" b="1" dirty="0">
              <a:solidFill>
                <a:srgbClr val="002060"/>
              </a:solidFill>
            </a:endParaRPr>
          </a:p>
        </p:txBody>
      </p:sp>
      <p:sp>
        <p:nvSpPr>
          <p:cNvPr id="9" name="矩形 8"/>
          <p:cNvSpPr/>
          <p:nvPr/>
        </p:nvSpPr>
        <p:spPr>
          <a:xfrm>
            <a:off x="450156" y="2546286"/>
            <a:ext cx="9145016" cy="1200329"/>
          </a:xfrm>
          <a:prstGeom prst="rect">
            <a:avLst/>
          </a:prstGeom>
        </p:spPr>
        <p:txBody>
          <a:bodyPr wrap="square">
            <a:spAutoFit/>
          </a:bodyPr>
          <a:lstStyle/>
          <a:p>
            <a:r>
              <a:rPr lang="en-US" altLang="zh-CN" sz="1800" dirty="0">
                <a:solidFill>
                  <a:srgbClr val="002060"/>
                </a:solidFill>
                <a:latin typeface="+mn-lt"/>
              </a:rPr>
              <a:t>Select the position of installation hooks according to the hook holes positions showed in upper picture.</a:t>
            </a:r>
            <a:endParaRPr lang="zh-CN" altLang="zh-CN" sz="1800" dirty="0">
              <a:solidFill>
                <a:srgbClr val="002060"/>
              </a:solidFill>
              <a:latin typeface="+mn-lt"/>
            </a:endParaRPr>
          </a:p>
          <a:p>
            <a:r>
              <a:rPr lang="en-US" altLang="zh-CN" sz="1800" dirty="0">
                <a:solidFill>
                  <a:srgbClr val="002060"/>
                </a:solidFill>
                <a:latin typeface="+mn-lt"/>
              </a:rPr>
              <a:t>Drill four holes of Ø12mm, 45~50mm deep at the selected positions on the ceiling. Then embed the expansible hooks (fittings).</a:t>
            </a:r>
            <a:endParaRPr lang="zh-CN" altLang="zh-CN" sz="1800" dirty="0">
              <a:solidFill>
                <a:srgbClr val="002060"/>
              </a:solidFill>
              <a:latin typeface="+mn-lt"/>
            </a:endParaRPr>
          </a:p>
        </p:txBody>
      </p:sp>
      <p:pic>
        <p:nvPicPr>
          <p:cNvPr id="30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114" y="3829011"/>
            <a:ext cx="2412330" cy="197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3"/>
          <p:cNvPicPr>
            <a:picLocks noChangeAspect="1" noChangeArrowheads="1"/>
          </p:cNvPicPr>
          <p:nvPr/>
        </p:nvPicPr>
        <p:blipFill>
          <a:blip r:embed="rId3">
            <a:extLst>
              <a:ext uri="{28A0092B-C50C-407E-A947-70E740481C1C}">
                <a14:useLocalDpi xmlns:a14="http://schemas.microsoft.com/office/drawing/2010/main" val="0"/>
              </a:ext>
            </a:extLst>
          </a:blip>
          <a:srcRect b="-93"/>
          <a:stretch>
            <a:fillRect/>
          </a:stretch>
        </p:blipFill>
        <p:spPr bwMode="auto">
          <a:xfrm>
            <a:off x="5288053" y="3865953"/>
            <a:ext cx="2520540" cy="200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458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5288053" y="286295"/>
            <a:ext cx="5052985" cy="455061"/>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cs typeface="Arial" pitchFamily="34" charset="0"/>
              </a:rPr>
              <a:t>3</a:t>
            </a:r>
            <a:r>
              <a:rPr kumimoji="1" lang="en-US" altLang="zh-CN" sz="3200" b="1" dirty="0">
                <a:solidFill>
                  <a:schemeClr val="accent6">
                    <a:lumMod val="75000"/>
                  </a:schemeClr>
                </a:solidFill>
                <a:ea typeface="华文彩云" pitchFamily="2" charset="-122"/>
                <a:cs typeface="Arial" pitchFamily="34" charset="0"/>
              </a:rPr>
              <a:t>. Indoor unit </a:t>
            </a:r>
            <a:r>
              <a:rPr kumimoji="1" lang="en-US" altLang="zh-CN" sz="3200" b="1" dirty="0" smtClean="0">
                <a:solidFill>
                  <a:schemeClr val="accent6">
                    <a:lumMod val="75000"/>
                  </a:schemeClr>
                </a:solidFill>
                <a:ea typeface="华文彩云" pitchFamily="2" charset="-122"/>
                <a:cs typeface="Arial" pitchFamily="34" charset="0"/>
              </a:rPr>
              <a:t>installation</a:t>
            </a:r>
            <a:endParaRPr kumimoji="1" lang="en-US" altLang="zh-CN" sz="3200" b="1" dirty="0">
              <a:solidFill>
                <a:schemeClr val="accent6">
                  <a:lumMod val="75000"/>
                </a:schemeClr>
              </a:solidFill>
              <a:ea typeface="华文彩云" pitchFamily="2" charset="-122"/>
              <a:cs typeface="Arial" pitchFamily="34" charset="0"/>
            </a:endParaRPr>
          </a:p>
        </p:txBody>
      </p:sp>
      <p:sp>
        <p:nvSpPr>
          <p:cNvPr id="13" name="矩形 12"/>
          <p:cNvSpPr/>
          <p:nvPr/>
        </p:nvSpPr>
        <p:spPr>
          <a:xfrm>
            <a:off x="79399" y="1044327"/>
            <a:ext cx="4793300" cy="461665"/>
          </a:xfrm>
          <a:prstGeom prst="rect">
            <a:avLst/>
          </a:prstGeom>
        </p:spPr>
        <p:txBody>
          <a:bodyPr wrap="none">
            <a:spAutoFit/>
          </a:bodyPr>
          <a:lstStyle/>
          <a:p>
            <a:pPr algn="l"/>
            <a:r>
              <a:rPr kumimoji="1" lang="en-US" altLang="zh-CN" sz="2400" b="1" dirty="0">
                <a:solidFill>
                  <a:schemeClr val="accent2">
                    <a:lumMod val="75000"/>
                  </a:schemeClr>
                </a:solidFill>
                <a:latin typeface="+mn-lt"/>
                <a:cs typeface="Calibri" pitchFamily="34" charset="0"/>
              </a:rPr>
              <a:t>3</a:t>
            </a:r>
            <a:r>
              <a:rPr kumimoji="1" lang="en-US" altLang="zh-CN" sz="2400" b="1" dirty="0" smtClean="0">
                <a:solidFill>
                  <a:schemeClr val="accent2">
                    <a:lumMod val="75000"/>
                  </a:schemeClr>
                </a:solidFill>
                <a:latin typeface="+mn-lt"/>
                <a:cs typeface="Calibri" pitchFamily="34" charset="0"/>
              </a:rPr>
              <a:t>. Installation of Ceiling &amp; floor </a:t>
            </a:r>
            <a:endParaRPr kumimoji="1" lang="en-US" altLang="zh-CN" sz="2400" b="1" dirty="0">
              <a:solidFill>
                <a:schemeClr val="accent2">
                  <a:lumMod val="75000"/>
                </a:schemeClr>
              </a:solidFill>
              <a:latin typeface="+mn-lt"/>
              <a:cs typeface="Calibri" pitchFamily="34" charset="0"/>
            </a:endParaRPr>
          </a:p>
        </p:txBody>
      </p:sp>
      <p:sp>
        <p:nvSpPr>
          <p:cNvPr id="6" name="矩形 5"/>
          <p:cNvSpPr/>
          <p:nvPr/>
        </p:nvSpPr>
        <p:spPr>
          <a:xfrm>
            <a:off x="90116" y="1612313"/>
            <a:ext cx="2675732" cy="400110"/>
          </a:xfrm>
          <a:prstGeom prst="rect">
            <a:avLst/>
          </a:prstGeom>
        </p:spPr>
        <p:txBody>
          <a:bodyPr wrap="none">
            <a:spAutoFit/>
          </a:bodyPr>
          <a:lstStyle/>
          <a:p>
            <a:r>
              <a:rPr kumimoji="1" lang="en-US" altLang="zh-CN" sz="2000" b="1" dirty="0" smtClean="0">
                <a:solidFill>
                  <a:schemeClr val="accent2">
                    <a:lumMod val="75000"/>
                  </a:schemeClr>
                </a:solidFill>
                <a:cs typeface="Calibri" pitchFamily="34" charset="0"/>
              </a:rPr>
              <a:t>3.2 Body installation</a:t>
            </a:r>
            <a:endParaRPr kumimoji="1" lang="en-US" altLang="zh-CN" sz="2000" b="1" dirty="0">
              <a:solidFill>
                <a:schemeClr val="accent2">
                  <a:lumMod val="75000"/>
                </a:schemeClr>
              </a:solidFill>
              <a:cs typeface="Calibri" pitchFamily="34" charset="0"/>
            </a:endParaRPr>
          </a:p>
        </p:txBody>
      </p:sp>
      <p:sp>
        <p:nvSpPr>
          <p:cNvPr id="2" name="矩形 1"/>
          <p:cNvSpPr/>
          <p:nvPr/>
        </p:nvSpPr>
        <p:spPr>
          <a:xfrm>
            <a:off x="162124" y="2124447"/>
            <a:ext cx="2533066" cy="369332"/>
          </a:xfrm>
          <a:prstGeom prst="rect">
            <a:avLst/>
          </a:prstGeom>
        </p:spPr>
        <p:txBody>
          <a:bodyPr wrap="none">
            <a:spAutoFit/>
          </a:bodyPr>
          <a:lstStyle/>
          <a:p>
            <a:r>
              <a:rPr lang="en-US" altLang="zh-CN" sz="1800" b="1" dirty="0">
                <a:solidFill>
                  <a:srgbClr val="002060"/>
                </a:solidFill>
              </a:rPr>
              <a:t>① Ceiling installation</a:t>
            </a:r>
            <a:endParaRPr lang="zh-CN" altLang="zh-CN" sz="1800" b="1" dirty="0">
              <a:solidFill>
                <a:srgbClr val="002060"/>
              </a:solidFill>
            </a:endParaRPr>
          </a:p>
        </p:txBody>
      </p:sp>
      <p:sp>
        <p:nvSpPr>
          <p:cNvPr id="9" name="矩形 8"/>
          <p:cNvSpPr/>
          <p:nvPr/>
        </p:nvSpPr>
        <p:spPr>
          <a:xfrm>
            <a:off x="450156" y="2546286"/>
            <a:ext cx="9145016" cy="369332"/>
          </a:xfrm>
          <a:prstGeom prst="rect">
            <a:avLst/>
          </a:prstGeom>
        </p:spPr>
        <p:txBody>
          <a:bodyPr wrap="square">
            <a:spAutoFit/>
          </a:bodyPr>
          <a:lstStyle/>
          <a:p>
            <a:r>
              <a:rPr lang="en-US" altLang="zh-CN" sz="1800" dirty="0">
                <a:solidFill>
                  <a:srgbClr val="002060"/>
                </a:solidFill>
                <a:latin typeface="+mn-lt"/>
              </a:rPr>
              <a:t>Remove the side board and the grille.</a:t>
            </a:r>
            <a:endParaRPr lang="zh-CN" altLang="zh-CN" sz="1800" dirty="0">
              <a:solidFill>
                <a:srgbClr val="002060"/>
              </a:solidFill>
              <a:latin typeface="+mn-lt"/>
            </a:endParaRPr>
          </a:p>
        </p:txBody>
      </p:sp>
      <p:pic>
        <p:nvPicPr>
          <p:cNvPr id="512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72" y="2988543"/>
            <a:ext cx="5486400"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706740" y="2309113"/>
            <a:ext cx="4986660" cy="646331"/>
          </a:xfrm>
          <a:prstGeom prst="rect">
            <a:avLst/>
          </a:prstGeom>
        </p:spPr>
        <p:txBody>
          <a:bodyPr wrap="square">
            <a:spAutoFit/>
          </a:bodyPr>
          <a:lstStyle/>
          <a:p>
            <a:r>
              <a:rPr lang="en-US" altLang="zh-CN" sz="1800" dirty="0">
                <a:solidFill>
                  <a:srgbClr val="002060"/>
                </a:solidFill>
              </a:rPr>
              <a:t>Locate the hanging arm on the hanging screw bolt. Prepare the mounting bolts on the unit.</a:t>
            </a:r>
            <a:endParaRPr lang="zh-CN" altLang="zh-CN" sz="1800" dirty="0">
              <a:solidFill>
                <a:srgbClr val="002060"/>
              </a:solidFill>
            </a:endParaRPr>
          </a:p>
        </p:txBody>
      </p:sp>
      <p:pic>
        <p:nvPicPr>
          <p:cNvPr id="5123"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573" y="3492599"/>
            <a:ext cx="2545802" cy="196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414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5288053" y="286295"/>
            <a:ext cx="5052985" cy="455061"/>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cs typeface="Arial" pitchFamily="34" charset="0"/>
              </a:rPr>
              <a:t>3</a:t>
            </a:r>
            <a:r>
              <a:rPr kumimoji="1" lang="en-US" altLang="zh-CN" sz="3200" b="1" dirty="0">
                <a:solidFill>
                  <a:schemeClr val="accent6">
                    <a:lumMod val="75000"/>
                  </a:schemeClr>
                </a:solidFill>
                <a:ea typeface="华文彩云" pitchFamily="2" charset="-122"/>
                <a:cs typeface="Arial" pitchFamily="34" charset="0"/>
              </a:rPr>
              <a:t>. Indoor unit </a:t>
            </a:r>
            <a:r>
              <a:rPr kumimoji="1" lang="en-US" altLang="zh-CN" sz="3200" b="1" dirty="0" smtClean="0">
                <a:solidFill>
                  <a:schemeClr val="accent6">
                    <a:lumMod val="75000"/>
                  </a:schemeClr>
                </a:solidFill>
                <a:ea typeface="华文彩云" pitchFamily="2" charset="-122"/>
                <a:cs typeface="Arial" pitchFamily="34" charset="0"/>
              </a:rPr>
              <a:t>installation</a:t>
            </a:r>
            <a:endParaRPr kumimoji="1" lang="en-US" altLang="zh-CN" sz="3200" b="1" dirty="0">
              <a:solidFill>
                <a:schemeClr val="accent6">
                  <a:lumMod val="75000"/>
                </a:schemeClr>
              </a:solidFill>
              <a:ea typeface="华文彩云" pitchFamily="2" charset="-122"/>
              <a:cs typeface="Arial" pitchFamily="34" charset="0"/>
            </a:endParaRPr>
          </a:p>
        </p:txBody>
      </p:sp>
      <p:sp>
        <p:nvSpPr>
          <p:cNvPr id="13" name="矩形 12"/>
          <p:cNvSpPr/>
          <p:nvPr/>
        </p:nvSpPr>
        <p:spPr>
          <a:xfrm>
            <a:off x="79399" y="1044327"/>
            <a:ext cx="4793300" cy="461665"/>
          </a:xfrm>
          <a:prstGeom prst="rect">
            <a:avLst/>
          </a:prstGeom>
        </p:spPr>
        <p:txBody>
          <a:bodyPr wrap="none">
            <a:spAutoFit/>
          </a:bodyPr>
          <a:lstStyle/>
          <a:p>
            <a:pPr algn="l"/>
            <a:r>
              <a:rPr kumimoji="1" lang="en-US" altLang="zh-CN" sz="2400" b="1" dirty="0">
                <a:solidFill>
                  <a:schemeClr val="accent2">
                    <a:lumMod val="75000"/>
                  </a:schemeClr>
                </a:solidFill>
                <a:latin typeface="+mn-lt"/>
                <a:cs typeface="Calibri" pitchFamily="34" charset="0"/>
              </a:rPr>
              <a:t>3</a:t>
            </a:r>
            <a:r>
              <a:rPr kumimoji="1" lang="en-US" altLang="zh-CN" sz="2400" b="1" dirty="0" smtClean="0">
                <a:solidFill>
                  <a:schemeClr val="accent2">
                    <a:lumMod val="75000"/>
                  </a:schemeClr>
                </a:solidFill>
                <a:latin typeface="+mn-lt"/>
                <a:cs typeface="Calibri" pitchFamily="34" charset="0"/>
              </a:rPr>
              <a:t>. Installation of Ceiling &amp; floor </a:t>
            </a:r>
            <a:endParaRPr kumimoji="1" lang="en-US" altLang="zh-CN" sz="2400" b="1" dirty="0">
              <a:solidFill>
                <a:schemeClr val="accent2">
                  <a:lumMod val="75000"/>
                </a:schemeClr>
              </a:solidFill>
              <a:latin typeface="+mn-lt"/>
              <a:cs typeface="Calibri" pitchFamily="34" charset="0"/>
            </a:endParaRPr>
          </a:p>
        </p:txBody>
      </p:sp>
      <p:sp>
        <p:nvSpPr>
          <p:cNvPr id="6" name="矩形 5"/>
          <p:cNvSpPr/>
          <p:nvPr/>
        </p:nvSpPr>
        <p:spPr>
          <a:xfrm>
            <a:off x="90116" y="1612313"/>
            <a:ext cx="2675732" cy="400110"/>
          </a:xfrm>
          <a:prstGeom prst="rect">
            <a:avLst/>
          </a:prstGeom>
        </p:spPr>
        <p:txBody>
          <a:bodyPr wrap="none">
            <a:spAutoFit/>
          </a:bodyPr>
          <a:lstStyle/>
          <a:p>
            <a:r>
              <a:rPr kumimoji="1" lang="en-US" altLang="zh-CN" sz="2000" b="1" dirty="0" smtClean="0">
                <a:solidFill>
                  <a:schemeClr val="accent2">
                    <a:lumMod val="75000"/>
                  </a:schemeClr>
                </a:solidFill>
                <a:cs typeface="Calibri" pitchFamily="34" charset="0"/>
              </a:rPr>
              <a:t>3.2 Body installation</a:t>
            </a:r>
            <a:endParaRPr kumimoji="1" lang="en-US" altLang="zh-CN" sz="2000" b="1" dirty="0">
              <a:solidFill>
                <a:schemeClr val="accent2">
                  <a:lumMod val="75000"/>
                </a:schemeClr>
              </a:solidFill>
              <a:cs typeface="Calibri" pitchFamily="34" charset="0"/>
            </a:endParaRPr>
          </a:p>
        </p:txBody>
      </p:sp>
      <p:sp>
        <p:nvSpPr>
          <p:cNvPr id="2" name="矩形 1"/>
          <p:cNvSpPr/>
          <p:nvPr/>
        </p:nvSpPr>
        <p:spPr>
          <a:xfrm>
            <a:off x="162124" y="2124447"/>
            <a:ext cx="3281091" cy="646331"/>
          </a:xfrm>
          <a:prstGeom prst="rect">
            <a:avLst/>
          </a:prstGeom>
        </p:spPr>
        <p:txBody>
          <a:bodyPr wrap="none">
            <a:spAutoFit/>
          </a:bodyPr>
          <a:lstStyle/>
          <a:p>
            <a:r>
              <a:rPr lang="en-US" altLang="zh-CN" sz="1800" b="1" dirty="0" smtClean="0">
                <a:solidFill>
                  <a:srgbClr val="002060"/>
                </a:solidFill>
              </a:rPr>
              <a:t>② </a:t>
            </a:r>
            <a:r>
              <a:rPr lang="en-US" altLang="zh-CN" sz="1800" b="1" dirty="0">
                <a:solidFill>
                  <a:srgbClr val="002060"/>
                </a:solidFill>
              </a:rPr>
              <a:t>Wall-mounted installation</a:t>
            </a:r>
            <a:endParaRPr lang="zh-CN" altLang="zh-CN" sz="1800" b="1" dirty="0">
              <a:solidFill>
                <a:srgbClr val="002060"/>
              </a:solidFill>
            </a:endParaRPr>
          </a:p>
          <a:p>
            <a:endParaRPr lang="zh-CN" altLang="zh-CN" sz="1800" b="1" dirty="0">
              <a:solidFill>
                <a:srgbClr val="002060"/>
              </a:solidFill>
            </a:endParaRPr>
          </a:p>
        </p:txBody>
      </p:sp>
      <p:sp>
        <p:nvSpPr>
          <p:cNvPr id="9" name="矩形 8"/>
          <p:cNvSpPr/>
          <p:nvPr/>
        </p:nvSpPr>
        <p:spPr>
          <a:xfrm>
            <a:off x="420101" y="2546286"/>
            <a:ext cx="4422543" cy="369332"/>
          </a:xfrm>
          <a:prstGeom prst="rect">
            <a:avLst/>
          </a:prstGeom>
        </p:spPr>
        <p:txBody>
          <a:bodyPr wrap="square">
            <a:spAutoFit/>
          </a:bodyPr>
          <a:lstStyle/>
          <a:p>
            <a:r>
              <a:rPr lang="en-US" altLang="zh-CN" sz="1800" dirty="0">
                <a:solidFill>
                  <a:srgbClr val="002060"/>
                </a:solidFill>
                <a:latin typeface="+mn-lt"/>
              </a:rPr>
              <a:t>Install the tapping screws onto the wall</a:t>
            </a:r>
            <a:r>
              <a:rPr lang="en-US" altLang="zh-CN" sz="1800" dirty="0" smtClean="0">
                <a:solidFill>
                  <a:srgbClr val="002060"/>
                </a:solidFill>
                <a:latin typeface="+mn-lt"/>
              </a:rPr>
              <a:t>.</a:t>
            </a:r>
            <a:endParaRPr lang="zh-CN" altLang="zh-CN" sz="1800" dirty="0">
              <a:solidFill>
                <a:srgbClr val="002060"/>
              </a:solidFill>
              <a:latin typeface="+mn-lt"/>
            </a:endParaRPr>
          </a:p>
        </p:txBody>
      </p:sp>
      <p:pic>
        <p:nvPicPr>
          <p:cNvPr id="409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2953542"/>
            <a:ext cx="3132348" cy="295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格 3"/>
          <p:cNvGraphicFramePr>
            <a:graphicFrameLocks noGrp="1"/>
          </p:cNvGraphicFramePr>
          <p:nvPr>
            <p:extLst>
              <p:ext uri="{D42A27DB-BD31-4B8C-83A1-F6EECF244321}">
                <p14:modId xmlns:p14="http://schemas.microsoft.com/office/powerpoint/2010/main" val="884731687"/>
              </p:ext>
            </p:extLst>
          </p:nvPr>
        </p:nvGraphicFramePr>
        <p:xfrm>
          <a:off x="436944" y="6056982"/>
          <a:ext cx="3663348" cy="731520"/>
        </p:xfrm>
        <a:graphic>
          <a:graphicData uri="http://schemas.openxmlformats.org/drawingml/2006/table">
            <a:tbl>
              <a:tblPr firstRow="1" firstCol="1" lastRow="1" lastCol="1" bandRow="1" bandCol="1">
                <a:tableStyleId>{5940675A-B579-460E-94D1-54222C63F5DA}</a:tableStyleId>
              </a:tblPr>
              <a:tblGrid>
                <a:gridCol w="1651635"/>
                <a:gridCol w="1094829"/>
                <a:gridCol w="916884"/>
              </a:tblGrid>
              <a:tr h="180340">
                <a:tc>
                  <a:txBody>
                    <a:bodyPr/>
                    <a:lstStyle/>
                    <a:p>
                      <a:pPr algn="ctr">
                        <a:spcAft>
                          <a:spcPts val="0"/>
                        </a:spcAft>
                      </a:pPr>
                      <a:r>
                        <a:rPr lang="en-US" sz="1600" kern="100" dirty="0">
                          <a:solidFill>
                            <a:srgbClr val="002060"/>
                          </a:solidFill>
                          <a:effectLst/>
                        </a:rPr>
                        <a:t>Capacity (Btu/h)</a:t>
                      </a:r>
                      <a:endParaRPr lang="zh-CN" sz="1600" kern="100" dirty="0">
                        <a:solidFill>
                          <a:srgbClr val="002060"/>
                        </a:solidFill>
                        <a:effectLst/>
                        <a:latin typeface="Arial"/>
                        <a:ea typeface="黑体"/>
                        <a:cs typeface="Times New Roman"/>
                      </a:endParaRPr>
                    </a:p>
                  </a:txBody>
                  <a:tcPr marL="68580" marR="68580" marT="0" marB="0" anchor="ctr"/>
                </a:tc>
                <a:tc>
                  <a:txBody>
                    <a:bodyPr/>
                    <a:lstStyle/>
                    <a:p>
                      <a:pPr algn="ctr">
                        <a:spcAft>
                          <a:spcPts val="0"/>
                        </a:spcAft>
                      </a:pPr>
                      <a:r>
                        <a:rPr lang="en-US" sz="1600" kern="100">
                          <a:solidFill>
                            <a:srgbClr val="002060"/>
                          </a:solidFill>
                          <a:effectLst/>
                        </a:rPr>
                        <a:t>D</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Aft>
                          <a:spcPts val="0"/>
                        </a:spcAft>
                      </a:pPr>
                      <a:r>
                        <a:rPr lang="en-US" sz="1600" kern="100">
                          <a:solidFill>
                            <a:srgbClr val="002060"/>
                          </a:solidFill>
                          <a:effectLst/>
                        </a:rPr>
                        <a:t>E</a:t>
                      </a:r>
                      <a:endParaRPr lang="zh-CN" sz="1600" kern="100">
                        <a:solidFill>
                          <a:srgbClr val="002060"/>
                        </a:solidFill>
                        <a:effectLst/>
                        <a:latin typeface="Arial"/>
                        <a:ea typeface="黑体"/>
                        <a:cs typeface="Times New Roman"/>
                      </a:endParaRPr>
                    </a:p>
                  </a:txBody>
                  <a:tcPr marL="68580" marR="68580" marT="0" marB="0" anchor="ctr"/>
                </a:tc>
              </a:tr>
              <a:tr h="180340">
                <a:tc>
                  <a:txBody>
                    <a:bodyPr/>
                    <a:lstStyle/>
                    <a:p>
                      <a:pPr algn="ctr">
                        <a:spcAft>
                          <a:spcPts val="0"/>
                        </a:spcAft>
                      </a:pPr>
                      <a:r>
                        <a:rPr lang="en-US" sz="1600" kern="100">
                          <a:solidFill>
                            <a:srgbClr val="002060"/>
                          </a:solidFill>
                          <a:effectLst/>
                        </a:rPr>
                        <a:t>36K</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Aft>
                          <a:spcPts val="0"/>
                        </a:spcAft>
                      </a:pPr>
                      <a:r>
                        <a:rPr lang="en-US" sz="1600" kern="100">
                          <a:solidFill>
                            <a:srgbClr val="002060"/>
                          </a:solidFill>
                          <a:effectLst/>
                        </a:rPr>
                        <a:t>1200</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Aft>
                          <a:spcPts val="0"/>
                        </a:spcAft>
                      </a:pPr>
                      <a:r>
                        <a:rPr lang="en-US" sz="1600" kern="100">
                          <a:solidFill>
                            <a:srgbClr val="002060"/>
                          </a:solidFill>
                          <a:effectLst/>
                        </a:rPr>
                        <a:t>220</a:t>
                      </a:r>
                      <a:endParaRPr lang="zh-CN" sz="1600" kern="100">
                        <a:solidFill>
                          <a:srgbClr val="002060"/>
                        </a:solidFill>
                        <a:effectLst/>
                        <a:latin typeface="Arial"/>
                        <a:ea typeface="黑体"/>
                        <a:cs typeface="Times New Roman"/>
                      </a:endParaRPr>
                    </a:p>
                  </a:txBody>
                  <a:tcPr marL="68580" marR="68580" marT="0" marB="0" anchor="ctr"/>
                </a:tc>
              </a:tr>
              <a:tr h="180340">
                <a:tc>
                  <a:txBody>
                    <a:bodyPr/>
                    <a:lstStyle/>
                    <a:p>
                      <a:pPr algn="ctr">
                        <a:spcAft>
                          <a:spcPts val="0"/>
                        </a:spcAft>
                      </a:pPr>
                      <a:r>
                        <a:rPr lang="en-US" sz="1600" kern="100">
                          <a:solidFill>
                            <a:srgbClr val="002060"/>
                          </a:solidFill>
                          <a:effectLst/>
                        </a:rPr>
                        <a:t>48K, 60K</a:t>
                      </a:r>
                      <a:endParaRPr lang="zh-CN" sz="1600" kern="100">
                        <a:solidFill>
                          <a:srgbClr val="002060"/>
                        </a:solidFill>
                        <a:effectLst/>
                        <a:latin typeface="Arial"/>
                        <a:ea typeface="黑体"/>
                        <a:cs typeface="Times New Roman"/>
                      </a:endParaRPr>
                    </a:p>
                  </a:txBody>
                  <a:tcPr marL="68580" marR="68580" marT="0" marB="0" anchor="ctr"/>
                </a:tc>
                <a:tc>
                  <a:txBody>
                    <a:bodyPr/>
                    <a:lstStyle/>
                    <a:p>
                      <a:pPr algn="ctr">
                        <a:spcAft>
                          <a:spcPts val="0"/>
                        </a:spcAft>
                      </a:pPr>
                      <a:r>
                        <a:rPr lang="en-US" sz="1600" kern="100" dirty="0">
                          <a:solidFill>
                            <a:srgbClr val="002060"/>
                          </a:solidFill>
                          <a:effectLst/>
                        </a:rPr>
                        <a:t>1565</a:t>
                      </a:r>
                      <a:endParaRPr lang="zh-CN" sz="1600" kern="100" dirty="0">
                        <a:solidFill>
                          <a:srgbClr val="002060"/>
                        </a:solidFill>
                        <a:effectLst/>
                        <a:latin typeface="Arial"/>
                        <a:ea typeface="黑体"/>
                        <a:cs typeface="Times New Roman"/>
                      </a:endParaRPr>
                    </a:p>
                  </a:txBody>
                  <a:tcPr marL="68580" marR="68580" marT="0" marB="0" anchor="ctr"/>
                </a:tc>
                <a:tc>
                  <a:txBody>
                    <a:bodyPr/>
                    <a:lstStyle/>
                    <a:p>
                      <a:pPr algn="ctr">
                        <a:spcAft>
                          <a:spcPts val="0"/>
                        </a:spcAft>
                      </a:pPr>
                      <a:r>
                        <a:rPr lang="en-US" sz="1600" kern="100" dirty="0">
                          <a:solidFill>
                            <a:srgbClr val="002060"/>
                          </a:solidFill>
                          <a:effectLst/>
                        </a:rPr>
                        <a:t>220</a:t>
                      </a:r>
                      <a:endParaRPr lang="zh-CN" sz="1600" kern="100" dirty="0">
                        <a:solidFill>
                          <a:srgbClr val="002060"/>
                        </a:solidFill>
                        <a:effectLst/>
                        <a:latin typeface="Arial"/>
                        <a:ea typeface="黑体"/>
                        <a:cs typeface="Times New Roman"/>
                      </a:endParaRPr>
                    </a:p>
                  </a:txBody>
                  <a:tcPr marL="68580" marR="68580" marT="0" marB="0" anchor="ctr"/>
                </a:tc>
              </a:tr>
            </a:tbl>
          </a:graphicData>
        </a:graphic>
      </p:graphicFrame>
      <p:sp>
        <p:nvSpPr>
          <p:cNvPr id="5" name="矩形 4"/>
          <p:cNvSpPr/>
          <p:nvPr/>
        </p:nvSpPr>
        <p:spPr>
          <a:xfrm>
            <a:off x="5490716" y="2086441"/>
            <a:ext cx="5346700" cy="1200329"/>
          </a:xfrm>
          <a:prstGeom prst="rect">
            <a:avLst/>
          </a:prstGeom>
        </p:spPr>
        <p:txBody>
          <a:bodyPr>
            <a:spAutoFit/>
          </a:bodyPr>
          <a:lstStyle/>
          <a:p>
            <a:r>
              <a:rPr lang="en-US" altLang="zh-CN" sz="1800" dirty="0">
                <a:solidFill>
                  <a:srgbClr val="002060"/>
                </a:solidFill>
                <a:latin typeface="+mn-lt"/>
              </a:rPr>
              <a:t>Hang the indoor unit by insert the tapping screws into the hanging arms on the main unit. (The bottom of body can touch with floor or suspended, but the body must install vertically.)</a:t>
            </a:r>
            <a:endParaRPr lang="zh-CN" altLang="zh-CN" sz="1800" dirty="0">
              <a:solidFill>
                <a:srgbClr val="002060"/>
              </a:solidFill>
              <a:latin typeface="+mn-lt"/>
            </a:endParaRPr>
          </a:p>
        </p:txBody>
      </p:sp>
      <p:pic>
        <p:nvPicPr>
          <p:cNvPr id="4099"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4545" y="3636615"/>
            <a:ext cx="1477963"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691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5288053" y="286295"/>
            <a:ext cx="5052985" cy="455061"/>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cs typeface="Arial" pitchFamily="34" charset="0"/>
              </a:rPr>
              <a:t>3</a:t>
            </a:r>
            <a:r>
              <a:rPr kumimoji="1" lang="en-US" altLang="zh-CN" sz="3200" b="1" dirty="0">
                <a:solidFill>
                  <a:schemeClr val="accent6">
                    <a:lumMod val="75000"/>
                  </a:schemeClr>
                </a:solidFill>
                <a:ea typeface="华文彩云" pitchFamily="2" charset="-122"/>
                <a:cs typeface="Arial" pitchFamily="34" charset="0"/>
              </a:rPr>
              <a:t>. Indoor unit </a:t>
            </a:r>
            <a:r>
              <a:rPr kumimoji="1" lang="en-US" altLang="zh-CN" sz="3200" b="1" dirty="0" smtClean="0">
                <a:solidFill>
                  <a:schemeClr val="accent6">
                    <a:lumMod val="75000"/>
                  </a:schemeClr>
                </a:solidFill>
                <a:ea typeface="华文彩云" pitchFamily="2" charset="-122"/>
                <a:cs typeface="Arial" pitchFamily="34" charset="0"/>
              </a:rPr>
              <a:t>installation</a:t>
            </a:r>
            <a:endParaRPr kumimoji="1" lang="en-US" altLang="zh-CN" sz="3200" b="1" dirty="0">
              <a:solidFill>
                <a:schemeClr val="accent6">
                  <a:lumMod val="75000"/>
                </a:schemeClr>
              </a:solidFill>
              <a:ea typeface="华文彩云" pitchFamily="2" charset="-122"/>
              <a:cs typeface="Arial" pitchFamily="34" charset="0"/>
            </a:endParaRPr>
          </a:p>
        </p:txBody>
      </p:sp>
      <p:sp>
        <p:nvSpPr>
          <p:cNvPr id="13" name="矩形 12"/>
          <p:cNvSpPr/>
          <p:nvPr/>
        </p:nvSpPr>
        <p:spPr>
          <a:xfrm>
            <a:off x="79399" y="1044327"/>
            <a:ext cx="3070071" cy="461665"/>
          </a:xfrm>
          <a:prstGeom prst="rect">
            <a:avLst/>
          </a:prstGeom>
        </p:spPr>
        <p:txBody>
          <a:bodyPr wrap="none">
            <a:spAutoFit/>
          </a:bodyPr>
          <a:lstStyle/>
          <a:p>
            <a:pPr algn="l"/>
            <a:r>
              <a:rPr kumimoji="1" lang="en-US" altLang="zh-CN" sz="2400" b="1" dirty="0" smtClean="0">
                <a:solidFill>
                  <a:schemeClr val="accent2">
                    <a:lumMod val="75000"/>
                  </a:schemeClr>
                </a:solidFill>
                <a:latin typeface="+mn-lt"/>
                <a:cs typeface="Calibri" pitchFamily="34" charset="0"/>
              </a:rPr>
              <a:t>4. Installation of GA</a:t>
            </a:r>
            <a:endParaRPr kumimoji="1" lang="en-US" altLang="zh-CN" sz="2400" b="1" dirty="0">
              <a:solidFill>
                <a:schemeClr val="accent2">
                  <a:lumMod val="75000"/>
                </a:schemeClr>
              </a:solidFill>
              <a:latin typeface="+mn-lt"/>
              <a:cs typeface="Calibri" pitchFamily="34" charset="0"/>
            </a:endParaRPr>
          </a:p>
        </p:txBody>
      </p:sp>
      <p:sp>
        <p:nvSpPr>
          <p:cNvPr id="15" name="矩形 14"/>
          <p:cNvSpPr/>
          <p:nvPr/>
        </p:nvSpPr>
        <p:spPr>
          <a:xfrm>
            <a:off x="90116" y="1612313"/>
            <a:ext cx="3701654" cy="400110"/>
          </a:xfrm>
          <a:prstGeom prst="rect">
            <a:avLst/>
          </a:prstGeom>
        </p:spPr>
        <p:txBody>
          <a:bodyPr wrap="none">
            <a:spAutoFit/>
          </a:bodyPr>
          <a:lstStyle/>
          <a:p>
            <a:r>
              <a:rPr kumimoji="1" lang="en-US" altLang="zh-CN" sz="2000" b="1" dirty="0" smtClean="0">
                <a:solidFill>
                  <a:schemeClr val="accent2">
                    <a:lumMod val="75000"/>
                  </a:schemeClr>
                </a:solidFill>
                <a:cs typeface="Calibri" pitchFamily="34" charset="0"/>
              </a:rPr>
              <a:t>3.1 Indoor </a:t>
            </a:r>
            <a:r>
              <a:rPr kumimoji="1" lang="en-US" altLang="zh-CN" sz="2000" b="1" dirty="0">
                <a:solidFill>
                  <a:schemeClr val="accent2">
                    <a:lumMod val="75000"/>
                  </a:schemeClr>
                </a:solidFill>
                <a:cs typeface="Calibri" pitchFamily="34" charset="0"/>
              </a:rPr>
              <a:t>unit service space</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56" y="2124447"/>
            <a:ext cx="3808460" cy="384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2564" y="2101542"/>
            <a:ext cx="65341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656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4946613" y="286295"/>
            <a:ext cx="5394425" cy="451406"/>
          </a:xfrm>
          <a:prstGeom prst="rect">
            <a:avLst/>
          </a:prstGeom>
        </p:spPr>
        <p:txBody>
          <a:bodyPr wrap="none">
            <a:spAutoFit/>
          </a:bodyPr>
          <a:lstStyle/>
          <a:p>
            <a:pPr algn="r">
              <a:lnSpc>
                <a:spcPts val="2840"/>
              </a:lnSpc>
            </a:pPr>
            <a:r>
              <a:rPr kumimoji="1" lang="en-US" altLang="zh-CN" sz="3200" b="1" dirty="0">
                <a:solidFill>
                  <a:schemeClr val="accent6">
                    <a:lumMod val="75000"/>
                  </a:schemeClr>
                </a:solidFill>
                <a:cs typeface="Arial" pitchFamily="34" charset="0"/>
              </a:rPr>
              <a:t>4</a:t>
            </a:r>
            <a:r>
              <a:rPr kumimoji="1" lang="en-US" altLang="zh-CN" sz="3200" b="1" dirty="0" smtClean="0">
                <a:solidFill>
                  <a:schemeClr val="accent6">
                    <a:lumMod val="75000"/>
                  </a:schemeClr>
                </a:solidFill>
                <a:ea typeface="华文彩云" pitchFamily="2" charset="-122"/>
                <a:cs typeface="Arial" pitchFamily="34" charset="0"/>
              </a:rPr>
              <a:t>. Outdoor </a:t>
            </a:r>
            <a:r>
              <a:rPr kumimoji="1" lang="en-US" altLang="zh-CN" sz="3200" b="1" dirty="0">
                <a:solidFill>
                  <a:schemeClr val="accent6">
                    <a:lumMod val="75000"/>
                  </a:schemeClr>
                </a:solidFill>
                <a:ea typeface="华文彩云" pitchFamily="2" charset="-122"/>
                <a:cs typeface="Arial" pitchFamily="34" charset="0"/>
              </a:rPr>
              <a:t>unit </a:t>
            </a:r>
            <a:r>
              <a:rPr kumimoji="1" lang="en-US" altLang="zh-CN" sz="3200" b="1" dirty="0" smtClean="0">
                <a:solidFill>
                  <a:schemeClr val="accent6">
                    <a:lumMod val="75000"/>
                  </a:schemeClr>
                </a:solidFill>
                <a:ea typeface="华文彩云" pitchFamily="2" charset="-122"/>
                <a:cs typeface="Arial" pitchFamily="34" charset="0"/>
              </a:rPr>
              <a:t>installation</a:t>
            </a:r>
            <a:endParaRPr kumimoji="1" lang="en-US" altLang="zh-CN" sz="3200" b="1" dirty="0">
              <a:solidFill>
                <a:schemeClr val="accent6">
                  <a:lumMod val="75000"/>
                </a:schemeClr>
              </a:solidFill>
              <a:ea typeface="华文彩云" pitchFamily="2" charset="-122"/>
              <a:cs typeface="Arial" pitchFamily="34" charset="0"/>
            </a:endParaRPr>
          </a:p>
        </p:txBody>
      </p:sp>
      <p:sp>
        <p:nvSpPr>
          <p:cNvPr id="13" name="矩形 12"/>
          <p:cNvSpPr/>
          <p:nvPr/>
        </p:nvSpPr>
        <p:spPr>
          <a:xfrm>
            <a:off x="79399" y="1044327"/>
            <a:ext cx="2581156" cy="461665"/>
          </a:xfrm>
          <a:prstGeom prst="rect">
            <a:avLst/>
          </a:prstGeom>
        </p:spPr>
        <p:txBody>
          <a:bodyPr wrap="none">
            <a:spAutoFit/>
          </a:bodyPr>
          <a:lstStyle/>
          <a:p>
            <a:r>
              <a:rPr kumimoji="1" lang="en-US" altLang="zh-CN" sz="2400" b="1" dirty="0">
                <a:solidFill>
                  <a:schemeClr val="accent2">
                    <a:lumMod val="75000"/>
                  </a:schemeClr>
                </a:solidFill>
                <a:latin typeface="+mn-lt"/>
                <a:cs typeface="Calibri" pitchFamily="34" charset="0"/>
              </a:rPr>
              <a:t>1</a:t>
            </a:r>
            <a:r>
              <a:rPr kumimoji="1" lang="en-US" altLang="zh-CN" sz="2400" b="1" dirty="0" smtClean="0">
                <a:solidFill>
                  <a:schemeClr val="accent2">
                    <a:lumMod val="75000"/>
                  </a:schemeClr>
                </a:solidFill>
                <a:latin typeface="+mn-lt"/>
                <a:cs typeface="Calibri" pitchFamily="34" charset="0"/>
              </a:rPr>
              <a:t>. </a:t>
            </a:r>
            <a:r>
              <a:rPr kumimoji="1" lang="en-US" altLang="zh-CN" sz="2400" b="1" dirty="0">
                <a:solidFill>
                  <a:schemeClr val="accent2">
                    <a:lumMod val="75000"/>
                  </a:schemeClr>
                </a:solidFill>
                <a:latin typeface="+mn-lt"/>
                <a:cs typeface="Calibri" pitchFamily="34" charset="0"/>
              </a:rPr>
              <a:t>Service space</a:t>
            </a:r>
          </a:p>
        </p:txBody>
      </p:sp>
      <p:pic>
        <p:nvPicPr>
          <p:cNvPr id="7" name="Picture 2"/>
          <p:cNvPicPr>
            <a:picLocks noChangeAspect="1" noChangeArrowheads="1"/>
          </p:cNvPicPr>
          <p:nvPr/>
        </p:nvPicPr>
        <p:blipFill>
          <a:blip r:embed="rId2" cstate="print"/>
          <a:srcRect l="32465" t="44501" r="36978" b="34784"/>
          <a:stretch>
            <a:fillRect/>
          </a:stretch>
        </p:blipFill>
        <p:spPr bwMode="auto">
          <a:xfrm>
            <a:off x="304800" y="1600200"/>
            <a:ext cx="7714458" cy="3048000"/>
          </a:xfrm>
          <a:prstGeom prst="rect">
            <a:avLst/>
          </a:prstGeom>
          <a:noFill/>
          <a:ln w="9525">
            <a:noFill/>
            <a:miter lim="800000"/>
            <a:headEnd/>
            <a:tailEnd/>
          </a:ln>
        </p:spPr>
      </p:pic>
      <p:sp>
        <p:nvSpPr>
          <p:cNvPr id="8" name="矩形 7"/>
          <p:cNvSpPr/>
          <p:nvPr/>
        </p:nvSpPr>
        <p:spPr>
          <a:xfrm>
            <a:off x="457200" y="4992469"/>
            <a:ext cx="7985844" cy="646331"/>
          </a:xfrm>
          <a:prstGeom prst="rect">
            <a:avLst/>
          </a:prstGeom>
        </p:spPr>
        <p:txBody>
          <a:bodyPr wrap="square">
            <a:spAutoFit/>
          </a:bodyPr>
          <a:lstStyle/>
          <a:p>
            <a:pPr algn="l"/>
            <a:r>
              <a:rPr lang="en-US" altLang="zh-CN" sz="1800" dirty="0" smtClean="0">
                <a:solidFill>
                  <a:schemeClr val="accent6">
                    <a:lumMod val="75000"/>
                  </a:schemeClr>
                </a:solidFill>
                <a:cs typeface="Arial" pitchFamily="34" charset="0"/>
              </a:rPr>
              <a:t>Keep enough space for maintenance and air free to intake and output.</a:t>
            </a:r>
          </a:p>
          <a:p>
            <a:pPr algn="l"/>
            <a:endParaRPr lang="en-US" altLang="zh-CN" sz="1800" dirty="0" smtClean="0">
              <a:solidFill>
                <a:schemeClr val="accent6">
                  <a:lumMod val="75000"/>
                </a:schemeClr>
              </a:solidFill>
              <a:cs typeface="Arial" pitchFamily="34" charset="0"/>
            </a:endParaRPr>
          </a:p>
        </p:txBody>
      </p:sp>
    </p:spTree>
    <p:extLst>
      <p:ext uri="{BB962C8B-B14F-4D97-AF65-F5344CB8AC3E}">
        <p14:creationId xmlns:p14="http://schemas.microsoft.com/office/powerpoint/2010/main" val="3955169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4946613" y="286295"/>
            <a:ext cx="5394425" cy="451406"/>
          </a:xfrm>
          <a:prstGeom prst="rect">
            <a:avLst/>
          </a:prstGeom>
        </p:spPr>
        <p:txBody>
          <a:bodyPr wrap="none">
            <a:spAutoFit/>
          </a:bodyPr>
          <a:lstStyle/>
          <a:p>
            <a:pPr algn="r">
              <a:lnSpc>
                <a:spcPts val="2840"/>
              </a:lnSpc>
            </a:pPr>
            <a:r>
              <a:rPr kumimoji="1" lang="en-US" altLang="zh-CN" sz="3200" b="1" dirty="0">
                <a:solidFill>
                  <a:schemeClr val="accent6">
                    <a:lumMod val="75000"/>
                  </a:schemeClr>
                </a:solidFill>
                <a:cs typeface="Arial" pitchFamily="34" charset="0"/>
              </a:rPr>
              <a:t>4</a:t>
            </a:r>
            <a:r>
              <a:rPr kumimoji="1" lang="en-US" altLang="zh-CN" sz="3200" b="1" dirty="0" smtClean="0">
                <a:solidFill>
                  <a:schemeClr val="accent6">
                    <a:lumMod val="75000"/>
                  </a:schemeClr>
                </a:solidFill>
                <a:ea typeface="华文彩云" pitchFamily="2" charset="-122"/>
                <a:cs typeface="Arial" pitchFamily="34" charset="0"/>
              </a:rPr>
              <a:t>. Outdoor </a:t>
            </a:r>
            <a:r>
              <a:rPr kumimoji="1" lang="en-US" altLang="zh-CN" sz="3200" b="1" dirty="0">
                <a:solidFill>
                  <a:schemeClr val="accent6">
                    <a:lumMod val="75000"/>
                  </a:schemeClr>
                </a:solidFill>
                <a:ea typeface="华文彩云" pitchFamily="2" charset="-122"/>
                <a:cs typeface="Arial" pitchFamily="34" charset="0"/>
              </a:rPr>
              <a:t>unit </a:t>
            </a:r>
            <a:r>
              <a:rPr kumimoji="1" lang="en-US" altLang="zh-CN" sz="3200" b="1" dirty="0" smtClean="0">
                <a:solidFill>
                  <a:schemeClr val="accent6">
                    <a:lumMod val="75000"/>
                  </a:schemeClr>
                </a:solidFill>
                <a:ea typeface="华文彩云" pitchFamily="2" charset="-122"/>
                <a:cs typeface="Arial" pitchFamily="34" charset="0"/>
              </a:rPr>
              <a:t>installation</a:t>
            </a:r>
            <a:endParaRPr kumimoji="1" lang="en-US" altLang="zh-CN" sz="3200" b="1" dirty="0">
              <a:solidFill>
                <a:schemeClr val="accent6">
                  <a:lumMod val="75000"/>
                </a:schemeClr>
              </a:solidFill>
              <a:ea typeface="华文彩云" pitchFamily="2" charset="-122"/>
              <a:cs typeface="Arial" pitchFamily="34" charset="0"/>
            </a:endParaRPr>
          </a:p>
        </p:txBody>
      </p:sp>
      <p:sp>
        <p:nvSpPr>
          <p:cNvPr id="13" name="矩形 12"/>
          <p:cNvSpPr/>
          <p:nvPr/>
        </p:nvSpPr>
        <p:spPr>
          <a:xfrm>
            <a:off x="79399" y="1044327"/>
            <a:ext cx="2779928" cy="461665"/>
          </a:xfrm>
          <a:prstGeom prst="rect">
            <a:avLst/>
          </a:prstGeom>
        </p:spPr>
        <p:txBody>
          <a:bodyPr wrap="none">
            <a:spAutoFit/>
          </a:bodyPr>
          <a:lstStyle/>
          <a:p>
            <a:r>
              <a:rPr kumimoji="1" lang="en-US" altLang="zh-CN" sz="2400" b="1" dirty="0" smtClean="0">
                <a:solidFill>
                  <a:schemeClr val="accent2">
                    <a:lumMod val="75000"/>
                  </a:schemeClr>
                </a:solidFill>
                <a:latin typeface="+mn-lt"/>
                <a:cs typeface="Calibri" pitchFamily="34" charset="0"/>
              </a:rPr>
              <a:t>2. </a:t>
            </a:r>
            <a:r>
              <a:rPr kumimoji="1" lang="en-US" altLang="zh-CN" sz="2400" b="1" dirty="0">
                <a:solidFill>
                  <a:schemeClr val="accent2">
                    <a:lumMod val="75000"/>
                  </a:schemeClr>
                </a:solidFill>
                <a:latin typeface="+mn-lt"/>
                <a:cs typeface="Calibri" pitchFamily="34" charset="0"/>
              </a:rPr>
              <a:t>Install the body</a:t>
            </a:r>
          </a:p>
        </p:txBody>
      </p:sp>
      <p:pic>
        <p:nvPicPr>
          <p:cNvPr id="9" name="图片 1"/>
          <p:cNvPicPr>
            <a:picLocks noChangeAspect="1" noChangeArrowheads="1"/>
          </p:cNvPicPr>
          <p:nvPr/>
        </p:nvPicPr>
        <p:blipFill>
          <a:blip r:embed="rId2" cstate="print"/>
          <a:srcRect/>
          <a:stretch>
            <a:fillRect/>
          </a:stretch>
        </p:blipFill>
        <p:spPr bwMode="auto">
          <a:xfrm>
            <a:off x="2057400" y="1524000"/>
            <a:ext cx="4152900" cy="2209800"/>
          </a:xfrm>
          <a:prstGeom prst="rect">
            <a:avLst/>
          </a:prstGeom>
          <a:noFill/>
          <a:ln w="9525">
            <a:noFill/>
            <a:miter lim="800000"/>
            <a:headEnd/>
            <a:tailEnd/>
          </a:ln>
        </p:spPr>
      </p:pic>
      <p:sp>
        <p:nvSpPr>
          <p:cNvPr id="10" name="矩形 9"/>
          <p:cNvSpPr/>
          <p:nvPr/>
        </p:nvSpPr>
        <p:spPr>
          <a:xfrm>
            <a:off x="457200" y="3870637"/>
            <a:ext cx="9281988" cy="2862322"/>
          </a:xfrm>
          <a:prstGeom prst="rect">
            <a:avLst/>
          </a:prstGeom>
        </p:spPr>
        <p:txBody>
          <a:bodyPr wrap="square">
            <a:spAutoFit/>
          </a:bodyPr>
          <a:lstStyle/>
          <a:p>
            <a:pPr algn="l"/>
            <a:r>
              <a:rPr lang="en-US" altLang="zh-CN" sz="1800" dirty="0" smtClean="0">
                <a:solidFill>
                  <a:schemeClr val="accent6">
                    <a:lumMod val="75000"/>
                  </a:schemeClr>
                </a:solidFill>
                <a:latin typeface="+mn-lt"/>
                <a:cs typeface="Calibri" pitchFamily="34" charset="0"/>
              </a:rPr>
              <a:t>Since the gravity center of the unit is not at its physical center, so please be careful when lifting it with a sling.</a:t>
            </a:r>
            <a:endParaRPr lang="zh-CN" altLang="zh-CN" sz="1800" dirty="0" smtClean="0">
              <a:solidFill>
                <a:schemeClr val="accent6">
                  <a:lumMod val="75000"/>
                </a:schemeClr>
              </a:solidFill>
              <a:latin typeface="+mn-lt"/>
              <a:cs typeface="Calibri" pitchFamily="34" charset="0"/>
            </a:endParaRPr>
          </a:p>
          <a:p>
            <a:pPr algn="l">
              <a:lnSpc>
                <a:spcPct val="150000"/>
              </a:lnSpc>
            </a:pPr>
            <a:r>
              <a:rPr lang="en-US" altLang="zh-CN" sz="1800" dirty="0" smtClean="0">
                <a:solidFill>
                  <a:schemeClr val="accent6">
                    <a:lumMod val="75000"/>
                  </a:schemeClr>
                </a:solidFill>
                <a:latin typeface="+mn-lt"/>
                <a:cs typeface="Calibri" pitchFamily="34" charset="0"/>
              </a:rPr>
              <a:t>Never hold the inlet of the outdoor unit to prevent it from deforming.</a:t>
            </a:r>
            <a:endParaRPr lang="zh-CN" altLang="zh-CN" sz="1800" dirty="0" smtClean="0">
              <a:solidFill>
                <a:schemeClr val="accent6">
                  <a:lumMod val="75000"/>
                </a:schemeClr>
              </a:solidFill>
              <a:latin typeface="+mn-lt"/>
              <a:cs typeface="Calibri" pitchFamily="34" charset="0"/>
            </a:endParaRPr>
          </a:p>
          <a:p>
            <a:pPr algn="l">
              <a:lnSpc>
                <a:spcPct val="150000"/>
              </a:lnSpc>
            </a:pPr>
            <a:r>
              <a:rPr lang="en-US" altLang="zh-CN" sz="1800" dirty="0" smtClean="0">
                <a:solidFill>
                  <a:schemeClr val="accent6">
                    <a:lumMod val="75000"/>
                  </a:schemeClr>
                </a:solidFill>
                <a:latin typeface="+mn-lt"/>
                <a:cs typeface="Calibri" pitchFamily="34" charset="0"/>
              </a:rPr>
              <a:t>Do not touch the fan with hands or other objects.</a:t>
            </a:r>
            <a:endParaRPr lang="zh-CN" altLang="zh-CN" sz="1800" dirty="0" smtClean="0">
              <a:solidFill>
                <a:schemeClr val="accent6">
                  <a:lumMod val="75000"/>
                </a:schemeClr>
              </a:solidFill>
              <a:latin typeface="+mn-lt"/>
              <a:cs typeface="Calibri" pitchFamily="34" charset="0"/>
            </a:endParaRPr>
          </a:p>
          <a:p>
            <a:pPr algn="l">
              <a:lnSpc>
                <a:spcPct val="150000"/>
              </a:lnSpc>
            </a:pPr>
            <a:r>
              <a:rPr lang="en-US" altLang="zh-CN" sz="1800" dirty="0" smtClean="0">
                <a:solidFill>
                  <a:schemeClr val="accent6">
                    <a:lumMod val="75000"/>
                  </a:schemeClr>
                </a:solidFill>
                <a:latin typeface="+mn-lt"/>
                <a:cs typeface="Calibri" pitchFamily="34" charset="0"/>
              </a:rPr>
              <a:t>Do not lean it more than 45, and do not lay it sidelong.</a:t>
            </a:r>
            <a:endParaRPr lang="zh-CN" altLang="zh-CN" sz="1800" dirty="0" smtClean="0">
              <a:solidFill>
                <a:schemeClr val="accent6">
                  <a:lumMod val="75000"/>
                </a:schemeClr>
              </a:solidFill>
              <a:latin typeface="+mn-lt"/>
              <a:cs typeface="Calibri" pitchFamily="34" charset="0"/>
            </a:endParaRPr>
          </a:p>
          <a:p>
            <a:pPr algn="l">
              <a:lnSpc>
                <a:spcPct val="150000"/>
              </a:lnSpc>
            </a:pPr>
            <a:r>
              <a:rPr lang="en-US" altLang="zh-CN" sz="1800" dirty="0" smtClean="0">
                <a:solidFill>
                  <a:schemeClr val="accent6">
                    <a:lumMod val="75000"/>
                  </a:schemeClr>
                </a:solidFill>
                <a:latin typeface="+mn-lt"/>
                <a:cs typeface="Calibri" pitchFamily="34" charset="0"/>
              </a:rPr>
              <a:t>Make concrete foundation according to the specifications of the outdoor units.</a:t>
            </a:r>
            <a:endParaRPr lang="zh-CN" altLang="zh-CN" sz="1800" dirty="0" smtClean="0">
              <a:solidFill>
                <a:schemeClr val="accent6">
                  <a:lumMod val="75000"/>
                </a:schemeClr>
              </a:solidFill>
              <a:latin typeface="+mn-lt"/>
              <a:cs typeface="Calibri" pitchFamily="34" charset="0"/>
            </a:endParaRPr>
          </a:p>
          <a:p>
            <a:pPr algn="l"/>
            <a:r>
              <a:rPr lang="en-US" altLang="zh-CN" sz="1800" dirty="0" smtClean="0">
                <a:solidFill>
                  <a:schemeClr val="accent6">
                    <a:lumMod val="75000"/>
                  </a:schemeClr>
                </a:solidFill>
                <a:latin typeface="+mn-lt"/>
                <a:cs typeface="Calibri" pitchFamily="34" charset="0"/>
              </a:rPr>
              <a:t>Fasten the feet of this unit with bolts firmly to prevent it from collapsing in case of earthquake or strong wind.</a:t>
            </a:r>
          </a:p>
        </p:txBody>
      </p:sp>
    </p:spTree>
    <p:extLst>
      <p:ext uri="{BB962C8B-B14F-4D97-AF65-F5344CB8AC3E}">
        <p14:creationId xmlns:p14="http://schemas.microsoft.com/office/powerpoint/2010/main" val="458145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4946613" y="286295"/>
            <a:ext cx="5394425" cy="451406"/>
          </a:xfrm>
          <a:prstGeom prst="rect">
            <a:avLst/>
          </a:prstGeom>
        </p:spPr>
        <p:txBody>
          <a:bodyPr wrap="none">
            <a:spAutoFit/>
          </a:bodyPr>
          <a:lstStyle/>
          <a:p>
            <a:pPr algn="r">
              <a:lnSpc>
                <a:spcPts val="2840"/>
              </a:lnSpc>
            </a:pPr>
            <a:r>
              <a:rPr kumimoji="1" lang="en-US" altLang="zh-CN" sz="3200" b="1" dirty="0">
                <a:solidFill>
                  <a:schemeClr val="accent6">
                    <a:lumMod val="75000"/>
                  </a:schemeClr>
                </a:solidFill>
                <a:cs typeface="Arial" pitchFamily="34" charset="0"/>
              </a:rPr>
              <a:t>4</a:t>
            </a:r>
            <a:r>
              <a:rPr kumimoji="1" lang="en-US" altLang="zh-CN" sz="3200" b="1" dirty="0" smtClean="0">
                <a:solidFill>
                  <a:schemeClr val="accent6">
                    <a:lumMod val="75000"/>
                  </a:schemeClr>
                </a:solidFill>
                <a:ea typeface="华文彩云" pitchFamily="2" charset="-122"/>
                <a:cs typeface="Arial" pitchFamily="34" charset="0"/>
              </a:rPr>
              <a:t>. Outdoor </a:t>
            </a:r>
            <a:r>
              <a:rPr kumimoji="1" lang="en-US" altLang="zh-CN" sz="3200" b="1" dirty="0">
                <a:solidFill>
                  <a:schemeClr val="accent6">
                    <a:lumMod val="75000"/>
                  </a:schemeClr>
                </a:solidFill>
                <a:ea typeface="华文彩云" pitchFamily="2" charset="-122"/>
                <a:cs typeface="Arial" pitchFamily="34" charset="0"/>
              </a:rPr>
              <a:t>unit </a:t>
            </a:r>
            <a:r>
              <a:rPr kumimoji="1" lang="en-US" altLang="zh-CN" sz="3200" b="1" dirty="0" smtClean="0">
                <a:solidFill>
                  <a:schemeClr val="accent6">
                    <a:lumMod val="75000"/>
                  </a:schemeClr>
                </a:solidFill>
                <a:ea typeface="华文彩云" pitchFamily="2" charset="-122"/>
                <a:cs typeface="Arial" pitchFamily="34" charset="0"/>
              </a:rPr>
              <a:t>installation</a:t>
            </a:r>
            <a:endParaRPr kumimoji="1" lang="en-US" altLang="zh-CN" sz="3200" b="1" dirty="0">
              <a:solidFill>
                <a:schemeClr val="accent6">
                  <a:lumMod val="75000"/>
                </a:schemeClr>
              </a:solidFill>
              <a:ea typeface="华文彩云" pitchFamily="2" charset="-122"/>
              <a:cs typeface="Arial" pitchFamily="34" charset="0"/>
            </a:endParaRPr>
          </a:p>
        </p:txBody>
      </p:sp>
      <p:sp>
        <p:nvSpPr>
          <p:cNvPr id="13" name="矩形 12"/>
          <p:cNvSpPr/>
          <p:nvPr/>
        </p:nvSpPr>
        <p:spPr>
          <a:xfrm>
            <a:off x="79399" y="1044327"/>
            <a:ext cx="2581156" cy="461665"/>
          </a:xfrm>
          <a:prstGeom prst="rect">
            <a:avLst/>
          </a:prstGeom>
        </p:spPr>
        <p:txBody>
          <a:bodyPr wrap="none">
            <a:spAutoFit/>
          </a:bodyPr>
          <a:lstStyle/>
          <a:p>
            <a:r>
              <a:rPr kumimoji="1" lang="en-US" altLang="zh-CN" sz="2400" b="1" dirty="0" smtClean="0">
                <a:solidFill>
                  <a:schemeClr val="accent2">
                    <a:lumMod val="75000"/>
                  </a:schemeClr>
                </a:solidFill>
                <a:latin typeface="+mn-lt"/>
                <a:cs typeface="Calibri" pitchFamily="34" charset="0"/>
              </a:rPr>
              <a:t>3. </a:t>
            </a:r>
            <a:r>
              <a:rPr kumimoji="1" lang="en-US" altLang="zh-CN" sz="2400" b="1" dirty="0">
                <a:solidFill>
                  <a:schemeClr val="accent2">
                    <a:lumMod val="75000"/>
                  </a:schemeClr>
                </a:solidFill>
                <a:latin typeface="+mn-lt"/>
                <a:cs typeface="Calibri" pitchFamily="34" charset="0"/>
              </a:rPr>
              <a:t>Service space</a:t>
            </a:r>
          </a:p>
        </p:txBody>
      </p:sp>
      <p:pic>
        <p:nvPicPr>
          <p:cNvPr id="5" name="图片 5" descr="图形2.jpg"/>
          <p:cNvPicPr>
            <a:picLocks noChangeAspect="1"/>
          </p:cNvPicPr>
          <p:nvPr/>
        </p:nvPicPr>
        <p:blipFill>
          <a:blip r:embed="rId2" cstate="print"/>
          <a:srcRect/>
          <a:stretch>
            <a:fillRect/>
          </a:stretch>
        </p:blipFill>
        <p:spPr bwMode="auto">
          <a:xfrm>
            <a:off x="5894388" y="1643063"/>
            <a:ext cx="3106737" cy="3929062"/>
          </a:xfrm>
          <a:prstGeom prst="rect">
            <a:avLst/>
          </a:prstGeom>
          <a:noFill/>
          <a:ln w="9525">
            <a:noFill/>
            <a:miter lim="800000"/>
            <a:headEnd/>
            <a:tailEnd/>
          </a:ln>
        </p:spPr>
      </p:pic>
      <p:sp>
        <p:nvSpPr>
          <p:cNvPr id="6" name="矩形 5"/>
          <p:cNvSpPr/>
          <p:nvPr/>
        </p:nvSpPr>
        <p:spPr>
          <a:xfrm>
            <a:off x="228600" y="1612880"/>
            <a:ext cx="5562600" cy="4031873"/>
          </a:xfrm>
          <a:prstGeom prst="rect">
            <a:avLst/>
          </a:prstGeom>
        </p:spPr>
        <p:txBody>
          <a:bodyPr wrap="square">
            <a:spAutoFit/>
          </a:bodyPr>
          <a:lstStyle/>
          <a:p>
            <a:pPr algn="l" eaLnBrk="0" hangingPunct="0">
              <a:defRPr/>
            </a:pPr>
            <a:r>
              <a:rPr lang="en-US" altLang="zh-CN" sz="1600" dirty="0" smtClean="0">
                <a:solidFill>
                  <a:schemeClr val="accent6">
                    <a:lumMod val="75000"/>
                  </a:schemeClr>
                </a:solidFill>
                <a:latin typeface="+mn-lt"/>
                <a:cs typeface="Times New Roman" pitchFamily="18" charset="0"/>
              </a:rPr>
              <a:t>If a drain joint is used, the unit should be placed on a bracket which is taller than 3cm.</a:t>
            </a:r>
          </a:p>
          <a:p>
            <a:pPr algn="l" eaLnBrk="0" hangingPunct="0">
              <a:buFont typeface="Wingdings" pitchFamily="2" charset="2"/>
              <a:buChar char="Ø"/>
              <a:defRPr/>
            </a:pPr>
            <a:endParaRPr lang="zh-CN" altLang="zh-CN" sz="1600" dirty="0" smtClean="0">
              <a:solidFill>
                <a:schemeClr val="accent6">
                  <a:lumMod val="75000"/>
                </a:schemeClr>
              </a:solidFill>
              <a:latin typeface="+mn-lt"/>
              <a:cs typeface="Times New Roman" pitchFamily="18" charset="0"/>
            </a:endParaRPr>
          </a:p>
          <a:p>
            <a:pPr algn="l" eaLnBrk="0" hangingPunct="0">
              <a:defRPr/>
            </a:pPr>
            <a:r>
              <a:rPr lang="en-US" altLang="zh-CN" sz="1600" dirty="0" smtClean="0">
                <a:solidFill>
                  <a:schemeClr val="accent6">
                    <a:lumMod val="75000"/>
                  </a:schemeClr>
                </a:solidFill>
                <a:latin typeface="+mn-lt"/>
                <a:cs typeface="Times New Roman" pitchFamily="18" charset="0"/>
              </a:rPr>
              <a:t>If the ambient temp is low than 0</a:t>
            </a:r>
            <a:r>
              <a:rPr lang="zh-CN" altLang="zh-CN" sz="1600" dirty="0" smtClean="0">
                <a:solidFill>
                  <a:schemeClr val="accent6">
                    <a:lumMod val="75000"/>
                  </a:schemeClr>
                </a:solidFill>
                <a:latin typeface="+mn-lt"/>
              </a:rPr>
              <a:t>℃</a:t>
            </a:r>
            <a:r>
              <a:rPr lang="en-US" altLang="zh-CN" sz="1600" dirty="0" smtClean="0">
                <a:solidFill>
                  <a:schemeClr val="accent6">
                    <a:lumMod val="75000"/>
                  </a:schemeClr>
                </a:solidFill>
                <a:latin typeface="+mn-lt"/>
              </a:rPr>
              <a:t>,  we do not recommend to use the drain joint. Because if it not perfect installed, it may cause freeze and broken the fan. If must, ensure the drainage water flow is smooth.</a:t>
            </a:r>
            <a:endParaRPr lang="en-US" altLang="zh-CN" sz="1600" dirty="0" smtClean="0">
              <a:solidFill>
                <a:schemeClr val="accent6">
                  <a:lumMod val="75000"/>
                </a:schemeClr>
              </a:solidFill>
              <a:latin typeface="+mn-lt"/>
              <a:cs typeface="Times New Roman" pitchFamily="18" charset="0"/>
            </a:endParaRPr>
          </a:p>
          <a:p>
            <a:pPr algn="l" eaLnBrk="0" hangingPunct="0">
              <a:defRPr/>
            </a:pPr>
            <a:endParaRPr lang="zh-CN" altLang="zh-CN" sz="1600" dirty="0" smtClean="0">
              <a:solidFill>
                <a:schemeClr val="accent6">
                  <a:lumMod val="75000"/>
                </a:schemeClr>
              </a:solidFill>
              <a:latin typeface="+mn-lt"/>
              <a:cs typeface="Times New Roman" pitchFamily="18" charset="0"/>
            </a:endParaRPr>
          </a:p>
          <a:p>
            <a:pPr algn="l" eaLnBrk="0" hangingPunct="0">
              <a:defRPr/>
            </a:pPr>
            <a:r>
              <a:rPr lang="en-US" altLang="zh-CN" sz="1600" dirty="0" smtClean="0">
                <a:solidFill>
                  <a:schemeClr val="accent6">
                    <a:lumMod val="75000"/>
                  </a:schemeClr>
                </a:solidFill>
                <a:latin typeface="+mn-lt"/>
                <a:cs typeface="Times New Roman" pitchFamily="18" charset="0"/>
              </a:rPr>
              <a:t>Fit  the seal  into the drain  hole, then  insert the  drain  joint  into the base pan hole of outdoor unit, rotate  90</a:t>
            </a:r>
            <a:r>
              <a:rPr lang="zh-CN" altLang="zh-CN" sz="1600" dirty="0" smtClean="0">
                <a:solidFill>
                  <a:schemeClr val="accent6">
                    <a:lumMod val="75000"/>
                  </a:schemeClr>
                </a:solidFill>
                <a:latin typeface="+mn-lt"/>
              </a:rPr>
              <a:t> </a:t>
            </a:r>
            <a:r>
              <a:rPr lang="en-US" altLang="zh-CN" sz="1600" dirty="0" smtClean="0">
                <a:solidFill>
                  <a:schemeClr val="accent6">
                    <a:lumMod val="75000"/>
                  </a:schemeClr>
                </a:solidFill>
                <a:latin typeface="+mn-lt"/>
              </a:rPr>
              <a:t>degree</a:t>
            </a:r>
            <a:r>
              <a:rPr lang="en-US" altLang="zh-CN" sz="1600" dirty="0" smtClean="0">
                <a:solidFill>
                  <a:schemeClr val="accent6">
                    <a:lumMod val="75000"/>
                  </a:schemeClr>
                </a:solidFill>
                <a:latin typeface="+mn-lt"/>
                <a:cs typeface="Times New Roman" pitchFamily="18" charset="0"/>
              </a:rPr>
              <a:t> to securely  assemble them. Connecting the drain joint with  an extension drain hose (Locally purchased), in case of the water draining off the outdoor unit during the heating mode. </a:t>
            </a:r>
          </a:p>
          <a:p>
            <a:pPr algn="l" eaLnBrk="0" hangingPunct="0">
              <a:buFont typeface="Wingdings" pitchFamily="2" charset="2"/>
              <a:buChar char="Ø"/>
              <a:defRPr/>
            </a:pPr>
            <a:endParaRPr lang="en-US" altLang="zh-CN" sz="1600" dirty="0" smtClean="0">
              <a:solidFill>
                <a:schemeClr val="accent6">
                  <a:lumMod val="75000"/>
                </a:schemeClr>
              </a:solidFill>
              <a:latin typeface="+mn-lt"/>
              <a:cs typeface="Times New Roman" pitchFamily="18" charset="0"/>
            </a:endParaRPr>
          </a:p>
          <a:p>
            <a:pPr algn="l" eaLnBrk="0" hangingPunct="0">
              <a:defRPr/>
            </a:pPr>
            <a:r>
              <a:rPr lang="en-US" altLang="zh-CN" sz="1600" dirty="0" smtClean="0">
                <a:solidFill>
                  <a:schemeClr val="accent6">
                    <a:lumMod val="75000"/>
                  </a:schemeClr>
                </a:solidFill>
                <a:latin typeface="+mn-lt"/>
                <a:cs typeface="Times New Roman" pitchFamily="18" charset="0"/>
              </a:rPr>
              <a:t>Testing.  Pour some water into the base pan to check if the water can be drained smoothly.</a:t>
            </a:r>
            <a:endParaRPr lang="zh-CN" altLang="zh-CN" sz="1600" dirty="0" smtClean="0">
              <a:solidFill>
                <a:schemeClr val="accent6">
                  <a:lumMod val="75000"/>
                </a:schemeClr>
              </a:solidFill>
              <a:latin typeface="+mn-lt"/>
              <a:cs typeface="Times New Roman" pitchFamily="18" charset="0"/>
            </a:endParaRPr>
          </a:p>
        </p:txBody>
      </p:sp>
    </p:spTree>
    <p:extLst>
      <p:ext uri="{BB962C8B-B14F-4D97-AF65-F5344CB8AC3E}">
        <p14:creationId xmlns:p14="http://schemas.microsoft.com/office/powerpoint/2010/main" val="3746225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Box 5"/>
          <p:cNvSpPr txBox="1">
            <a:spLocks noChangeArrowheads="1"/>
          </p:cNvSpPr>
          <p:nvPr/>
        </p:nvSpPr>
        <p:spPr bwMode="auto">
          <a:xfrm>
            <a:off x="7723188" y="180975"/>
            <a:ext cx="2716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charset="0"/>
                <a:ea typeface="宋体" charset="-122"/>
              </a:defRPr>
            </a:lvl1pPr>
            <a:lvl2pPr marL="742950" indent="-285750" eaLnBrk="0" hangingPunct="0">
              <a:defRPr sz="2100">
                <a:solidFill>
                  <a:schemeClr val="tx1"/>
                </a:solidFill>
                <a:latin typeface="Arial" charset="0"/>
                <a:ea typeface="宋体" charset="-122"/>
              </a:defRPr>
            </a:lvl2pPr>
            <a:lvl3pPr marL="1143000" indent="-228600" eaLnBrk="0" hangingPunct="0">
              <a:defRPr sz="2100">
                <a:solidFill>
                  <a:schemeClr val="tx1"/>
                </a:solidFill>
                <a:latin typeface="Arial" charset="0"/>
                <a:ea typeface="宋体" charset="-122"/>
              </a:defRPr>
            </a:lvl3pPr>
            <a:lvl4pPr marL="1600200" indent="-228600" eaLnBrk="0" hangingPunct="0">
              <a:defRPr sz="2100">
                <a:solidFill>
                  <a:schemeClr val="tx1"/>
                </a:solidFill>
                <a:latin typeface="Arial" charset="0"/>
                <a:ea typeface="宋体" charset="-122"/>
              </a:defRPr>
            </a:lvl4pPr>
            <a:lvl5pPr marL="2057400" indent="-228600" eaLnBrk="0" hangingPunct="0">
              <a:defRPr sz="2100">
                <a:solidFill>
                  <a:schemeClr val="tx1"/>
                </a:solidFill>
                <a:latin typeface="Arial" charset="0"/>
                <a:ea typeface="宋体" charset="-122"/>
              </a:defRPr>
            </a:lvl5pPr>
            <a:lvl6pPr marL="2514600" indent="-228600" eaLnBrk="0" fontAlgn="base" hangingPunct="0">
              <a:spcBef>
                <a:spcPct val="0"/>
              </a:spcBef>
              <a:spcAft>
                <a:spcPct val="0"/>
              </a:spcAft>
              <a:defRPr sz="2100">
                <a:solidFill>
                  <a:schemeClr val="tx1"/>
                </a:solidFill>
                <a:latin typeface="Arial" charset="0"/>
                <a:ea typeface="宋体" charset="-122"/>
              </a:defRPr>
            </a:lvl6pPr>
            <a:lvl7pPr marL="2971800" indent="-228600" eaLnBrk="0" fontAlgn="base" hangingPunct="0">
              <a:spcBef>
                <a:spcPct val="0"/>
              </a:spcBef>
              <a:spcAft>
                <a:spcPct val="0"/>
              </a:spcAft>
              <a:defRPr sz="2100">
                <a:solidFill>
                  <a:schemeClr val="tx1"/>
                </a:solidFill>
                <a:latin typeface="Arial" charset="0"/>
                <a:ea typeface="宋体" charset="-122"/>
              </a:defRPr>
            </a:lvl7pPr>
            <a:lvl8pPr marL="3429000" indent="-228600" eaLnBrk="0" fontAlgn="base" hangingPunct="0">
              <a:spcBef>
                <a:spcPct val="0"/>
              </a:spcBef>
              <a:spcAft>
                <a:spcPct val="0"/>
              </a:spcAft>
              <a:defRPr sz="2100">
                <a:solidFill>
                  <a:schemeClr val="tx1"/>
                </a:solidFill>
                <a:latin typeface="Arial" charset="0"/>
                <a:ea typeface="宋体" charset="-122"/>
              </a:defRPr>
            </a:lvl8pPr>
            <a:lvl9pPr marL="3886200" indent="-228600" eaLnBrk="0" fontAlgn="base" hangingPunct="0">
              <a:spcBef>
                <a:spcPct val="0"/>
              </a:spcBef>
              <a:spcAft>
                <a:spcPct val="0"/>
              </a:spcAft>
              <a:defRPr sz="2100">
                <a:solidFill>
                  <a:schemeClr val="tx1"/>
                </a:solidFill>
                <a:latin typeface="Arial" charset="0"/>
                <a:ea typeface="宋体" charset="-122"/>
              </a:defRPr>
            </a:lvl9pPr>
          </a:lstStyle>
          <a:p>
            <a:pPr algn="r" eaLnBrk="1" hangingPunct="1">
              <a:defRPr/>
            </a:pPr>
            <a:r>
              <a:rPr lang="en-US" altLang="zh-CN" sz="3200" b="1" dirty="0" smtClean="0">
                <a:solidFill>
                  <a:srgbClr val="002060"/>
                </a:solidFill>
                <a:latin typeface="+mn-lt"/>
                <a:ea typeface="黑体" pitchFamily="49" charset="-122"/>
              </a:rPr>
              <a:t>Contents</a:t>
            </a:r>
            <a:endParaRPr lang="zh-CN" altLang="en-US" sz="3200" b="1" dirty="0" smtClean="0">
              <a:solidFill>
                <a:srgbClr val="002060"/>
              </a:solidFill>
              <a:latin typeface="+mn-lt"/>
              <a:ea typeface="黑体" pitchFamily="49" charset="-122"/>
            </a:endParaRPr>
          </a:p>
        </p:txBody>
      </p:sp>
      <p:sp>
        <p:nvSpPr>
          <p:cNvPr id="205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5" name="Rectangle 6"/>
          <p:cNvSpPr>
            <a:spLocks noChangeArrowheads="1"/>
          </p:cNvSpPr>
          <p:nvPr/>
        </p:nvSpPr>
        <p:spPr bwMode="auto">
          <a:xfrm>
            <a:off x="533400" y="1143000"/>
            <a:ext cx="8382000" cy="5473101"/>
          </a:xfrm>
          <a:prstGeom prst="rect">
            <a:avLst/>
          </a:prstGeom>
          <a:noFill/>
          <a:ln w="9525" algn="ctr">
            <a:noFill/>
            <a:miter lim="800000"/>
            <a:headEnd/>
            <a:tailEnd/>
          </a:ln>
          <a:effectLst/>
        </p:spPr>
        <p:txBody>
          <a:bodyPr>
            <a:spAutoFit/>
          </a:bodyPr>
          <a:lstStyle/>
          <a:p>
            <a:pPr algn="l">
              <a:lnSpc>
                <a:spcPts val="1900"/>
              </a:lnSpc>
            </a:pPr>
            <a:r>
              <a:rPr kumimoji="1" lang="en-US" altLang="zh-CN" sz="2800" b="1" dirty="0" smtClean="0">
                <a:solidFill>
                  <a:schemeClr val="accent2">
                    <a:lumMod val="75000"/>
                  </a:schemeClr>
                </a:solidFill>
                <a:cs typeface="Arial" pitchFamily="34" charset="0"/>
              </a:rPr>
              <a:t>1.  Installation </a:t>
            </a:r>
            <a:r>
              <a:rPr kumimoji="1" lang="en-US" altLang="zh-CN" sz="2800" b="1" dirty="0" smtClean="0">
                <a:solidFill>
                  <a:schemeClr val="accent2">
                    <a:lumMod val="75000"/>
                  </a:schemeClr>
                </a:solidFill>
                <a:ea typeface="华文彩云" pitchFamily="2" charset="-122"/>
                <a:cs typeface="Arial" pitchFamily="34" charset="0"/>
              </a:rPr>
              <a:t>procedure</a:t>
            </a:r>
            <a:endParaRPr kumimoji="1" lang="en-US" altLang="zh-CN" sz="2800" b="1" dirty="0">
              <a:solidFill>
                <a:schemeClr val="accent2">
                  <a:lumMod val="75000"/>
                </a:schemeClr>
              </a:solidFill>
              <a:cs typeface="Arial" pitchFamily="34" charset="0"/>
            </a:endParaRPr>
          </a:p>
          <a:p>
            <a:pPr algn="l">
              <a:lnSpc>
                <a:spcPts val="1900"/>
              </a:lnSpc>
            </a:pPr>
            <a:endParaRPr kumimoji="1" lang="en-US" altLang="zh-CN" sz="2800" b="1" dirty="0">
              <a:solidFill>
                <a:schemeClr val="accent2">
                  <a:lumMod val="75000"/>
                </a:schemeClr>
              </a:solidFill>
              <a:cs typeface="Arial" pitchFamily="34" charset="0"/>
            </a:endParaRPr>
          </a:p>
          <a:p>
            <a:pPr algn="l">
              <a:lnSpc>
                <a:spcPts val="1900"/>
              </a:lnSpc>
            </a:pPr>
            <a:r>
              <a:rPr kumimoji="1" lang="en-US" altLang="zh-CN" sz="2800" b="1" dirty="0" smtClean="0">
                <a:solidFill>
                  <a:schemeClr val="accent2">
                    <a:lumMod val="75000"/>
                  </a:schemeClr>
                </a:solidFill>
                <a:cs typeface="Arial" pitchFamily="34" charset="0"/>
              </a:rPr>
              <a:t>2.  </a:t>
            </a:r>
            <a:r>
              <a:rPr kumimoji="1" lang="en-US" altLang="zh-CN" sz="2800" b="1" dirty="0" smtClean="0">
                <a:solidFill>
                  <a:schemeClr val="accent2">
                    <a:lumMod val="75000"/>
                  </a:schemeClr>
                </a:solidFill>
                <a:ea typeface="华文彩云" pitchFamily="2" charset="-122"/>
                <a:cs typeface="Arial" pitchFamily="34" charset="0"/>
              </a:rPr>
              <a:t>Location selection</a:t>
            </a:r>
            <a:endParaRPr kumimoji="1" lang="en-US" altLang="zh-CN" sz="2800" b="1" dirty="0">
              <a:solidFill>
                <a:schemeClr val="accent2">
                  <a:lumMod val="75000"/>
                </a:schemeClr>
              </a:solidFill>
              <a:cs typeface="Arial" pitchFamily="34" charset="0"/>
            </a:endParaRPr>
          </a:p>
          <a:p>
            <a:pPr algn="l">
              <a:lnSpc>
                <a:spcPts val="1900"/>
              </a:lnSpc>
            </a:pPr>
            <a:endParaRPr kumimoji="1" lang="en-US" altLang="zh-CN" sz="2800" b="1" dirty="0">
              <a:solidFill>
                <a:schemeClr val="accent2">
                  <a:lumMod val="75000"/>
                </a:schemeClr>
              </a:solidFill>
              <a:cs typeface="Arial" pitchFamily="34" charset="0"/>
            </a:endParaRPr>
          </a:p>
          <a:p>
            <a:pPr algn="l">
              <a:lnSpc>
                <a:spcPts val="1900"/>
              </a:lnSpc>
            </a:pPr>
            <a:r>
              <a:rPr kumimoji="1" lang="en-US" altLang="zh-CN" sz="2800" b="1" dirty="0" smtClean="0">
                <a:solidFill>
                  <a:schemeClr val="accent2">
                    <a:lumMod val="75000"/>
                  </a:schemeClr>
                </a:solidFill>
                <a:cs typeface="Arial" pitchFamily="34" charset="0"/>
              </a:rPr>
              <a:t>3. </a:t>
            </a:r>
            <a:r>
              <a:rPr kumimoji="1" lang="en-US" altLang="zh-CN" sz="2800" b="1" dirty="0" smtClean="0">
                <a:solidFill>
                  <a:schemeClr val="accent2">
                    <a:lumMod val="75000"/>
                  </a:schemeClr>
                </a:solidFill>
                <a:ea typeface="黑体" pitchFamily="49" charset="-122"/>
                <a:cs typeface="Arial" pitchFamily="34" charset="0"/>
              </a:rPr>
              <a:t>Indoor unit installation</a:t>
            </a:r>
            <a:endParaRPr kumimoji="1" lang="en-US" altLang="zh-CN" sz="2800" b="1" dirty="0" smtClean="0">
              <a:solidFill>
                <a:schemeClr val="accent2">
                  <a:lumMod val="75000"/>
                </a:schemeClr>
              </a:solidFill>
              <a:cs typeface="Arial" pitchFamily="34" charset="0"/>
            </a:endParaRPr>
          </a:p>
          <a:p>
            <a:pPr algn="l">
              <a:lnSpc>
                <a:spcPts val="1900"/>
              </a:lnSpc>
              <a:buFont typeface="Wingdings" pitchFamily="2" charset="2"/>
              <a:buChar char="l"/>
            </a:pPr>
            <a:endParaRPr kumimoji="1" lang="en-US" altLang="zh-CN" sz="2800" b="1" dirty="0" smtClean="0">
              <a:solidFill>
                <a:schemeClr val="accent2">
                  <a:lumMod val="75000"/>
                </a:schemeClr>
              </a:solidFill>
              <a:cs typeface="Arial" pitchFamily="34" charset="0"/>
            </a:endParaRPr>
          </a:p>
          <a:p>
            <a:pPr algn="l">
              <a:lnSpc>
                <a:spcPts val="1900"/>
              </a:lnSpc>
            </a:pPr>
            <a:r>
              <a:rPr kumimoji="1" lang="en-US" altLang="zh-CN" sz="2800" b="1" dirty="0" smtClean="0">
                <a:solidFill>
                  <a:schemeClr val="accent2">
                    <a:lumMod val="75000"/>
                  </a:schemeClr>
                </a:solidFill>
                <a:cs typeface="Arial" pitchFamily="34" charset="0"/>
              </a:rPr>
              <a:t>4. </a:t>
            </a:r>
            <a:r>
              <a:rPr kumimoji="1" lang="en-US" altLang="zh-CN" sz="2800" b="1" dirty="0" smtClean="0">
                <a:solidFill>
                  <a:schemeClr val="accent2">
                    <a:lumMod val="75000"/>
                  </a:schemeClr>
                </a:solidFill>
                <a:ea typeface="黑体" pitchFamily="49" charset="-122"/>
                <a:cs typeface="Arial" pitchFamily="34" charset="0"/>
              </a:rPr>
              <a:t>Outdoor Unit Installation</a:t>
            </a:r>
          </a:p>
          <a:p>
            <a:pPr algn="l">
              <a:lnSpc>
                <a:spcPts val="1900"/>
              </a:lnSpc>
              <a:buFont typeface="Wingdings" pitchFamily="2" charset="2"/>
              <a:buChar char="l"/>
            </a:pPr>
            <a:endParaRPr kumimoji="1" lang="en-US" altLang="zh-CN" sz="2800" b="1" dirty="0" smtClean="0">
              <a:solidFill>
                <a:schemeClr val="accent2">
                  <a:lumMod val="75000"/>
                </a:schemeClr>
              </a:solidFill>
              <a:ea typeface="黑体" pitchFamily="49" charset="-122"/>
              <a:cs typeface="Arial" pitchFamily="34" charset="0"/>
            </a:endParaRPr>
          </a:p>
          <a:p>
            <a:pPr algn="l">
              <a:lnSpc>
                <a:spcPts val="1900"/>
              </a:lnSpc>
            </a:pPr>
            <a:r>
              <a:rPr kumimoji="1" lang="en-US" altLang="zh-CN" sz="2800" b="1" dirty="0" smtClean="0">
                <a:solidFill>
                  <a:schemeClr val="accent2">
                    <a:lumMod val="75000"/>
                  </a:schemeClr>
                </a:solidFill>
                <a:ea typeface="黑体" pitchFamily="49" charset="-122"/>
                <a:cs typeface="Arial" pitchFamily="34" charset="0"/>
              </a:rPr>
              <a:t>5. Connection pipe installation</a:t>
            </a:r>
          </a:p>
          <a:p>
            <a:pPr algn="l">
              <a:lnSpc>
                <a:spcPts val="1900"/>
              </a:lnSpc>
              <a:buFont typeface="Wingdings" pitchFamily="2" charset="2"/>
              <a:buChar char="l"/>
            </a:pPr>
            <a:endParaRPr kumimoji="1" lang="en-US" altLang="zh-CN" sz="2800" b="1" dirty="0" smtClean="0">
              <a:solidFill>
                <a:schemeClr val="accent2">
                  <a:lumMod val="75000"/>
                </a:schemeClr>
              </a:solidFill>
              <a:ea typeface="黑体" pitchFamily="49" charset="-122"/>
              <a:cs typeface="Arial" pitchFamily="34" charset="0"/>
            </a:endParaRPr>
          </a:p>
          <a:p>
            <a:pPr algn="l">
              <a:lnSpc>
                <a:spcPts val="1900"/>
              </a:lnSpc>
            </a:pPr>
            <a:r>
              <a:rPr kumimoji="1" lang="en-US" altLang="zh-CN" sz="2800" b="1" dirty="0" smtClean="0">
                <a:solidFill>
                  <a:schemeClr val="accent2">
                    <a:lumMod val="75000"/>
                  </a:schemeClr>
                </a:solidFill>
                <a:cs typeface="Arial" pitchFamily="34" charset="0"/>
              </a:rPr>
              <a:t>6. Drainage pipe installation</a:t>
            </a:r>
          </a:p>
          <a:p>
            <a:pPr algn="l">
              <a:lnSpc>
                <a:spcPts val="1900"/>
              </a:lnSpc>
              <a:buFont typeface="Wingdings" pitchFamily="2" charset="2"/>
              <a:buChar char="l"/>
            </a:pPr>
            <a:endParaRPr kumimoji="1" lang="en-US" altLang="zh-CN" sz="2800" b="1" dirty="0" smtClean="0">
              <a:solidFill>
                <a:schemeClr val="accent2">
                  <a:lumMod val="75000"/>
                </a:schemeClr>
              </a:solidFill>
              <a:cs typeface="Arial" pitchFamily="34" charset="0"/>
            </a:endParaRPr>
          </a:p>
          <a:p>
            <a:pPr algn="l">
              <a:lnSpc>
                <a:spcPts val="1900"/>
              </a:lnSpc>
            </a:pPr>
            <a:r>
              <a:rPr kumimoji="1" lang="en-US" altLang="zh-CN" sz="2800" b="1" dirty="0" smtClean="0">
                <a:solidFill>
                  <a:schemeClr val="accent2">
                    <a:lumMod val="75000"/>
                  </a:schemeClr>
                </a:solidFill>
                <a:cs typeface="Arial" pitchFamily="34" charset="0"/>
              </a:rPr>
              <a:t>7. Insulation work</a:t>
            </a:r>
          </a:p>
          <a:p>
            <a:pPr algn="l">
              <a:lnSpc>
                <a:spcPts val="1900"/>
              </a:lnSpc>
              <a:buFont typeface="Wingdings" pitchFamily="2" charset="2"/>
              <a:buChar char="l"/>
            </a:pPr>
            <a:endParaRPr kumimoji="1" lang="en-US" altLang="zh-CN" sz="2800" b="1" dirty="0" smtClean="0">
              <a:solidFill>
                <a:schemeClr val="accent2">
                  <a:lumMod val="75000"/>
                </a:schemeClr>
              </a:solidFill>
              <a:cs typeface="Arial" pitchFamily="34" charset="0"/>
            </a:endParaRPr>
          </a:p>
          <a:p>
            <a:pPr algn="l">
              <a:lnSpc>
                <a:spcPts val="1900"/>
              </a:lnSpc>
            </a:pPr>
            <a:r>
              <a:rPr kumimoji="1" lang="en-US" altLang="zh-CN" sz="2800" b="1" dirty="0" smtClean="0">
                <a:solidFill>
                  <a:schemeClr val="accent2">
                    <a:lumMod val="75000"/>
                  </a:schemeClr>
                </a:solidFill>
                <a:cs typeface="Arial" pitchFamily="34" charset="0"/>
              </a:rPr>
              <a:t>8. Vacuum drying and leakage checking</a:t>
            </a:r>
          </a:p>
          <a:p>
            <a:pPr algn="l">
              <a:lnSpc>
                <a:spcPts val="1900"/>
              </a:lnSpc>
              <a:buFont typeface="Wingdings" pitchFamily="2" charset="2"/>
              <a:buChar char="l"/>
            </a:pPr>
            <a:endParaRPr kumimoji="1" lang="en-US" altLang="zh-CN" sz="2800" b="1" dirty="0" smtClean="0">
              <a:solidFill>
                <a:schemeClr val="accent2">
                  <a:lumMod val="75000"/>
                </a:schemeClr>
              </a:solidFill>
              <a:cs typeface="Arial" pitchFamily="34" charset="0"/>
            </a:endParaRPr>
          </a:p>
          <a:p>
            <a:pPr algn="l">
              <a:lnSpc>
                <a:spcPts val="1900"/>
              </a:lnSpc>
            </a:pPr>
            <a:r>
              <a:rPr kumimoji="1" lang="en-US" altLang="zh-CN" sz="2800" b="1" dirty="0" smtClean="0">
                <a:solidFill>
                  <a:schemeClr val="accent2">
                    <a:lumMod val="75000"/>
                  </a:schemeClr>
                </a:solidFill>
                <a:cs typeface="Arial" pitchFamily="34" charset="0"/>
              </a:rPr>
              <a:t>9. Wiring</a:t>
            </a:r>
          </a:p>
          <a:p>
            <a:pPr algn="l">
              <a:lnSpc>
                <a:spcPts val="1900"/>
              </a:lnSpc>
              <a:buFont typeface="Wingdings" pitchFamily="2" charset="2"/>
              <a:buChar char="l"/>
            </a:pPr>
            <a:endParaRPr kumimoji="1" lang="en-US" altLang="zh-CN" sz="2800" b="1" dirty="0" smtClean="0">
              <a:solidFill>
                <a:schemeClr val="accent2">
                  <a:lumMod val="75000"/>
                </a:schemeClr>
              </a:solidFill>
              <a:cs typeface="Arial" pitchFamily="34" charset="0"/>
            </a:endParaRPr>
          </a:p>
          <a:p>
            <a:pPr algn="l">
              <a:lnSpc>
                <a:spcPts val="1900"/>
              </a:lnSpc>
            </a:pPr>
            <a:r>
              <a:rPr kumimoji="1" lang="en-US" altLang="zh-CN" sz="2800" b="1" dirty="0" smtClean="0">
                <a:solidFill>
                  <a:schemeClr val="accent2">
                    <a:lumMod val="75000"/>
                  </a:schemeClr>
                </a:solidFill>
                <a:ea typeface="黑体" pitchFamily="49" charset="-122"/>
                <a:cs typeface="Arial" pitchFamily="34" charset="0"/>
              </a:rPr>
              <a:t>10. Test running</a:t>
            </a:r>
          </a:p>
          <a:p>
            <a:pPr algn="l">
              <a:lnSpc>
                <a:spcPts val="1900"/>
              </a:lnSpc>
              <a:buFont typeface="Wingdings" pitchFamily="2" charset="2"/>
              <a:buChar char="l"/>
            </a:pPr>
            <a:endParaRPr kumimoji="1" lang="en-US" altLang="zh-CN" sz="2800" b="1" dirty="0" smtClean="0">
              <a:solidFill>
                <a:schemeClr val="accent2">
                  <a:lumMod val="75000"/>
                </a:schemeClr>
              </a:solidFill>
              <a:cs typeface="Arial" pitchFamily="34" charset="0"/>
            </a:endParaRPr>
          </a:p>
          <a:p>
            <a:pPr algn="l">
              <a:lnSpc>
                <a:spcPts val="1900"/>
              </a:lnSpc>
            </a:pPr>
            <a:r>
              <a:rPr kumimoji="1" lang="en-US" altLang="zh-CN" sz="2800" b="1" dirty="0" smtClean="0">
                <a:solidFill>
                  <a:schemeClr val="accent2">
                    <a:lumMod val="75000"/>
                  </a:schemeClr>
                </a:solidFill>
                <a:cs typeface="Arial" pitchFamily="34" charset="0"/>
              </a:rPr>
              <a:t>11.Failure Cases for Installation</a:t>
            </a:r>
          </a:p>
          <a:p>
            <a:pPr algn="l">
              <a:lnSpc>
                <a:spcPts val="1900"/>
              </a:lnSpc>
              <a:buFont typeface="Wingdings" pitchFamily="2" charset="2"/>
              <a:buChar char="l"/>
            </a:pPr>
            <a:endParaRPr kumimoji="1" lang="en-US" altLang="zh-CN" sz="2800" b="1" dirty="0">
              <a:solidFill>
                <a:schemeClr val="accent2">
                  <a:lumMod val="75000"/>
                </a:schemeClr>
              </a:solidFill>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4481095" y="286295"/>
            <a:ext cx="6122189" cy="455061"/>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cs typeface="Arial" pitchFamily="34" charset="0"/>
              </a:rPr>
              <a:t>5</a:t>
            </a:r>
            <a:r>
              <a:rPr kumimoji="1" lang="en-US" altLang="zh-CN" sz="3200" b="1" dirty="0" smtClean="0">
                <a:solidFill>
                  <a:schemeClr val="accent6">
                    <a:lumMod val="75000"/>
                  </a:schemeClr>
                </a:solidFill>
                <a:ea typeface="华文彩云" pitchFamily="2" charset="-122"/>
                <a:cs typeface="Arial" pitchFamily="34" charset="0"/>
              </a:rPr>
              <a:t>. </a:t>
            </a:r>
            <a:r>
              <a:rPr kumimoji="1" lang="en-US" altLang="zh-CN" sz="3200" b="1" dirty="0">
                <a:solidFill>
                  <a:schemeClr val="accent6">
                    <a:lumMod val="75000"/>
                  </a:schemeClr>
                </a:solidFill>
                <a:cs typeface="Arial" pitchFamily="34" charset="0"/>
              </a:rPr>
              <a:t>Connection pipe installation</a:t>
            </a:r>
          </a:p>
        </p:txBody>
      </p:sp>
      <p:sp>
        <p:nvSpPr>
          <p:cNvPr id="13" name="矩形 12"/>
          <p:cNvSpPr/>
          <p:nvPr/>
        </p:nvSpPr>
        <p:spPr>
          <a:xfrm>
            <a:off x="162472" y="1086718"/>
            <a:ext cx="5976316" cy="461665"/>
          </a:xfrm>
          <a:prstGeom prst="rect">
            <a:avLst/>
          </a:prstGeom>
        </p:spPr>
        <p:txBody>
          <a:bodyPr wrap="none">
            <a:spAutoFit/>
          </a:bodyPr>
          <a:lstStyle/>
          <a:p>
            <a:r>
              <a:rPr kumimoji="1" lang="en-US" altLang="zh-CN" sz="2400" b="1" dirty="0" smtClean="0">
                <a:solidFill>
                  <a:schemeClr val="accent2">
                    <a:lumMod val="75000"/>
                  </a:schemeClr>
                </a:solidFill>
                <a:latin typeface="+mn-lt"/>
                <a:cs typeface="Calibri" pitchFamily="34" charset="0"/>
              </a:rPr>
              <a:t>1. Max refrigerant </a:t>
            </a:r>
            <a:r>
              <a:rPr kumimoji="1" lang="en-US" altLang="zh-CN" sz="2400" b="1" dirty="0">
                <a:solidFill>
                  <a:schemeClr val="accent2">
                    <a:lumMod val="75000"/>
                  </a:schemeClr>
                </a:solidFill>
                <a:latin typeface="+mn-lt"/>
                <a:cs typeface="Calibri" pitchFamily="34" charset="0"/>
              </a:rPr>
              <a:t>pipe length and drop</a:t>
            </a:r>
          </a:p>
        </p:txBody>
      </p:sp>
      <p:graphicFrame>
        <p:nvGraphicFramePr>
          <p:cNvPr id="7" name="Group 83"/>
          <p:cNvGraphicFramePr>
            <a:graphicFrameLocks noGrp="1"/>
          </p:cNvGraphicFramePr>
          <p:nvPr>
            <p:extLst>
              <p:ext uri="{D42A27DB-BD31-4B8C-83A1-F6EECF244321}">
                <p14:modId xmlns:p14="http://schemas.microsoft.com/office/powerpoint/2010/main" val="4065210799"/>
              </p:ext>
            </p:extLst>
          </p:nvPr>
        </p:nvGraphicFramePr>
        <p:xfrm>
          <a:off x="680795" y="2268463"/>
          <a:ext cx="5530001" cy="2958697"/>
        </p:xfrm>
        <a:graphic>
          <a:graphicData uri="http://schemas.openxmlformats.org/drawingml/2006/table">
            <a:tbl>
              <a:tblPr>
                <a:tableStyleId>{5940675A-B579-460E-94D1-54222C63F5DA}</a:tableStyleId>
              </a:tblPr>
              <a:tblGrid>
                <a:gridCol w="1071562"/>
                <a:gridCol w="2010167"/>
                <a:gridCol w="2448272"/>
              </a:tblGrid>
              <a:tr h="720080">
                <a:tc>
                  <a:txBody>
                    <a:bodyPr/>
                    <a:lstStyle/>
                    <a:p>
                      <a:pPr marL="12700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Capacity</a:t>
                      </a:r>
                      <a:endParaRPr kumimoji="0" lang="zh-CN"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p>
                      <a:pPr marL="12700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Btu/h</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Max pipe length A     </a:t>
                      </a:r>
                    </a:p>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(m)</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352800" algn="l"/>
                        </a:tabLst>
                      </a:pPr>
                      <a:r>
                        <a:rPr kumimoji="1"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Max. height difference B</a:t>
                      </a:r>
                    </a:p>
                    <a:p>
                      <a:pPr marL="342900" marR="0" lvl="0" indent="-342900" algn="ctr" defTabSz="914400" rtl="0" eaLnBrk="1" fontAlgn="base" latinLnBrk="0" hangingPunct="1">
                        <a:lnSpc>
                          <a:spcPct val="100000"/>
                        </a:lnSpc>
                        <a:spcBef>
                          <a:spcPct val="0"/>
                        </a:spcBef>
                        <a:spcAft>
                          <a:spcPct val="0"/>
                        </a:spcAft>
                        <a:buClrTx/>
                        <a:buSzTx/>
                        <a:buFontTx/>
                        <a:buNone/>
                        <a:tabLst>
                          <a:tab pos="3352800" algn="l"/>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 (m)</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r>
              <a:tr h="333411">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9K</a:t>
                      </a:r>
                      <a:endParaRPr kumimoji="0" lang="zh-CN" altLang="zh-CN" sz="1600" b="1"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10</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5</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8580" marR="68580" marT="0" marB="0" anchor="ctr" horzOverflow="overflow"/>
                </a:tc>
              </a:tr>
              <a:tr h="333411">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solidFill>
                            <a:schemeClr val="accent6">
                              <a:lumMod val="75000"/>
                            </a:schemeClr>
                          </a:solidFill>
                          <a:effectLst/>
                          <a:latin typeface="Arial" pitchFamily="34" charset="0"/>
                          <a:ea typeface="+mn-ea"/>
                          <a:cs typeface="Arial" pitchFamily="34" charset="0"/>
                        </a:rPr>
                        <a:t>12K</a:t>
                      </a:r>
                      <a:endParaRPr kumimoji="0" lang="zh-CN" altLang="zh-CN" sz="1600" b="1" i="0" u="none" strike="noStrike" cap="none" normalizeH="0" baseline="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solidFill>
                            <a:schemeClr val="accent6">
                              <a:lumMod val="75000"/>
                            </a:schemeClr>
                          </a:solidFill>
                          <a:effectLst/>
                          <a:latin typeface="Arial" pitchFamily="34" charset="0"/>
                          <a:ea typeface="+mn-ea"/>
                          <a:cs typeface="Arial" pitchFamily="34" charset="0"/>
                        </a:rPr>
                        <a:t>15</a:t>
                      </a:r>
                      <a:endParaRPr kumimoji="0" lang="zh-CN" altLang="zh-CN" sz="1600" b="0" i="0" u="none" strike="noStrike" cap="none" normalizeH="0" baseline="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solidFill>
                            <a:schemeClr val="accent6">
                              <a:lumMod val="75000"/>
                            </a:schemeClr>
                          </a:solidFill>
                          <a:effectLst/>
                          <a:latin typeface="Arial" pitchFamily="34" charset="0"/>
                          <a:ea typeface="+mn-ea"/>
                          <a:cs typeface="Arial" pitchFamily="34" charset="0"/>
                        </a:rPr>
                        <a:t>8</a:t>
                      </a:r>
                      <a:endParaRPr kumimoji="0" lang="zh-CN" altLang="zh-CN" sz="1600" b="0" i="0" u="none" strike="noStrike" cap="none" normalizeH="0" baseline="0" smtClean="0">
                        <a:ln>
                          <a:noFill/>
                        </a:ln>
                        <a:solidFill>
                          <a:schemeClr val="accent6">
                            <a:lumMod val="75000"/>
                          </a:schemeClr>
                        </a:solidFill>
                        <a:effectLst/>
                        <a:latin typeface="Arial" pitchFamily="34" charset="0"/>
                        <a:ea typeface="+mn-ea"/>
                        <a:cs typeface="Arial" pitchFamily="34" charset="0"/>
                      </a:endParaRPr>
                    </a:p>
                  </a:txBody>
                  <a:tcPr marL="68580" marR="68580" marT="0" marB="0" anchor="ctr" horzOverflow="overflow"/>
                </a:tc>
              </a:tr>
              <a:tr h="314359">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17K</a:t>
                      </a:r>
                      <a:endParaRPr kumimoji="0" lang="zh-CN" altLang="en-US"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20</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8</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8580" marR="68580" marT="0" marB="0" anchor="ctr" horzOverflow="overflow"/>
                </a:tc>
              </a:tr>
              <a:tr h="314359">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rPr>
                        <a:t>22K</a:t>
                      </a:r>
                      <a:endParaRPr kumimoji="0" lang="zh-CN" altLang="en-US"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rPr>
                        <a:t>25</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rPr>
                        <a:t>10</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8580" marR="68580" marT="0" marB="0" anchor="ctr" horzOverflow="overflow"/>
                </a:tc>
              </a:tr>
              <a:tr h="314359">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rPr>
                        <a:t>36K</a:t>
                      </a:r>
                      <a:endParaRPr kumimoji="0" lang="zh-CN" altLang="en-US"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rPr>
                        <a:t>30</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rPr>
                        <a:t>20</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8580" marR="68580" marT="0" marB="0" anchor="ctr" horzOverflow="overflow"/>
                </a:tc>
              </a:tr>
              <a:tr h="314359">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rPr>
                        <a:t>48K</a:t>
                      </a:r>
                    </a:p>
                  </a:txBody>
                  <a:tcPr marL="64445" marR="64445" marT="0" marB="0" anchor="ctr" horzOverflow="overflow"/>
                </a:tc>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rPr>
                        <a:t>50</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rPr>
                        <a:t>25</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8580" marR="68580" marT="0" marB="0" anchor="ctr" horzOverflow="overflow"/>
                </a:tc>
              </a:tr>
              <a:tr h="314359">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rPr>
                        <a:t>60K</a:t>
                      </a:r>
                      <a:endParaRPr kumimoji="0" lang="zh-CN" altLang="en-US"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rPr>
                        <a:t>50</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rPr>
                        <a:t>25</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8580" marR="68580" marT="0" marB="0" anchor="ctr" horzOverflow="overflow"/>
                </a:tc>
              </a:tr>
            </a:tbl>
          </a:graphicData>
        </a:graphic>
      </p:graphicFrame>
      <p:pic>
        <p:nvPicPr>
          <p:cNvPr id="8" name="Picture 1" descr="2"/>
          <p:cNvPicPr>
            <a:picLocks noChangeAspect="1" noChangeArrowheads="1"/>
          </p:cNvPicPr>
          <p:nvPr/>
        </p:nvPicPr>
        <p:blipFill rotWithShape="1">
          <a:blip r:embed="rId2">
            <a:extLst>
              <a:ext uri="{28A0092B-C50C-407E-A947-70E740481C1C}">
                <a14:useLocalDpi xmlns:a14="http://schemas.microsoft.com/office/drawing/2010/main" val="0"/>
              </a:ext>
            </a:extLst>
          </a:blip>
          <a:srcRect l="10760" t="8215" r="61530" b="13113"/>
          <a:stretch/>
        </p:blipFill>
        <p:spPr bwMode="auto">
          <a:xfrm>
            <a:off x="6426820" y="1830025"/>
            <a:ext cx="3764417" cy="31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854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4481095" y="286295"/>
            <a:ext cx="6122189" cy="455061"/>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cs typeface="Arial" pitchFamily="34" charset="0"/>
              </a:rPr>
              <a:t>5</a:t>
            </a:r>
            <a:r>
              <a:rPr kumimoji="1" lang="en-US" altLang="zh-CN" sz="3200" b="1" dirty="0" smtClean="0">
                <a:solidFill>
                  <a:schemeClr val="accent6">
                    <a:lumMod val="75000"/>
                  </a:schemeClr>
                </a:solidFill>
                <a:ea typeface="华文彩云" pitchFamily="2" charset="-122"/>
                <a:cs typeface="Arial" pitchFamily="34" charset="0"/>
              </a:rPr>
              <a:t>. </a:t>
            </a:r>
            <a:r>
              <a:rPr kumimoji="1" lang="en-US" altLang="zh-CN" sz="3200" b="1" dirty="0">
                <a:solidFill>
                  <a:schemeClr val="accent6">
                    <a:lumMod val="75000"/>
                  </a:schemeClr>
                </a:solidFill>
                <a:cs typeface="Arial" pitchFamily="34" charset="0"/>
              </a:rPr>
              <a:t>Connection pipe installation</a:t>
            </a:r>
          </a:p>
        </p:txBody>
      </p:sp>
      <p:sp>
        <p:nvSpPr>
          <p:cNvPr id="13" name="矩形 12"/>
          <p:cNvSpPr/>
          <p:nvPr/>
        </p:nvSpPr>
        <p:spPr>
          <a:xfrm>
            <a:off x="79399" y="1044327"/>
            <a:ext cx="4821961" cy="461665"/>
          </a:xfrm>
          <a:prstGeom prst="rect">
            <a:avLst/>
          </a:prstGeom>
        </p:spPr>
        <p:txBody>
          <a:bodyPr wrap="none">
            <a:spAutoFit/>
          </a:bodyPr>
          <a:lstStyle/>
          <a:p>
            <a:r>
              <a:rPr kumimoji="1" lang="en-US" altLang="zh-CN" sz="2400" b="1" dirty="0" smtClean="0">
                <a:solidFill>
                  <a:schemeClr val="accent2">
                    <a:lumMod val="75000"/>
                  </a:schemeClr>
                </a:solidFill>
                <a:latin typeface="+mn-lt"/>
                <a:cs typeface="Calibri" pitchFamily="34" charset="0"/>
              </a:rPr>
              <a:t>1. </a:t>
            </a:r>
            <a:r>
              <a:rPr kumimoji="1" lang="en-US" altLang="zh-CN" sz="2400" b="1" dirty="0">
                <a:solidFill>
                  <a:schemeClr val="accent2">
                    <a:lumMod val="75000"/>
                  </a:schemeClr>
                </a:solidFill>
                <a:latin typeface="+mn-lt"/>
                <a:cs typeface="Calibri" pitchFamily="34" charset="0"/>
              </a:rPr>
              <a:t>Additional refrigerant charge </a:t>
            </a:r>
          </a:p>
        </p:txBody>
      </p:sp>
      <p:graphicFrame>
        <p:nvGraphicFramePr>
          <p:cNvPr id="7" name="Group 83"/>
          <p:cNvGraphicFramePr>
            <a:graphicFrameLocks noGrp="1"/>
          </p:cNvGraphicFramePr>
          <p:nvPr>
            <p:extLst>
              <p:ext uri="{D42A27DB-BD31-4B8C-83A1-F6EECF244321}">
                <p14:modId xmlns:p14="http://schemas.microsoft.com/office/powerpoint/2010/main" val="663706340"/>
              </p:ext>
            </p:extLst>
          </p:nvPr>
        </p:nvGraphicFramePr>
        <p:xfrm>
          <a:off x="409848" y="1913573"/>
          <a:ext cx="8852449" cy="3019186"/>
        </p:xfrm>
        <a:graphic>
          <a:graphicData uri="http://schemas.openxmlformats.org/drawingml/2006/table">
            <a:tbl>
              <a:tblPr>
                <a:tableStyleId>{5940675A-B579-460E-94D1-54222C63F5DA}</a:tableStyleId>
              </a:tblPr>
              <a:tblGrid>
                <a:gridCol w="1102028"/>
                <a:gridCol w="1148065"/>
                <a:gridCol w="1314753"/>
                <a:gridCol w="1406689"/>
                <a:gridCol w="2186290"/>
                <a:gridCol w="1694624"/>
              </a:tblGrid>
              <a:tr h="344525">
                <a:tc rowSpan="3">
                  <a:txBody>
                    <a:bodyPr/>
                    <a:lstStyle/>
                    <a:p>
                      <a:pPr marL="12700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Capacity</a:t>
                      </a:r>
                      <a:endParaRPr kumimoji="0" lang="zh-CN"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p>
                      <a:pPr marL="12700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Btu/h</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gridSpan="2">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Pipe size</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hMerge="1">
                  <a:txBody>
                    <a:bodyPr/>
                    <a:lstStyle/>
                    <a:p>
                      <a:endParaRPr lang="zh-CN" altLang="en-US"/>
                    </a:p>
                  </a:txBody>
                  <a:tcPr/>
                </a:tc>
                <a:tc rowSpan="3">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Standard Length</a:t>
                      </a:r>
                      <a:endParaRPr kumimoji="0" lang="zh-CN"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(m)</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rowSpan="2">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Additional refrigerant</a:t>
                      </a:r>
                      <a:endParaRPr kumimoji="0" lang="zh-CN"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(g/m)</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rowSpan="3">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rPr>
                        <a:t>Formula</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r>
              <a:tr h="159531">
                <a:tc vMerge="1">
                  <a:txBody>
                    <a:bodyPr/>
                    <a:lstStyle/>
                    <a:p>
                      <a:endParaRPr lang="zh-CN" altLang="en-US"/>
                    </a:p>
                  </a:txBody>
                  <a:tcPr/>
                </a:tc>
                <a:tc rowSpan="2">
                  <a:txBody>
                    <a:bodyPr/>
                    <a:lstStyle/>
                    <a:p>
                      <a:pPr marL="12700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Gas Side</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rowSpan="2">
                  <a:txBody>
                    <a:bodyPr/>
                    <a:lstStyle/>
                    <a:p>
                      <a:pPr marL="12700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Liquid Side</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27651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R410A</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vMerge="1">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r>
              <a:tr h="333411">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9K</a:t>
                      </a:r>
                      <a:endParaRPr kumimoji="0" lang="zh-CN" altLang="zh-CN" sz="1600" b="1"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just" defTabSz="914400" rtl="0" eaLnBrk="1" fontAlgn="base" latinLnBrk="0" hangingPunct="1">
                        <a:lnSpc>
                          <a:spcPct val="100000"/>
                        </a:lnSpc>
                        <a:spcBef>
                          <a:spcPct val="0"/>
                        </a:spcBef>
                        <a:spcAft>
                          <a:spcPct val="0"/>
                        </a:spcAft>
                        <a:buClrTx/>
                        <a:buSzTx/>
                        <a:buFontTx/>
                        <a:buNone/>
                        <a:tabLst/>
                      </a:pPr>
                      <a:r>
                        <a:rPr kumimoji="0" lang="el-GR"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Φ</a:t>
                      </a:r>
                      <a:r>
                        <a:rPr kumimoji="0" lang="zh-CN" altLang="en-US"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9</a:t>
                      </a: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.52</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just" defTabSz="914400" rtl="0" eaLnBrk="1" fontAlgn="base" latinLnBrk="0" hangingPunct="1">
                        <a:lnSpc>
                          <a:spcPct val="100000"/>
                        </a:lnSpc>
                        <a:spcBef>
                          <a:spcPct val="0"/>
                        </a:spcBef>
                        <a:spcAft>
                          <a:spcPct val="0"/>
                        </a:spcAft>
                        <a:buClrTx/>
                        <a:buSzTx/>
                        <a:buFontTx/>
                        <a:buNone/>
                        <a:tabLst/>
                      </a:pPr>
                      <a:r>
                        <a:rPr kumimoji="0" lang="el-GR"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Φ</a:t>
                      </a: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6.35</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rowSpan="7">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5</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rowSpan="3">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20</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rowSpan="3">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rPr>
                        <a:t>V=(L-5)*20</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r>
              <a:tr h="333411">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smtClean="0">
                          <a:ln>
                            <a:noFill/>
                          </a:ln>
                          <a:solidFill>
                            <a:schemeClr val="accent6">
                              <a:lumMod val="75000"/>
                            </a:schemeClr>
                          </a:solidFill>
                          <a:effectLst/>
                          <a:latin typeface="Arial" pitchFamily="34" charset="0"/>
                          <a:ea typeface="+mn-ea"/>
                          <a:cs typeface="Arial" pitchFamily="34" charset="0"/>
                        </a:rPr>
                        <a:t>12K</a:t>
                      </a:r>
                      <a:endParaRPr kumimoji="0" lang="zh-CN" altLang="zh-CN" sz="1600" b="1" i="0" u="none" strike="noStrike" cap="none" normalizeH="0" baseline="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just" defTabSz="914400" rtl="0" eaLnBrk="1" fontAlgn="base" latinLnBrk="0" hangingPunct="1">
                        <a:lnSpc>
                          <a:spcPct val="100000"/>
                        </a:lnSpc>
                        <a:spcBef>
                          <a:spcPct val="0"/>
                        </a:spcBef>
                        <a:spcAft>
                          <a:spcPct val="0"/>
                        </a:spcAft>
                        <a:buClrTx/>
                        <a:buSzTx/>
                        <a:buFontTx/>
                        <a:buNone/>
                        <a:tabLst/>
                      </a:pPr>
                      <a:r>
                        <a:rPr kumimoji="0" lang="el-GR"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Φ</a:t>
                      </a: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12.7</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just" defTabSz="914400" rtl="0" eaLnBrk="1" fontAlgn="base" latinLnBrk="0" hangingPunct="1">
                        <a:lnSpc>
                          <a:spcPct val="100000"/>
                        </a:lnSpc>
                        <a:spcBef>
                          <a:spcPct val="0"/>
                        </a:spcBef>
                        <a:spcAft>
                          <a:spcPct val="0"/>
                        </a:spcAft>
                        <a:buClrTx/>
                        <a:buSzTx/>
                        <a:buFontTx/>
                        <a:buNone/>
                        <a:tabLst/>
                      </a:pPr>
                      <a:r>
                        <a:rPr kumimoji="0" lang="el-GR"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Φ</a:t>
                      </a: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6.35</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vMerge="1">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vMerge="1">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vMerge="1">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r>
              <a:tr h="314359">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17K</a:t>
                      </a:r>
                      <a:endParaRPr kumimoji="0" lang="zh-CN" altLang="en-US"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just" defTabSz="914400" rtl="0" eaLnBrk="1" fontAlgn="base" latinLnBrk="0" hangingPunct="1">
                        <a:lnSpc>
                          <a:spcPct val="100000"/>
                        </a:lnSpc>
                        <a:spcBef>
                          <a:spcPct val="0"/>
                        </a:spcBef>
                        <a:spcAft>
                          <a:spcPct val="0"/>
                        </a:spcAft>
                        <a:buClrTx/>
                        <a:buSzTx/>
                        <a:buFontTx/>
                        <a:buNone/>
                        <a:tabLst/>
                      </a:pPr>
                      <a:r>
                        <a:rPr kumimoji="0" lang="el-GR"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Φ</a:t>
                      </a: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12.7</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just" defTabSz="914400" rtl="0" eaLnBrk="1" fontAlgn="base" latinLnBrk="0" hangingPunct="1">
                        <a:lnSpc>
                          <a:spcPct val="100000"/>
                        </a:lnSpc>
                        <a:spcBef>
                          <a:spcPct val="0"/>
                        </a:spcBef>
                        <a:spcAft>
                          <a:spcPct val="0"/>
                        </a:spcAft>
                        <a:buClrTx/>
                        <a:buSzTx/>
                        <a:buFontTx/>
                        <a:buNone/>
                        <a:tabLst/>
                      </a:pPr>
                      <a:r>
                        <a:rPr kumimoji="0" lang="el-GR"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Φ</a:t>
                      </a: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6.35</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vMerge="1">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vMerge="1">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vMerge="1">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r>
              <a:tr h="314359">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rPr>
                        <a:t>22K</a:t>
                      </a:r>
                      <a:endParaRPr kumimoji="0" lang="zh-CN" altLang="en-US"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just" defTabSz="914400" rtl="0" eaLnBrk="1" fontAlgn="base" latinLnBrk="0" hangingPunct="1">
                        <a:lnSpc>
                          <a:spcPct val="100000"/>
                        </a:lnSpc>
                        <a:spcBef>
                          <a:spcPct val="0"/>
                        </a:spcBef>
                        <a:spcAft>
                          <a:spcPct val="0"/>
                        </a:spcAft>
                        <a:buClrTx/>
                        <a:buSzTx/>
                        <a:buFontTx/>
                        <a:buNone/>
                        <a:tabLst/>
                        <a:defRPr/>
                      </a:pPr>
                      <a:r>
                        <a:rPr kumimoji="0" lang="el-GR"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Φ</a:t>
                      </a: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16.0</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just" defTabSz="914400" rtl="0" eaLnBrk="1" fontAlgn="base" latinLnBrk="0" hangingPunct="1">
                        <a:lnSpc>
                          <a:spcPct val="100000"/>
                        </a:lnSpc>
                        <a:spcBef>
                          <a:spcPct val="0"/>
                        </a:spcBef>
                        <a:spcAft>
                          <a:spcPct val="0"/>
                        </a:spcAft>
                        <a:buClrTx/>
                        <a:buSzTx/>
                        <a:buFontTx/>
                        <a:buNone/>
                        <a:tabLst/>
                        <a:defRPr/>
                      </a:pPr>
                      <a:r>
                        <a:rPr kumimoji="0" lang="el-GR" altLang="zh-CN" sz="1600" u="none" strike="noStrike" kern="1200" cap="none" normalizeH="0" baseline="0" dirty="0" smtClean="0">
                          <a:ln>
                            <a:noFill/>
                          </a:ln>
                          <a:solidFill>
                            <a:schemeClr val="accent6">
                              <a:lumMod val="75000"/>
                            </a:schemeClr>
                          </a:solidFill>
                          <a:effectLst/>
                          <a:latin typeface="Arial" pitchFamily="34" charset="0"/>
                          <a:ea typeface="+mn-ea"/>
                          <a:cs typeface="Arial" pitchFamily="34" charset="0"/>
                        </a:rPr>
                        <a:t>Φ</a:t>
                      </a:r>
                      <a:r>
                        <a:rPr kumimoji="0" lang="en-US" altLang="zh-CN" sz="1600" u="none" strike="noStrike" kern="1200" cap="none" normalizeH="0" baseline="0" dirty="0" smtClean="0">
                          <a:ln>
                            <a:noFill/>
                          </a:ln>
                          <a:solidFill>
                            <a:schemeClr val="accent6">
                              <a:lumMod val="75000"/>
                            </a:schemeClr>
                          </a:solidFill>
                          <a:effectLst/>
                          <a:latin typeface="Arial" pitchFamily="34" charset="0"/>
                          <a:ea typeface="+mn-ea"/>
                          <a:cs typeface="Arial" pitchFamily="34" charset="0"/>
                        </a:rPr>
                        <a:t>9.52</a:t>
                      </a:r>
                      <a:endParaRPr kumimoji="0" lang="zh-CN" altLang="zh-CN" sz="1600" u="none" strike="noStrike" kern="1200"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vMerge="1">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rowSpan="4">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rPr>
                        <a:t>30</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rowSpan="4">
                  <a:txBody>
                    <a:bodyPr/>
                    <a:lstStyle/>
                    <a:p>
                      <a:pPr marL="12700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rPr>
                        <a:t>V=(L-5)*30</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p>
                      <a:pPr marL="12700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r>
              <a:tr h="314359">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rPr>
                        <a:t>36K</a:t>
                      </a:r>
                      <a:endParaRPr kumimoji="0" lang="zh-CN" altLang="en-US"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just" defTabSz="914400" rtl="0" eaLnBrk="1" fontAlgn="base" latinLnBrk="0" hangingPunct="1">
                        <a:lnSpc>
                          <a:spcPct val="100000"/>
                        </a:lnSpc>
                        <a:spcBef>
                          <a:spcPct val="0"/>
                        </a:spcBef>
                        <a:spcAft>
                          <a:spcPct val="0"/>
                        </a:spcAft>
                        <a:buClrTx/>
                        <a:buSzTx/>
                        <a:buFontTx/>
                        <a:buNone/>
                        <a:tabLst/>
                        <a:defRPr/>
                      </a:pPr>
                      <a:r>
                        <a:rPr kumimoji="0" lang="el-GR"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Φ</a:t>
                      </a: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16.0</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just" defTabSz="914400" rtl="0" eaLnBrk="1" fontAlgn="base" latinLnBrk="0" hangingPunct="1">
                        <a:lnSpc>
                          <a:spcPct val="100000"/>
                        </a:lnSpc>
                        <a:spcBef>
                          <a:spcPct val="0"/>
                        </a:spcBef>
                        <a:spcAft>
                          <a:spcPct val="0"/>
                        </a:spcAft>
                        <a:buClrTx/>
                        <a:buSzTx/>
                        <a:buFontTx/>
                        <a:buNone/>
                        <a:tabLst/>
                        <a:defRPr/>
                      </a:pPr>
                      <a:r>
                        <a:rPr kumimoji="0" lang="el-GR" altLang="zh-CN" sz="1600" u="none" strike="noStrike" kern="1200" cap="none" normalizeH="0" baseline="0" dirty="0" smtClean="0">
                          <a:ln>
                            <a:noFill/>
                          </a:ln>
                          <a:solidFill>
                            <a:schemeClr val="accent6">
                              <a:lumMod val="75000"/>
                            </a:schemeClr>
                          </a:solidFill>
                          <a:effectLst/>
                          <a:latin typeface="Arial" pitchFamily="34" charset="0"/>
                          <a:ea typeface="+mn-ea"/>
                          <a:cs typeface="Arial" pitchFamily="34" charset="0"/>
                        </a:rPr>
                        <a:t>Φ</a:t>
                      </a:r>
                      <a:r>
                        <a:rPr kumimoji="0" lang="en-US" altLang="zh-CN" sz="1600" u="none" strike="noStrike" kern="1200" cap="none" normalizeH="0" baseline="0" dirty="0" smtClean="0">
                          <a:ln>
                            <a:noFill/>
                          </a:ln>
                          <a:solidFill>
                            <a:schemeClr val="accent6">
                              <a:lumMod val="75000"/>
                            </a:schemeClr>
                          </a:solidFill>
                          <a:effectLst/>
                          <a:latin typeface="Arial" pitchFamily="34" charset="0"/>
                          <a:ea typeface="+mn-ea"/>
                          <a:cs typeface="Arial" pitchFamily="34" charset="0"/>
                        </a:rPr>
                        <a:t>9.52</a:t>
                      </a:r>
                      <a:endParaRPr kumimoji="0" lang="zh-CN" altLang="zh-CN" sz="1600" u="none" strike="noStrike" kern="1200"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vMerge="1">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vMerge="1">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vMerge="1">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r>
              <a:tr h="314359">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rPr>
                        <a:t>48K</a:t>
                      </a:r>
                    </a:p>
                  </a:txBody>
                  <a:tcPr marL="64445" marR="64445" marT="0" marB="0" anchor="ctr" horzOverflow="overflow"/>
                </a:tc>
                <a:tc>
                  <a:txBody>
                    <a:bodyPr/>
                    <a:lstStyle/>
                    <a:p>
                      <a:pPr marL="127000" marR="0" lvl="0" indent="0" algn="just" defTabSz="914400" rtl="0" eaLnBrk="1" fontAlgn="base" latinLnBrk="0" hangingPunct="1">
                        <a:lnSpc>
                          <a:spcPct val="100000"/>
                        </a:lnSpc>
                        <a:spcBef>
                          <a:spcPct val="0"/>
                        </a:spcBef>
                        <a:spcAft>
                          <a:spcPct val="0"/>
                        </a:spcAft>
                        <a:buClrTx/>
                        <a:buSzTx/>
                        <a:buFontTx/>
                        <a:buNone/>
                        <a:tabLst/>
                        <a:defRPr/>
                      </a:pPr>
                      <a:r>
                        <a:rPr kumimoji="0" lang="el-GR"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Φ</a:t>
                      </a: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19.0</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just" defTabSz="914400" rtl="0" eaLnBrk="1" fontAlgn="base" latinLnBrk="0" hangingPunct="1">
                        <a:lnSpc>
                          <a:spcPct val="100000"/>
                        </a:lnSpc>
                        <a:spcBef>
                          <a:spcPct val="0"/>
                        </a:spcBef>
                        <a:spcAft>
                          <a:spcPct val="0"/>
                        </a:spcAft>
                        <a:buClrTx/>
                        <a:buSzTx/>
                        <a:buFontTx/>
                        <a:buNone/>
                        <a:tabLst/>
                        <a:defRPr/>
                      </a:pPr>
                      <a:r>
                        <a:rPr kumimoji="0" lang="el-GR" altLang="zh-CN" sz="1600" u="none" strike="noStrike" kern="1200" cap="none" normalizeH="0" baseline="0" dirty="0" smtClean="0">
                          <a:ln>
                            <a:noFill/>
                          </a:ln>
                          <a:solidFill>
                            <a:schemeClr val="accent6">
                              <a:lumMod val="75000"/>
                            </a:schemeClr>
                          </a:solidFill>
                          <a:effectLst/>
                          <a:latin typeface="Arial" pitchFamily="34" charset="0"/>
                          <a:ea typeface="+mn-ea"/>
                          <a:cs typeface="Arial" pitchFamily="34" charset="0"/>
                        </a:rPr>
                        <a:t>Φ</a:t>
                      </a:r>
                      <a:r>
                        <a:rPr kumimoji="0" lang="en-US" altLang="zh-CN" sz="1600" u="none" strike="noStrike" kern="1200" cap="none" normalizeH="0" baseline="0" dirty="0" smtClean="0">
                          <a:ln>
                            <a:noFill/>
                          </a:ln>
                          <a:solidFill>
                            <a:schemeClr val="accent6">
                              <a:lumMod val="75000"/>
                            </a:schemeClr>
                          </a:solidFill>
                          <a:effectLst/>
                          <a:latin typeface="Arial" pitchFamily="34" charset="0"/>
                          <a:ea typeface="+mn-ea"/>
                          <a:cs typeface="Arial" pitchFamily="34" charset="0"/>
                        </a:rPr>
                        <a:t>9.52</a:t>
                      </a:r>
                      <a:endParaRPr kumimoji="0" lang="zh-CN" altLang="zh-CN" sz="1600" u="none" strike="noStrike" kern="1200"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vMerge="1">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vMerge="1">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vMerge="1">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r>
              <a:tr h="314359">
                <a:tc>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rPr>
                        <a:t>60K</a:t>
                      </a:r>
                      <a:endParaRPr kumimoji="0" lang="zh-CN" altLang="en-US"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just" defTabSz="914400" rtl="0" eaLnBrk="1" fontAlgn="base" latinLnBrk="0" hangingPunct="1">
                        <a:lnSpc>
                          <a:spcPct val="100000"/>
                        </a:lnSpc>
                        <a:spcBef>
                          <a:spcPct val="0"/>
                        </a:spcBef>
                        <a:spcAft>
                          <a:spcPct val="0"/>
                        </a:spcAft>
                        <a:buClrTx/>
                        <a:buSzTx/>
                        <a:buFontTx/>
                        <a:buNone/>
                        <a:tabLst/>
                        <a:defRPr/>
                      </a:pPr>
                      <a:r>
                        <a:rPr kumimoji="0" lang="el-GR"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Φ</a:t>
                      </a:r>
                      <a:r>
                        <a:rPr kumimoji="0" lang="en-US" altLang="zh-CN" sz="1600" u="none" strike="noStrike" cap="none" normalizeH="0" baseline="0" dirty="0" smtClean="0">
                          <a:ln>
                            <a:noFill/>
                          </a:ln>
                          <a:solidFill>
                            <a:schemeClr val="accent6">
                              <a:lumMod val="75000"/>
                            </a:schemeClr>
                          </a:solidFill>
                          <a:effectLst/>
                          <a:latin typeface="Arial" pitchFamily="34" charset="0"/>
                          <a:ea typeface="+mn-ea"/>
                          <a:cs typeface="Arial" pitchFamily="34" charset="0"/>
                        </a:rPr>
                        <a:t>19.0</a:t>
                      </a: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a:txBody>
                    <a:bodyPr/>
                    <a:lstStyle/>
                    <a:p>
                      <a:pPr marL="127000" marR="0" lvl="0" indent="0" algn="just" defTabSz="914400" rtl="0" eaLnBrk="1" fontAlgn="base" latinLnBrk="0" hangingPunct="1">
                        <a:lnSpc>
                          <a:spcPct val="100000"/>
                        </a:lnSpc>
                        <a:spcBef>
                          <a:spcPct val="0"/>
                        </a:spcBef>
                        <a:spcAft>
                          <a:spcPct val="0"/>
                        </a:spcAft>
                        <a:buClrTx/>
                        <a:buSzTx/>
                        <a:buFontTx/>
                        <a:buNone/>
                        <a:tabLst/>
                        <a:defRPr/>
                      </a:pPr>
                      <a:r>
                        <a:rPr kumimoji="0" lang="el-GR" altLang="zh-CN" sz="1600" u="none" strike="noStrike" kern="1200" cap="none" normalizeH="0" baseline="0" dirty="0" smtClean="0">
                          <a:ln>
                            <a:noFill/>
                          </a:ln>
                          <a:solidFill>
                            <a:schemeClr val="accent6">
                              <a:lumMod val="75000"/>
                            </a:schemeClr>
                          </a:solidFill>
                          <a:effectLst/>
                          <a:latin typeface="Arial" pitchFamily="34" charset="0"/>
                          <a:ea typeface="+mn-ea"/>
                          <a:cs typeface="Arial" pitchFamily="34" charset="0"/>
                        </a:rPr>
                        <a:t>Φ</a:t>
                      </a:r>
                      <a:r>
                        <a:rPr kumimoji="0" lang="en-US" altLang="zh-CN" sz="1600" u="none" strike="noStrike" kern="1200" cap="none" normalizeH="0" baseline="0" dirty="0" smtClean="0">
                          <a:ln>
                            <a:noFill/>
                          </a:ln>
                          <a:solidFill>
                            <a:schemeClr val="accent6">
                              <a:lumMod val="75000"/>
                            </a:schemeClr>
                          </a:solidFill>
                          <a:effectLst/>
                          <a:latin typeface="Arial" pitchFamily="34" charset="0"/>
                          <a:ea typeface="+mn-ea"/>
                          <a:cs typeface="Arial" pitchFamily="34" charset="0"/>
                        </a:rPr>
                        <a:t>9.52</a:t>
                      </a:r>
                      <a:endParaRPr kumimoji="0" lang="zh-CN" altLang="zh-CN" sz="1600" u="none" strike="noStrike" kern="1200"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vMerge="1">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vMerge="1">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c vMerge="1">
                  <a:txBody>
                    <a:bodyPr/>
                    <a:lstStyle/>
                    <a:p>
                      <a:pPr marL="12700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600" b="0" i="0" u="none" strike="noStrike" cap="none" normalizeH="0" baseline="0" dirty="0" smtClean="0">
                        <a:ln>
                          <a:noFill/>
                        </a:ln>
                        <a:solidFill>
                          <a:schemeClr val="accent6">
                            <a:lumMod val="75000"/>
                          </a:schemeClr>
                        </a:solidFill>
                        <a:effectLst/>
                        <a:latin typeface="Arial" pitchFamily="34" charset="0"/>
                        <a:ea typeface="+mn-ea"/>
                        <a:cs typeface="Arial" pitchFamily="34" charset="0"/>
                      </a:endParaRPr>
                    </a:p>
                  </a:txBody>
                  <a:tcPr marL="64445" marR="64445" marT="0" marB="0" anchor="ctr" horzOverflow="overflow"/>
                </a:tc>
              </a:tr>
            </a:tbl>
          </a:graphicData>
        </a:graphic>
      </p:graphicFrame>
      <p:sp>
        <p:nvSpPr>
          <p:cNvPr id="6" name="矩形 5"/>
          <p:cNvSpPr/>
          <p:nvPr/>
        </p:nvSpPr>
        <p:spPr>
          <a:xfrm>
            <a:off x="303000" y="5139491"/>
            <a:ext cx="9456435" cy="646331"/>
          </a:xfrm>
          <a:prstGeom prst="rect">
            <a:avLst/>
          </a:prstGeom>
        </p:spPr>
        <p:txBody>
          <a:bodyPr wrap="none">
            <a:spAutoFit/>
          </a:bodyPr>
          <a:lstStyle/>
          <a:p>
            <a:r>
              <a:rPr lang="en-US" altLang="zh-CN" sz="1800" b="1" dirty="0" smtClean="0">
                <a:solidFill>
                  <a:srgbClr val="FF0000"/>
                </a:solidFill>
                <a:cs typeface="Arial" pitchFamily="34" charset="0"/>
              </a:rPr>
              <a:t>According to the liquid pipe size and pipe </a:t>
            </a:r>
            <a:r>
              <a:rPr lang="en-US" altLang="zh-CN" sz="1800" b="1" dirty="0" smtClean="0">
                <a:solidFill>
                  <a:srgbClr val="FF0000"/>
                </a:solidFill>
                <a:cs typeface="Arial" pitchFamily="34" charset="0"/>
              </a:rPr>
              <a:t>length to charge the additional refrigerant.</a:t>
            </a:r>
          </a:p>
          <a:p>
            <a:r>
              <a:rPr lang="en-US" altLang="zh-CN" sz="1800" b="1" dirty="0" smtClean="0">
                <a:solidFill>
                  <a:srgbClr val="FF0000"/>
                </a:solidFill>
                <a:cs typeface="Arial" pitchFamily="34" charset="0"/>
              </a:rPr>
              <a:t>L means the liquid pipe length.</a:t>
            </a:r>
            <a:endParaRPr lang="en-US" altLang="zh-CN" sz="1800" b="1" dirty="0">
              <a:solidFill>
                <a:srgbClr val="FF0000"/>
              </a:solidFill>
              <a:cs typeface="Arial" pitchFamily="34" charset="0"/>
            </a:endParaRPr>
          </a:p>
        </p:txBody>
      </p:sp>
    </p:spTree>
    <p:extLst>
      <p:ext uri="{BB962C8B-B14F-4D97-AF65-F5344CB8AC3E}">
        <p14:creationId xmlns:p14="http://schemas.microsoft.com/office/powerpoint/2010/main" val="1413180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4481095" y="286295"/>
            <a:ext cx="6122189" cy="455061"/>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cs typeface="Arial" pitchFamily="34" charset="0"/>
              </a:rPr>
              <a:t>5</a:t>
            </a:r>
            <a:r>
              <a:rPr kumimoji="1" lang="en-US" altLang="zh-CN" sz="3200" b="1" dirty="0" smtClean="0">
                <a:solidFill>
                  <a:schemeClr val="accent6">
                    <a:lumMod val="75000"/>
                  </a:schemeClr>
                </a:solidFill>
                <a:ea typeface="华文彩云" pitchFamily="2" charset="-122"/>
                <a:cs typeface="Arial" pitchFamily="34" charset="0"/>
              </a:rPr>
              <a:t>. </a:t>
            </a:r>
            <a:r>
              <a:rPr kumimoji="1" lang="en-US" altLang="zh-CN" sz="3200" b="1" dirty="0">
                <a:solidFill>
                  <a:schemeClr val="accent6">
                    <a:lumMod val="75000"/>
                  </a:schemeClr>
                </a:solidFill>
                <a:cs typeface="Arial" pitchFamily="34" charset="0"/>
              </a:rPr>
              <a:t>Connection pipe installation</a:t>
            </a:r>
          </a:p>
        </p:txBody>
      </p:sp>
      <p:sp>
        <p:nvSpPr>
          <p:cNvPr id="13" name="矩形 12"/>
          <p:cNvSpPr/>
          <p:nvPr/>
        </p:nvSpPr>
        <p:spPr>
          <a:xfrm>
            <a:off x="79399" y="1044327"/>
            <a:ext cx="3308919" cy="461665"/>
          </a:xfrm>
          <a:prstGeom prst="rect">
            <a:avLst/>
          </a:prstGeom>
        </p:spPr>
        <p:txBody>
          <a:bodyPr wrap="none">
            <a:spAutoFit/>
          </a:bodyPr>
          <a:lstStyle/>
          <a:p>
            <a:r>
              <a:rPr kumimoji="1" lang="en-US" altLang="zh-CN" sz="2400" b="1" dirty="0" smtClean="0">
                <a:solidFill>
                  <a:schemeClr val="accent2">
                    <a:lumMod val="75000"/>
                  </a:schemeClr>
                </a:solidFill>
                <a:latin typeface="+mn-lt"/>
                <a:cs typeface="Calibri" pitchFamily="34" charset="0"/>
              </a:rPr>
              <a:t>2. </a:t>
            </a:r>
            <a:r>
              <a:rPr kumimoji="1" lang="en-US" altLang="zh-CN" sz="2400" b="1" dirty="0">
                <a:solidFill>
                  <a:schemeClr val="accent2">
                    <a:lumMod val="75000"/>
                  </a:schemeClr>
                </a:solidFill>
                <a:latin typeface="+mn-lt"/>
                <a:cs typeface="Calibri" pitchFamily="34" charset="0"/>
              </a:rPr>
              <a:t>Oil trap installation</a:t>
            </a:r>
          </a:p>
        </p:txBody>
      </p:sp>
      <p:pic>
        <p:nvPicPr>
          <p:cNvPr id="8" name="Picture 1" descr="2"/>
          <p:cNvPicPr>
            <a:picLocks noChangeAspect="1" noChangeArrowheads="1"/>
          </p:cNvPicPr>
          <p:nvPr/>
        </p:nvPicPr>
        <p:blipFill>
          <a:blip r:embed="rId2">
            <a:extLst>
              <a:ext uri="{28A0092B-C50C-407E-A947-70E740481C1C}">
                <a14:useLocalDpi xmlns:a14="http://schemas.microsoft.com/office/drawing/2010/main" val="0"/>
              </a:ext>
            </a:extLst>
          </a:blip>
          <a:srcRect l="50220" t="3448" r="2637" b="6897"/>
          <a:stretch>
            <a:fillRect/>
          </a:stretch>
        </p:blipFill>
        <p:spPr bwMode="auto">
          <a:xfrm>
            <a:off x="2178348" y="1692399"/>
            <a:ext cx="5760640" cy="322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698504" y="5292799"/>
            <a:ext cx="7032572" cy="646331"/>
          </a:xfrm>
          <a:prstGeom prst="rect">
            <a:avLst/>
          </a:prstGeom>
        </p:spPr>
        <p:txBody>
          <a:bodyPr wrap="square">
            <a:spAutoFit/>
          </a:bodyPr>
          <a:lstStyle/>
          <a:p>
            <a:pPr algn="l"/>
            <a:r>
              <a:rPr lang="en-US" altLang="zh-CN" sz="1800" b="1" dirty="0" smtClean="0">
                <a:solidFill>
                  <a:schemeClr val="accent6">
                    <a:lumMod val="75000"/>
                  </a:schemeClr>
                </a:solidFill>
                <a:cs typeface="Arial" pitchFamily="34" charset="0"/>
              </a:rPr>
              <a:t>Suggest every 5m(wall mounted),  8m(LCAC) in vertical pipe design an oil trap to ensure the oil return , gas  pipe.  </a:t>
            </a:r>
            <a:endParaRPr lang="en-US" altLang="zh-CN" sz="1800" b="1" dirty="0">
              <a:solidFill>
                <a:schemeClr val="accent6">
                  <a:lumMod val="75000"/>
                </a:schemeClr>
              </a:solidFill>
              <a:cs typeface="Arial" pitchFamily="34" charset="0"/>
            </a:endParaRPr>
          </a:p>
        </p:txBody>
      </p:sp>
    </p:spTree>
    <p:extLst>
      <p:ext uri="{BB962C8B-B14F-4D97-AF65-F5344CB8AC3E}">
        <p14:creationId xmlns:p14="http://schemas.microsoft.com/office/powerpoint/2010/main" val="3368281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4481095" y="286295"/>
            <a:ext cx="6122189" cy="455061"/>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cs typeface="Arial" pitchFamily="34" charset="0"/>
              </a:rPr>
              <a:t>5</a:t>
            </a:r>
            <a:r>
              <a:rPr kumimoji="1" lang="en-US" altLang="zh-CN" sz="3200" b="1" dirty="0" smtClean="0">
                <a:solidFill>
                  <a:schemeClr val="accent6">
                    <a:lumMod val="75000"/>
                  </a:schemeClr>
                </a:solidFill>
                <a:ea typeface="华文彩云" pitchFamily="2" charset="-122"/>
                <a:cs typeface="Arial" pitchFamily="34" charset="0"/>
              </a:rPr>
              <a:t>. </a:t>
            </a:r>
            <a:r>
              <a:rPr kumimoji="1" lang="en-US" altLang="zh-CN" sz="3200" b="1" dirty="0">
                <a:solidFill>
                  <a:schemeClr val="accent6">
                    <a:lumMod val="75000"/>
                  </a:schemeClr>
                </a:solidFill>
                <a:cs typeface="Arial" pitchFamily="34" charset="0"/>
              </a:rPr>
              <a:t>Connection pipe installation</a:t>
            </a:r>
          </a:p>
        </p:txBody>
      </p:sp>
      <p:sp>
        <p:nvSpPr>
          <p:cNvPr id="13" name="矩形 12"/>
          <p:cNvSpPr/>
          <p:nvPr/>
        </p:nvSpPr>
        <p:spPr>
          <a:xfrm>
            <a:off x="79399" y="1044327"/>
            <a:ext cx="4472699" cy="461665"/>
          </a:xfrm>
          <a:prstGeom prst="rect">
            <a:avLst/>
          </a:prstGeom>
        </p:spPr>
        <p:txBody>
          <a:bodyPr wrap="none">
            <a:spAutoFit/>
          </a:bodyPr>
          <a:lstStyle/>
          <a:p>
            <a:r>
              <a:rPr kumimoji="1" lang="en-US" altLang="zh-CN" sz="2400" b="1" dirty="0" smtClean="0">
                <a:solidFill>
                  <a:schemeClr val="accent2">
                    <a:lumMod val="75000"/>
                  </a:schemeClr>
                </a:solidFill>
                <a:latin typeface="+mn-lt"/>
                <a:cs typeface="Calibri" pitchFamily="34" charset="0"/>
              </a:rPr>
              <a:t>3</a:t>
            </a:r>
            <a:r>
              <a:rPr kumimoji="1" lang="en-US" altLang="zh-CN" sz="2400" b="1" dirty="0">
                <a:solidFill>
                  <a:schemeClr val="accent2">
                    <a:lumMod val="75000"/>
                  </a:schemeClr>
                </a:solidFill>
                <a:latin typeface="+mn-lt"/>
                <a:cs typeface="Calibri" pitchFamily="34" charset="0"/>
              </a:rPr>
              <a:t>. Pipe installation procedure</a:t>
            </a:r>
          </a:p>
        </p:txBody>
      </p:sp>
      <p:sp>
        <p:nvSpPr>
          <p:cNvPr id="5" name="Rectangle 1"/>
          <p:cNvSpPr>
            <a:spLocks noChangeArrowheads="1"/>
          </p:cNvSpPr>
          <p:nvPr/>
        </p:nvSpPr>
        <p:spPr bwMode="auto">
          <a:xfrm>
            <a:off x="228600" y="1447800"/>
            <a:ext cx="7719486" cy="30469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l">
              <a:buFont typeface="Wingdings" pitchFamily="2" charset="2"/>
              <a:buChar char="Ø"/>
            </a:pPr>
            <a:r>
              <a:rPr lang="en-US" altLang="zh-CN" sz="1600" dirty="0" smtClean="0">
                <a:solidFill>
                  <a:srgbClr val="000099"/>
                </a:solidFill>
                <a:latin typeface="Calibri" pitchFamily="34" charset="0"/>
                <a:ea typeface="黑体" pitchFamily="2" charset="-122"/>
                <a:cs typeface="Times New Roman" pitchFamily="18" charset="0"/>
              </a:rPr>
              <a:t>   </a:t>
            </a:r>
            <a:r>
              <a:rPr lang="en-US" altLang="zh-CN" sz="1600" dirty="0" smtClean="0">
                <a:solidFill>
                  <a:schemeClr val="accent6">
                    <a:lumMod val="75000"/>
                  </a:schemeClr>
                </a:solidFill>
                <a:latin typeface="Calibri" pitchFamily="34" charset="0"/>
                <a:ea typeface="黑体" pitchFamily="2" charset="-122"/>
                <a:cs typeface="Times New Roman" pitchFamily="18" charset="0"/>
              </a:rPr>
              <a:t>Choose the pipe size according to the specification table.</a:t>
            </a:r>
          </a:p>
          <a:p>
            <a:pPr algn="l">
              <a:buFont typeface="Wingdings" pitchFamily="2" charset="2"/>
              <a:buChar char="Ø"/>
            </a:pPr>
            <a:r>
              <a:rPr lang="en-US" altLang="zh-CN" sz="1600" dirty="0" smtClean="0">
                <a:solidFill>
                  <a:schemeClr val="accent6">
                    <a:lumMod val="75000"/>
                  </a:schemeClr>
                </a:solidFill>
                <a:latin typeface="Calibri" pitchFamily="34" charset="0"/>
                <a:ea typeface="黑体" pitchFamily="2" charset="-122"/>
                <a:cs typeface="Times New Roman" pitchFamily="18" charset="0"/>
              </a:rPr>
              <a:t>   Confirm the cross way of the pipes.</a:t>
            </a:r>
            <a:endParaRPr lang="zh-CN" altLang="zh-CN" sz="1600" dirty="0" smtClean="0">
              <a:solidFill>
                <a:schemeClr val="accent6">
                  <a:lumMod val="75000"/>
                </a:schemeClr>
              </a:solidFill>
              <a:latin typeface="Calibri" pitchFamily="34" charset="0"/>
              <a:ea typeface="黑体" pitchFamily="2" charset="-122"/>
              <a:cs typeface="Times New Roman" pitchFamily="18" charset="0"/>
            </a:endParaRPr>
          </a:p>
          <a:p>
            <a:pPr algn="l">
              <a:buFont typeface="Wingdings" pitchFamily="2" charset="2"/>
              <a:buChar char="Ø"/>
            </a:pPr>
            <a:r>
              <a:rPr lang="en-US" altLang="zh-CN" sz="1600" dirty="0" smtClean="0">
                <a:solidFill>
                  <a:schemeClr val="accent6">
                    <a:lumMod val="75000"/>
                  </a:schemeClr>
                </a:solidFill>
                <a:latin typeface="Calibri" pitchFamily="34" charset="0"/>
                <a:ea typeface="黑体" pitchFamily="2" charset="-122"/>
                <a:cs typeface="Times New Roman" pitchFamily="18" charset="0"/>
              </a:rPr>
              <a:t>   Measure the necessary pipe length</a:t>
            </a:r>
          </a:p>
          <a:p>
            <a:pPr algn="l">
              <a:buFont typeface="Wingdings" pitchFamily="2" charset="2"/>
              <a:buChar char="Ø"/>
            </a:pPr>
            <a:r>
              <a:rPr lang="en-US" altLang="zh-CN" sz="1600" dirty="0" smtClean="0">
                <a:solidFill>
                  <a:srgbClr val="FF0000"/>
                </a:solidFill>
                <a:latin typeface="Calibri" pitchFamily="34" charset="0"/>
                <a:ea typeface="黑体" pitchFamily="2" charset="-122"/>
                <a:cs typeface="Times New Roman" pitchFamily="18" charset="0"/>
              </a:rPr>
              <a:t>   Cut the selected pipe with pipe cutter</a:t>
            </a:r>
          </a:p>
          <a:p>
            <a:pPr algn="l">
              <a:buFont typeface="Wingdings" pitchFamily="2" charset="2"/>
              <a:buChar char="Ø"/>
            </a:pPr>
            <a:r>
              <a:rPr lang="en-US" altLang="zh-CN" sz="1600" dirty="0" smtClean="0">
                <a:solidFill>
                  <a:schemeClr val="accent6">
                    <a:lumMod val="75000"/>
                  </a:schemeClr>
                </a:solidFill>
                <a:latin typeface="Calibri" pitchFamily="34" charset="0"/>
                <a:ea typeface="黑体" pitchFamily="2" charset="-122"/>
                <a:cs typeface="Times New Roman" pitchFamily="18" charset="0"/>
              </a:rPr>
              <a:t>   Insulate the copper pipe</a:t>
            </a:r>
            <a:endParaRPr lang="zh-CN" altLang="zh-CN" sz="1600" dirty="0" smtClean="0">
              <a:solidFill>
                <a:schemeClr val="accent6">
                  <a:lumMod val="75000"/>
                </a:schemeClr>
              </a:solidFill>
              <a:latin typeface="Calibri" pitchFamily="34" charset="0"/>
              <a:ea typeface="黑体" pitchFamily="2" charset="-122"/>
              <a:cs typeface="Times New Roman" pitchFamily="18" charset="0"/>
            </a:endParaRPr>
          </a:p>
          <a:p>
            <a:pPr algn="l">
              <a:buFont typeface="Wingdings" pitchFamily="2" charset="2"/>
              <a:buChar char="Ø"/>
            </a:pPr>
            <a:r>
              <a:rPr lang="en-US" altLang="zh-CN" sz="1600" dirty="0" smtClean="0">
                <a:solidFill>
                  <a:srgbClr val="000099"/>
                </a:solidFill>
                <a:latin typeface="Calibri" pitchFamily="34" charset="0"/>
                <a:ea typeface="黑体" pitchFamily="2" charset="-122"/>
                <a:cs typeface="Times New Roman" pitchFamily="18" charset="0"/>
              </a:rPr>
              <a:t>   </a:t>
            </a:r>
            <a:r>
              <a:rPr lang="en-US" altLang="zh-CN" sz="1600" dirty="0" smtClean="0">
                <a:solidFill>
                  <a:srgbClr val="FF0000"/>
                </a:solidFill>
                <a:latin typeface="Calibri" pitchFamily="34" charset="0"/>
                <a:ea typeface="黑体" pitchFamily="2" charset="-122"/>
                <a:cs typeface="Times New Roman" pitchFamily="18" charset="0"/>
              </a:rPr>
              <a:t>Flare the pipe </a:t>
            </a:r>
          </a:p>
          <a:p>
            <a:pPr algn="l">
              <a:buFont typeface="Wingdings" pitchFamily="2" charset="2"/>
              <a:buChar char="Ø"/>
            </a:pPr>
            <a:r>
              <a:rPr lang="en-US" altLang="zh-CN" sz="1600" dirty="0" smtClean="0">
                <a:solidFill>
                  <a:srgbClr val="000099"/>
                </a:solidFill>
                <a:latin typeface="Calibri" pitchFamily="34" charset="0"/>
                <a:ea typeface="黑体" pitchFamily="2" charset="-122"/>
                <a:cs typeface="Times New Roman" pitchFamily="18" charset="0"/>
              </a:rPr>
              <a:t>   </a:t>
            </a:r>
            <a:r>
              <a:rPr lang="en-US" altLang="zh-CN" sz="1600" dirty="0" smtClean="0">
                <a:solidFill>
                  <a:schemeClr val="accent6">
                    <a:lumMod val="75000"/>
                  </a:schemeClr>
                </a:solidFill>
                <a:latin typeface="Calibri" pitchFamily="34" charset="0"/>
                <a:ea typeface="黑体" pitchFamily="2" charset="-122"/>
                <a:cs typeface="Times New Roman" pitchFamily="18" charset="0"/>
              </a:rPr>
              <a:t>Drill holes if the pipes need to pass the wall.</a:t>
            </a:r>
          </a:p>
          <a:p>
            <a:pPr algn="l">
              <a:buFont typeface="Wingdings" pitchFamily="2" charset="2"/>
              <a:buChar char="Ø"/>
            </a:pPr>
            <a:r>
              <a:rPr lang="en-US" altLang="zh-CN" sz="1600" dirty="0" smtClean="0">
                <a:solidFill>
                  <a:schemeClr val="accent6">
                    <a:lumMod val="75000"/>
                  </a:schemeClr>
                </a:solidFill>
                <a:latin typeface="Calibri" pitchFamily="34" charset="0"/>
                <a:ea typeface="黑体" pitchFamily="2" charset="-122"/>
                <a:cs typeface="Times New Roman" pitchFamily="18" charset="0"/>
              </a:rPr>
              <a:t>   According to the field condition to bend the pipes so that it can pass the wall smoothly.</a:t>
            </a:r>
            <a:endParaRPr lang="zh-CN" altLang="zh-CN" sz="1600" dirty="0" smtClean="0">
              <a:solidFill>
                <a:schemeClr val="accent6">
                  <a:lumMod val="75000"/>
                </a:schemeClr>
              </a:solidFill>
              <a:latin typeface="Calibri" pitchFamily="34" charset="0"/>
              <a:ea typeface="黑体" pitchFamily="2" charset="-122"/>
              <a:cs typeface="Times New Roman" pitchFamily="18" charset="0"/>
            </a:endParaRPr>
          </a:p>
          <a:p>
            <a:pPr algn="l">
              <a:buFont typeface="Wingdings" pitchFamily="2" charset="2"/>
              <a:buChar char="Ø"/>
            </a:pPr>
            <a:r>
              <a:rPr lang="en-US" altLang="zh-CN" sz="1600" dirty="0" smtClean="0">
                <a:solidFill>
                  <a:schemeClr val="accent6">
                    <a:lumMod val="75000"/>
                  </a:schemeClr>
                </a:solidFill>
                <a:latin typeface="Calibri" pitchFamily="34" charset="0"/>
                <a:ea typeface="黑体" pitchFamily="2" charset="-122"/>
                <a:cs typeface="Times New Roman" pitchFamily="18" charset="0"/>
              </a:rPr>
              <a:t>   Set the wall conduit</a:t>
            </a:r>
            <a:endParaRPr lang="zh-CN" altLang="zh-CN" sz="1600" dirty="0" smtClean="0">
              <a:solidFill>
                <a:schemeClr val="accent6">
                  <a:lumMod val="75000"/>
                </a:schemeClr>
              </a:solidFill>
              <a:latin typeface="Calibri" pitchFamily="34" charset="0"/>
              <a:ea typeface="黑体" pitchFamily="2" charset="-122"/>
              <a:cs typeface="Times New Roman" pitchFamily="18" charset="0"/>
            </a:endParaRPr>
          </a:p>
          <a:p>
            <a:pPr algn="l">
              <a:buFont typeface="Wingdings" pitchFamily="2" charset="2"/>
              <a:buChar char="Ø"/>
            </a:pPr>
            <a:r>
              <a:rPr lang="en-US" altLang="zh-CN" sz="1600" dirty="0" smtClean="0">
                <a:solidFill>
                  <a:schemeClr val="accent6">
                    <a:lumMod val="75000"/>
                  </a:schemeClr>
                </a:solidFill>
                <a:latin typeface="Calibri" pitchFamily="34" charset="0"/>
                <a:ea typeface="黑体" pitchFamily="2" charset="-122"/>
                <a:cs typeface="Times New Roman" pitchFamily="18" charset="0"/>
              </a:rPr>
              <a:t>   Set the supporter for the pipe</a:t>
            </a:r>
          </a:p>
          <a:p>
            <a:pPr algn="l">
              <a:buFont typeface="Wingdings" pitchFamily="2" charset="2"/>
              <a:buChar char="Ø"/>
            </a:pPr>
            <a:r>
              <a:rPr lang="en-US" altLang="zh-CN" sz="1600" dirty="0" smtClean="0">
                <a:solidFill>
                  <a:schemeClr val="accent6">
                    <a:lumMod val="75000"/>
                  </a:schemeClr>
                </a:solidFill>
                <a:latin typeface="Calibri" pitchFamily="34" charset="0"/>
                <a:ea typeface="黑体" pitchFamily="2" charset="-122"/>
                <a:cs typeface="Times New Roman" pitchFamily="18" charset="0"/>
              </a:rPr>
              <a:t>   Locate the pipe and fix it by supporter. Horizontal 1m, vertical 1.5m</a:t>
            </a:r>
            <a:endParaRPr lang="zh-CN" altLang="zh-CN" sz="1600" dirty="0" smtClean="0">
              <a:solidFill>
                <a:schemeClr val="accent6">
                  <a:lumMod val="75000"/>
                </a:schemeClr>
              </a:solidFill>
              <a:latin typeface="Calibri" pitchFamily="34" charset="0"/>
              <a:ea typeface="黑体" pitchFamily="2" charset="-122"/>
              <a:cs typeface="Times New Roman" pitchFamily="18" charset="0"/>
            </a:endParaRPr>
          </a:p>
          <a:p>
            <a:pPr algn="l">
              <a:buFont typeface="Wingdings" pitchFamily="2" charset="2"/>
              <a:buChar char="Ø"/>
            </a:pPr>
            <a:r>
              <a:rPr lang="en-US" altLang="zh-CN" sz="1600" dirty="0" smtClean="0">
                <a:solidFill>
                  <a:schemeClr val="accent6">
                    <a:lumMod val="75000"/>
                  </a:schemeClr>
                </a:solidFill>
                <a:latin typeface="Calibri" pitchFamily="34" charset="0"/>
                <a:ea typeface="黑体" pitchFamily="2" charset="-122"/>
                <a:cs typeface="Times New Roman" pitchFamily="18" charset="0"/>
              </a:rPr>
              <a:t>   Connect the pipe to indoor unit and outdoor unit by using two spanners</a:t>
            </a:r>
            <a:r>
              <a:rPr lang="en-US" altLang="zh-CN" sz="1600" dirty="0" smtClean="0">
                <a:solidFill>
                  <a:schemeClr val="accent6">
                    <a:lumMod val="75000"/>
                  </a:schemeClr>
                </a:solidFill>
                <a:latin typeface="Calibri" pitchFamily="34" charset="0"/>
              </a:rPr>
              <a:t>.</a:t>
            </a:r>
            <a:endParaRPr kumimoji="0" lang="en-US" altLang="zh-CN" sz="1600" u="none" strike="noStrike" cap="none" normalizeH="0" baseline="0" dirty="0" smtClean="0">
              <a:ln>
                <a:noFill/>
              </a:ln>
              <a:solidFill>
                <a:schemeClr val="accent6">
                  <a:lumMod val="75000"/>
                </a:schemeClr>
              </a:solidFill>
              <a:effectLst/>
              <a:latin typeface="Calibri" pitchFamily="34" charset="0"/>
            </a:endParaRPr>
          </a:p>
        </p:txBody>
      </p:sp>
      <p:graphicFrame>
        <p:nvGraphicFramePr>
          <p:cNvPr id="6" name="Object 2"/>
          <p:cNvGraphicFramePr>
            <a:graphicFrameLocks noChangeAspect="1"/>
          </p:cNvGraphicFramePr>
          <p:nvPr/>
        </p:nvGraphicFramePr>
        <p:xfrm>
          <a:off x="6019800" y="1371600"/>
          <a:ext cx="2703513" cy="1822450"/>
        </p:xfrm>
        <a:graphic>
          <a:graphicData uri="http://schemas.openxmlformats.org/presentationml/2006/ole">
            <mc:AlternateContent xmlns:mc="http://schemas.openxmlformats.org/markup-compatibility/2006">
              <mc:Choice xmlns:v="urn:schemas-microsoft-com:vml" Requires="v">
                <p:oleObj spid="_x0000_s1090" name="AutoCAD Drawing" r:id="rId3" imgW="12173040" imgH="4838760" progId="AutoCAD.Drawing.16">
                  <p:embed/>
                </p:oleObj>
              </mc:Choice>
              <mc:Fallback>
                <p:oleObj name="AutoCAD Drawing" r:id="rId3" imgW="12173040" imgH="4838760" progId="AutoCAD.Drawing.1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16635" t="17984" r="43411" b="13969"/>
                      <a:stretch>
                        <a:fillRect/>
                      </a:stretch>
                    </p:blipFill>
                    <p:spPr bwMode="auto">
                      <a:xfrm>
                        <a:off x="6019800" y="1371600"/>
                        <a:ext cx="2703513" cy="182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nvGraphicFramePr>
        <p:xfrm>
          <a:off x="6858000" y="4267200"/>
          <a:ext cx="1685925" cy="2383549"/>
        </p:xfrm>
        <a:graphic>
          <a:graphicData uri="http://schemas.openxmlformats.org/presentationml/2006/ole">
            <mc:AlternateContent xmlns:mc="http://schemas.openxmlformats.org/markup-compatibility/2006">
              <mc:Choice xmlns:v="urn:schemas-microsoft-com:vml" Requires="v">
                <p:oleObj spid="_x0000_s1091" name="AutoCAD Drawing" r:id="rId5" imgW="10239375" imgH="4905375" progId="AutoCAD.Drawing.16">
                  <p:embed/>
                </p:oleObj>
              </mc:Choice>
              <mc:Fallback>
                <p:oleObj name="AutoCAD Drawing" r:id="rId5" imgW="10239375" imgH="4905375" progId="AutoCAD.Drawing.1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18698" t="14447" r="61479" b="27222"/>
                      <a:stretch>
                        <a:fillRect/>
                      </a:stretch>
                    </p:blipFill>
                    <p:spPr bwMode="auto">
                      <a:xfrm>
                        <a:off x="6858000" y="4267200"/>
                        <a:ext cx="1685925" cy="23835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469474927"/>
              </p:ext>
            </p:extLst>
          </p:nvPr>
        </p:nvGraphicFramePr>
        <p:xfrm>
          <a:off x="685800" y="4589958"/>
          <a:ext cx="4419600" cy="2359025"/>
        </p:xfrm>
        <a:graphic>
          <a:graphicData uri="http://schemas.openxmlformats.org/drawingml/2006/table">
            <a:tbl>
              <a:tblPr/>
              <a:tblGrid>
                <a:gridCol w="1676400"/>
                <a:gridCol w="1219200"/>
                <a:gridCol w="1524000"/>
              </a:tblGrid>
              <a:tr h="215900">
                <a:tc rowSpan="2">
                  <a:txBody>
                    <a:bodyPr/>
                    <a:lstStyle/>
                    <a:p>
                      <a:pPr indent="38735" algn="ctr">
                        <a:spcAft>
                          <a:spcPts val="0"/>
                        </a:spcAft>
                      </a:pPr>
                      <a:r>
                        <a:rPr lang="en-US" sz="1400" kern="100" dirty="0">
                          <a:solidFill>
                            <a:schemeClr val="accent6">
                              <a:lumMod val="75000"/>
                            </a:schemeClr>
                          </a:solidFill>
                          <a:latin typeface="+mn-lt"/>
                          <a:ea typeface="黑体"/>
                          <a:cs typeface="Arial"/>
                        </a:rPr>
                        <a:t>Pipe diameter</a:t>
                      </a:r>
                      <a:endParaRPr lang="zh-CN" sz="1400" kern="100" dirty="0">
                        <a:solidFill>
                          <a:schemeClr val="accent6">
                            <a:lumMod val="75000"/>
                          </a:schemeClr>
                        </a:solidFill>
                        <a:latin typeface="+mn-lt"/>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fr-FR" sz="1400" kern="100" dirty="0">
                          <a:solidFill>
                            <a:schemeClr val="accent6">
                              <a:lumMod val="75000"/>
                            </a:schemeClr>
                          </a:solidFill>
                          <a:latin typeface="+mn-lt"/>
                          <a:ea typeface="黑体"/>
                          <a:cs typeface="Arial"/>
                        </a:rPr>
                        <a:t>Flare dimension A (mm)  </a:t>
                      </a:r>
                      <a:endParaRPr lang="zh-CN" sz="1400" kern="100" dirty="0">
                        <a:solidFill>
                          <a:schemeClr val="accent6">
                            <a:lumMod val="75000"/>
                          </a:schemeClr>
                        </a:solidFill>
                        <a:latin typeface="+mn-lt"/>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215900">
                <a:tc vMerge="1">
                  <a:txBody>
                    <a:bodyPr/>
                    <a:lstStyle/>
                    <a:p>
                      <a:endParaRPr lang="zh-CN" altLang="en-US"/>
                    </a:p>
                  </a:txBody>
                  <a:tcPr/>
                </a:tc>
                <a:tc>
                  <a:txBody>
                    <a:bodyPr/>
                    <a:lstStyle/>
                    <a:p>
                      <a:pPr algn="ctr">
                        <a:spcAft>
                          <a:spcPts val="0"/>
                        </a:spcAft>
                      </a:pPr>
                      <a:r>
                        <a:rPr lang="fr-FR" sz="1400" kern="100">
                          <a:solidFill>
                            <a:schemeClr val="accent6">
                              <a:lumMod val="75000"/>
                            </a:schemeClr>
                          </a:solidFill>
                          <a:latin typeface="+mn-lt"/>
                          <a:ea typeface="黑体"/>
                          <a:cs typeface="Arial"/>
                        </a:rPr>
                        <a:t>Min</a:t>
                      </a:r>
                      <a:endParaRPr lang="zh-CN" sz="1400" kern="100">
                        <a:solidFill>
                          <a:schemeClr val="accent6">
                            <a:lumMod val="75000"/>
                          </a:schemeClr>
                        </a:solidFill>
                        <a:latin typeface="+mn-lt"/>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kern="100">
                          <a:solidFill>
                            <a:schemeClr val="accent6">
                              <a:lumMod val="75000"/>
                            </a:schemeClr>
                          </a:solidFill>
                          <a:latin typeface="+mn-lt"/>
                          <a:ea typeface="黑体"/>
                          <a:cs typeface="Arial"/>
                        </a:rPr>
                        <a:t>Max</a:t>
                      </a:r>
                      <a:endParaRPr lang="zh-CN" sz="1400" kern="100">
                        <a:solidFill>
                          <a:schemeClr val="accent6">
                            <a:lumMod val="75000"/>
                          </a:schemeClr>
                        </a:solidFill>
                        <a:latin typeface="+mn-lt"/>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445">
                <a:tc>
                  <a:txBody>
                    <a:bodyPr/>
                    <a:lstStyle/>
                    <a:p>
                      <a:pPr algn="ctr">
                        <a:spcAft>
                          <a:spcPts val="0"/>
                        </a:spcAft>
                      </a:pPr>
                      <a:r>
                        <a:rPr lang="en-US" sz="1400" kern="0">
                          <a:solidFill>
                            <a:schemeClr val="accent6">
                              <a:lumMod val="75000"/>
                            </a:schemeClr>
                          </a:solidFill>
                          <a:latin typeface="+mn-lt"/>
                          <a:ea typeface="黑体"/>
                          <a:cs typeface="Arial"/>
                        </a:rPr>
                        <a:t>1/4" (6.4)</a:t>
                      </a:r>
                      <a:endParaRPr lang="zh-CN" sz="1400" kern="100">
                        <a:solidFill>
                          <a:schemeClr val="accent6">
                            <a:lumMod val="75000"/>
                          </a:schemeClr>
                        </a:solidFill>
                        <a:latin typeface="+mn-lt"/>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chemeClr val="accent6">
                              <a:lumMod val="75000"/>
                            </a:schemeClr>
                          </a:solidFill>
                          <a:latin typeface="+mn-lt"/>
                          <a:ea typeface="黑体"/>
                          <a:cs typeface="Arial"/>
                        </a:rPr>
                        <a:t>8.3</a:t>
                      </a:r>
                      <a:endParaRPr lang="zh-CN" sz="1400" kern="100">
                        <a:solidFill>
                          <a:schemeClr val="accent6">
                            <a:lumMod val="75000"/>
                          </a:schemeClr>
                        </a:solidFill>
                        <a:latin typeface="+mn-lt"/>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chemeClr val="accent6">
                              <a:lumMod val="75000"/>
                            </a:schemeClr>
                          </a:solidFill>
                          <a:latin typeface="+mn-lt"/>
                          <a:ea typeface="黑体"/>
                          <a:cs typeface="Arial"/>
                        </a:rPr>
                        <a:t>8.7</a:t>
                      </a:r>
                      <a:endParaRPr lang="zh-CN" sz="1400" kern="100">
                        <a:solidFill>
                          <a:schemeClr val="accent6">
                            <a:lumMod val="75000"/>
                          </a:schemeClr>
                        </a:solidFill>
                        <a:latin typeface="+mn-lt"/>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445">
                <a:tc>
                  <a:txBody>
                    <a:bodyPr/>
                    <a:lstStyle/>
                    <a:p>
                      <a:pPr algn="ctr">
                        <a:spcAft>
                          <a:spcPts val="0"/>
                        </a:spcAft>
                      </a:pPr>
                      <a:r>
                        <a:rPr lang="en-US" sz="1400" kern="0">
                          <a:solidFill>
                            <a:schemeClr val="accent6">
                              <a:lumMod val="75000"/>
                            </a:schemeClr>
                          </a:solidFill>
                          <a:latin typeface="+mn-lt"/>
                          <a:ea typeface="黑体"/>
                          <a:cs typeface="Arial"/>
                        </a:rPr>
                        <a:t>3/8" (9.52)</a:t>
                      </a:r>
                      <a:endParaRPr lang="zh-CN" sz="1400" kern="100">
                        <a:solidFill>
                          <a:schemeClr val="accent6">
                            <a:lumMod val="75000"/>
                          </a:schemeClr>
                        </a:solidFill>
                        <a:latin typeface="+mn-lt"/>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chemeClr val="accent6">
                              <a:lumMod val="75000"/>
                            </a:schemeClr>
                          </a:solidFill>
                          <a:latin typeface="+mn-lt"/>
                          <a:ea typeface="黑体"/>
                          <a:cs typeface="Arial"/>
                        </a:rPr>
                        <a:t>12.0</a:t>
                      </a:r>
                      <a:endParaRPr lang="zh-CN" sz="1400" kern="100">
                        <a:solidFill>
                          <a:schemeClr val="accent6">
                            <a:lumMod val="75000"/>
                          </a:schemeClr>
                        </a:solidFill>
                        <a:latin typeface="+mn-lt"/>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chemeClr val="accent6">
                              <a:lumMod val="75000"/>
                            </a:schemeClr>
                          </a:solidFill>
                          <a:latin typeface="+mn-lt"/>
                          <a:ea typeface="黑体"/>
                          <a:cs typeface="Arial"/>
                        </a:rPr>
                        <a:t>12.4</a:t>
                      </a:r>
                      <a:endParaRPr lang="zh-CN" sz="1400" kern="100">
                        <a:solidFill>
                          <a:schemeClr val="accent6">
                            <a:lumMod val="75000"/>
                          </a:schemeClr>
                        </a:solidFill>
                        <a:latin typeface="+mn-lt"/>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445">
                <a:tc>
                  <a:txBody>
                    <a:bodyPr/>
                    <a:lstStyle/>
                    <a:p>
                      <a:pPr algn="ctr">
                        <a:spcAft>
                          <a:spcPts val="0"/>
                        </a:spcAft>
                      </a:pPr>
                      <a:r>
                        <a:rPr lang="en-US" sz="1400" kern="0">
                          <a:solidFill>
                            <a:schemeClr val="accent6">
                              <a:lumMod val="75000"/>
                            </a:schemeClr>
                          </a:solidFill>
                          <a:latin typeface="+mn-lt"/>
                          <a:ea typeface="黑体"/>
                          <a:cs typeface="Arial"/>
                        </a:rPr>
                        <a:t>1/2" (12.7)</a:t>
                      </a:r>
                      <a:endParaRPr lang="zh-CN" sz="1400" kern="100">
                        <a:solidFill>
                          <a:schemeClr val="accent6">
                            <a:lumMod val="75000"/>
                          </a:schemeClr>
                        </a:solidFill>
                        <a:latin typeface="+mn-lt"/>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chemeClr val="accent6">
                              <a:lumMod val="75000"/>
                            </a:schemeClr>
                          </a:solidFill>
                          <a:latin typeface="+mn-lt"/>
                          <a:ea typeface="黑体"/>
                          <a:cs typeface="Arial"/>
                        </a:rPr>
                        <a:t>15.4</a:t>
                      </a:r>
                      <a:endParaRPr lang="zh-CN" sz="1400" kern="100">
                        <a:solidFill>
                          <a:schemeClr val="accent6">
                            <a:lumMod val="75000"/>
                          </a:schemeClr>
                        </a:solidFill>
                        <a:latin typeface="+mn-lt"/>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chemeClr val="accent6">
                              <a:lumMod val="75000"/>
                            </a:schemeClr>
                          </a:solidFill>
                          <a:latin typeface="+mn-lt"/>
                          <a:ea typeface="黑体"/>
                          <a:cs typeface="Arial"/>
                        </a:rPr>
                        <a:t>15.8</a:t>
                      </a:r>
                      <a:endParaRPr lang="zh-CN" sz="1400" kern="100">
                        <a:solidFill>
                          <a:schemeClr val="accent6">
                            <a:lumMod val="75000"/>
                          </a:schemeClr>
                        </a:solidFill>
                        <a:latin typeface="+mn-lt"/>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445">
                <a:tc>
                  <a:txBody>
                    <a:bodyPr/>
                    <a:lstStyle/>
                    <a:p>
                      <a:pPr algn="ctr">
                        <a:spcAft>
                          <a:spcPts val="0"/>
                        </a:spcAft>
                      </a:pPr>
                      <a:r>
                        <a:rPr lang="en-US" sz="1400" kern="0">
                          <a:solidFill>
                            <a:schemeClr val="accent6">
                              <a:lumMod val="75000"/>
                            </a:schemeClr>
                          </a:solidFill>
                          <a:latin typeface="+mn-lt"/>
                          <a:ea typeface="黑体"/>
                          <a:cs typeface="Arial"/>
                        </a:rPr>
                        <a:t>5/8" (16)</a:t>
                      </a:r>
                      <a:endParaRPr lang="zh-CN" sz="1400" kern="100">
                        <a:solidFill>
                          <a:schemeClr val="accent6">
                            <a:lumMod val="75000"/>
                          </a:schemeClr>
                        </a:solidFill>
                        <a:latin typeface="+mn-lt"/>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chemeClr val="accent6">
                              <a:lumMod val="75000"/>
                            </a:schemeClr>
                          </a:solidFill>
                          <a:latin typeface="+mn-lt"/>
                          <a:ea typeface="黑体"/>
                          <a:cs typeface="Arial"/>
                        </a:rPr>
                        <a:t>18.6</a:t>
                      </a:r>
                      <a:endParaRPr lang="zh-CN" sz="1400" kern="100">
                        <a:solidFill>
                          <a:schemeClr val="accent6">
                            <a:lumMod val="75000"/>
                          </a:schemeClr>
                        </a:solidFill>
                        <a:latin typeface="+mn-lt"/>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chemeClr val="accent6">
                              <a:lumMod val="75000"/>
                            </a:schemeClr>
                          </a:solidFill>
                          <a:latin typeface="+mn-lt"/>
                          <a:ea typeface="黑体"/>
                          <a:cs typeface="Arial"/>
                        </a:rPr>
                        <a:t>19.1</a:t>
                      </a:r>
                      <a:endParaRPr lang="zh-CN" sz="1400" kern="100">
                        <a:solidFill>
                          <a:schemeClr val="accent6">
                            <a:lumMod val="75000"/>
                          </a:schemeClr>
                        </a:solidFill>
                        <a:latin typeface="+mn-lt"/>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445">
                <a:tc>
                  <a:txBody>
                    <a:bodyPr/>
                    <a:lstStyle/>
                    <a:p>
                      <a:pPr algn="ctr">
                        <a:spcAft>
                          <a:spcPts val="0"/>
                        </a:spcAft>
                      </a:pPr>
                      <a:r>
                        <a:rPr lang="en-US" sz="1400" kern="0">
                          <a:solidFill>
                            <a:schemeClr val="accent6">
                              <a:lumMod val="75000"/>
                            </a:schemeClr>
                          </a:solidFill>
                          <a:latin typeface="+mn-lt"/>
                          <a:ea typeface="黑体"/>
                          <a:cs typeface="Arial"/>
                        </a:rPr>
                        <a:t>3/4" (19)</a:t>
                      </a:r>
                      <a:endParaRPr lang="zh-CN" sz="1400" kern="100">
                        <a:solidFill>
                          <a:schemeClr val="accent6">
                            <a:lumMod val="75000"/>
                          </a:schemeClr>
                        </a:solidFill>
                        <a:latin typeface="+mn-lt"/>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solidFill>
                            <a:schemeClr val="accent6">
                              <a:lumMod val="75000"/>
                            </a:schemeClr>
                          </a:solidFill>
                          <a:latin typeface="+mn-lt"/>
                          <a:ea typeface="黑体"/>
                          <a:cs typeface="Arial"/>
                        </a:rPr>
                        <a:t>22.9</a:t>
                      </a:r>
                      <a:endParaRPr lang="zh-CN" sz="1400" kern="100">
                        <a:solidFill>
                          <a:schemeClr val="accent6">
                            <a:lumMod val="75000"/>
                          </a:schemeClr>
                        </a:solidFill>
                        <a:latin typeface="+mn-lt"/>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a:solidFill>
                            <a:schemeClr val="accent6">
                              <a:lumMod val="75000"/>
                            </a:schemeClr>
                          </a:solidFill>
                          <a:latin typeface="+mn-lt"/>
                          <a:ea typeface="黑体"/>
                          <a:cs typeface="Arial"/>
                        </a:rPr>
                        <a:t>23.3</a:t>
                      </a:r>
                      <a:endParaRPr lang="zh-CN" sz="1400" kern="100" dirty="0">
                        <a:solidFill>
                          <a:schemeClr val="accent6">
                            <a:lumMod val="75000"/>
                          </a:schemeClr>
                        </a:solidFill>
                        <a:latin typeface="+mn-lt"/>
                        <a:ea typeface="黑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矩形 9"/>
          <p:cNvSpPr/>
          <p:nvPr/>
        </p:nvSpPr>
        <p:spPr>
          <a:xfrm>
            <a:off x="5759740" y="1219200"/>
            <a:ext cx="3198311" cy="338554"/>
          </a:xfrm>
          <a:prstGeom prst="rect">
            <a:avLst/>
          </a:prstGeom>
        </p:spPr>
        <p:txBody>
          <a:bodyPr wrap="none">
            <a:spAutoFit/>
          </a:bodyPr>
          <a:lstStyle/>
          <a:p>
            <a:r>
              <a:rPr lang="en-US" altLang="zh-CN" sz="1600" dirty="0" smtClean="0">
                <a:solidFill>
                  <a:srgbClr val="FF0000"/>
                </a:solidFill>
              </a:rPr>
              <a:t>Make the section flat and smooth</a:t>
            </a:r>
            <a:endParaRPr lang="zh-CN" altLang="en-US" sz="1600" dirty="0">
              <a:solidFill>
                <a:srgbClr val="FF0000"/>
              </a:solidFill>
            </a:endParaRPr>
          </a:p>
        </p:txBody>
      </p:sp>
    </p:spTree>
    <p:extLst>
      <p:ext uri="{BB962C8B-B14F-4D97-AF65-F5344CB8AC3E}">
        <p14:creationId xmlns:p14="http://schemas.microsoft.com/office/powerpoint/2010/main" val="4126174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5153074" y="286295"/>
            <a:ext cx="5509906" cy="810478"/>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cs typeface="Arial" pitchFamily="34" charset="0"/>
              </a:rPr>
              <a:t>6.Drainage </a:t>
            </a:r>
            <a:r>
              <a:rPr kumimoji="1" lang="en-US" altLang="zh-CN" sz="3200" b="1" dirty="0">
                <a:solidFill>
                  <a:schemeClr val="accent6">
                    <a:lumMod val="75000"/>
                  </a:schemeClr>
                </a:solidFill>
                <a:cs typeface="Arial" pitchFamily="34" charset="0"/>
              </a:rPr>
              <a:t>pipe installation</a:t>
            </a:r>
          </a:p>
          <a:p>
            <a:pPr algn="r">
              <a:lnSpc>
                <a:spcPts val="2840"/>
              </a:lnSpc>
            </a:pPr>
            <a:endParaRPr kumimoji="1" lang="en-US" altLang="zh-CN" sz="3200" b="1" dirty="0">
              <a:solidFill>
                <a:schemeClr val="accent6">
                  <a:lumMod val="75000"/>
                </a:schemeClr>
              </a:solidFill>
              <a:cs typeface="Arial" pitchFamily="34" charset="0"/>
            </a:endParaRPr>
          </a:p>
        </p:txBody>
      </p:sp>
      <p:sp>
        <p:nvSpPr>
          <p:cNvPr id="13" name="矩形 12"/>
          <p:cNvSpPr/>
          <p:nvPr/>
        </p:nvSpPr>
        <p:spPr>
          <a:xfrm>
            <a:off x="79399" y="1044327"/>
            <a:ext cx="3514104" cy="461665"/>
          </a:xfrm>
          <a:prstGeom prst="rect">
            <a:avLst/>
          </a:prstGeom>
        </p:spPr>
        <p:txBody>
          <a:bodyPr wrap="none">
            <a:spAutoFit/>
          </a:bodyPr>
          <a:lstStyle/>
          <a:p>
            <a:r>
              <a:rPr kumimoji="1" lang="en-US" altLang="zh-CN" sz="2400" b="1" dirty="0" smtClean="0">
                <a:solidFill>
                  <a:schemeClr val="accent2">
                    <a:lumMod val="75000"/>
                  </a:schemeClr>
                </a:solidFill>
                <a:latin typeface="+mn-lt"/>
                <a:cs typeface="Calibri" pitchFamily="34" charset="0"/>
              </a:rPr>
              <a:t>1. </a:t>
            </a:r>
            <a:r>
              <a:rPr kumimoji="1" lang="en-US" altLang="zh-CN" sz="2400" b="1" dirty="0">
                <a:solidFill>
                  <a:schemeClr val="accent2">
                    <a:lumMod val="75000"/>
                  </a:schemeClr>
                </a:solidFill>
                <a:latin typeface="+mn-lt"/>
                <a:cs typeface="Calibri" pitchFamily="34" charset="0"/>
              </a:rPr>
              <a:t>Installation </a:t>
            </a:r>
            <a:r>
              <a:rPr kumimoji="1" lang="en-US" altLang="zh-CN" sz="2400" b="1" dirty="0" smtClean="0">
                <a:solidFill>
                  <a:schemeClr val="accent2">
                    <a:lumMod val="75000"/>
                  </a:schemeClr>
                </a:solidFill>
                <a:latin typeface="+mn-lt"/>
                <a:cs typeface="Calibri" pitchFamily="34" charset="0"/>
              </a:rPr>
              <a:t>principle</a:t>
            </a:r>
            <a:endParaRPr kumimoji="1" lang="en-US" altLang="zh-CN" sz="2400" b="1" dirty="0">
              <a:solidFill>
                <a:schemeClr val="accent2">
                  <a:lumMod val="75000"/>
                </a:schemeClr>
              </a:solidFill>
              <a:latin typeface="+mn-lt"/>
              <a:cs typeface="Calibri" pitchFamily="34" charset="0"/>
            </a:endParaRPr>
          </a:p>
        </p:txBody>
      </p:sp>
      <p:sp>
        <p:nvSpPr>
          <p:cNvPr id="5" name="Rectangle 1"/>
          <p:cNvSpPr>
            <a:spLocks noChangeArrowheads="1"/>
          </p:cNvSpPr>
          <p:nvPr/>
        </p:nvSpPr>
        <p:spPr bwMode="auto">
          <a:xfrm>
            <a:off x="162124" y="1444431"/>
            <a:ext cx="8208963" cy="341632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marL="285750" indent="-285750" algn="l" eaLnBrk="0" hangingPunct="0">
              <a:lnSpc>
                <a:spcPct val="150000"/>
              </a:lnSpc>
              <a:buFont typeface="Wingdings" pitchFamily="2" charset="2"/>
              <a:buChar char="Ø"/>
              <a:defRPr/>
            </a:pPr>
            <a:r>
              <a:rPr lang="en-US" altLang="zh-CN" sz="1800" dirty="0">
                <a:solidFill>
                  <a:srgbClr val="002060"/>
                </a:solidFill>
                <a:cs typeface="Arial" pitchFamily="34" charset="0"/>
              </a:rPr>
              <a:t>Ensure at least 1/100 slope of the drainage </a:t>
            </a:r>
            <a:r>
              <a:rPr lang="en-US" altLang="zh-CN" sz="1800" dirty="0" smtClean="0">
                <a:solidFill>
                  <a:srgbClr val="002060"/>
                </a:solidFill>
                <a:cs typeface="Arial" pitchFamily="34" charset="0"/>
              </a:rPr>
              <a:t>pipe</a:t>
            </a:r>
          </a:p>
          <a:p>
            <a:pPr marL="285750" indent="-285750" algn="l" eaLnBrk="0" hangingPunct="0">
              <a:lnSpc>
                <a:spcPct val="150000"/>
              </a:lnSpc>
              <a:buFont typeface="Wingdings" pitchFamily="2" charset="2"/>
              <a:buChar char="Ø"/>
              <a:defRPr/>
            </a:pPr>
            <a:r>
              <a:rPr lang="en-US" altLang="zh-CN" sz="1800" dirty="0" smtClean="0">
                <a:solidFill>
                  <a:srgbClr val="002060"/>
                </a:solidFill>
                <a:cs typeface="Arial" pitchFamily="34" charset="0"/>
              </a:rPr>
              <a:t>Adopt </a:t>
            </a:r>
            <a:r>
              <a:rPr lang="en-US" altLang="zh-CN" sz="1800" dirty="0">
                <a:solidFill>
                  <a:srgbClr val="002060"/>
                </a:solidFill>
                <a:cs typeface="Arial" pitchFamily="34" charset="0"/>
              </a:rPr>
              <a:t>suitable pipe </a:t>
            </a:r>
            <a:r>
              <a:rPr lang="en-US" altLang="zh-CN" sz="1800" dirty="0" smtClean="0">
                <a:solidFill>
                  <a:srgbClr val="002060"/>
                </a:solidFill>
                <a:cs typeface="Arial" pitchFamily="34" charset="0"/>
              </a:rPr>
              <a:t>diameter</a:t>
            </a:r>
          </a:p>
          <a:p>
            <a:pPr marL="285750" indent="-285750" algn="l" eaLnBrk="0" hangingPunct="0">
              <a:lnSpc>
                <a:spcPct val="150000"/>
              </a:lnSpc>
              <a:buFont typeface="Wingdings" pitchFamily="2" charset="2"/>
              <a:buChar char="Ø"/>
              <a:defRPr/>
            </a:pPr>
            <a:r>
              <a:rPr lang="en-US" altLang="zh-CN" sz="1800" dirty="0" smtClean="0">
                <a:solidFill>
                  <a:srgbClr val="002060"/>
                </a:solidFill>
                <a:cs typeface="Arial" pitchFamily="34" charset="0"/>
              </a:rPr>
              <a:t>Adopt </a:t>
            </a:r>
            <a:r>
              <a:rPr lang="en-US" altLang="zh-CN" sz="1800" dirty="0">
                <a:solidFill>
                  <a:srgbClr val="002060"/>
                </a:solidFill>
                <a:cs typeface="Arial" pitchFamily="34" charset="0"/>
              </a:rPr>
              <a:t>nearby condensate water </a:t>
            </a:r>
            <a:r>
              <a:rPr lang="en-US" altLang="zh-CN" sz="1800" dirty="0" smtClean="0">
                <a:solidFill>
                  <a:srgbClr val="002060"/>
                </a:solidFill>
                <a:cs typeface="Arial" pitchFamily="34" charset="0"/>
              </a:rPr>
              <a:t>discharge</a:t>
            </a:r>
          </a:p>
          <a:p>
            <a:pPr marL="285750" indent="-285750" algn="l" eaLnBrk="0" hangingPunct="0">
              <a:lnSpc>
                <a:spcPct val="150000"/>
              </a:lnSpc>
              <a:buFont typeface="Wingdings" pitchFamily="2" charset="2"/>
              <a:buChar char="Ø"/>
              <a:defRPr/>
            </a:pPr>
            <a:r>
              <a:rPr lang="en-US" altLang="zh-CN" sz="1800" dirty="0" smtClean="0">
                <a:solidFill>
                  <a:srgbClr val="002060"/>
                </a:solidFill>
                <a:cs typeface="Arial" pitchFamily="34" charset="0"/>
              </a:rPr>
              <a:t>Before </a:t>
            </a:r>
            <a:r>
              <a:rPr lang="en-US" altLang="zh-CN" sz="1800" dirty="0">
                <a:solidFill>
                  <a:srgbClr val="002060"/>
                </a:solidFill>
                <a:cs typeface="Arial" pitchFamily="34" charset="0"/>
              </a:rPr>
              <a:t>installing condensate water pipeline, determine its route and   elevation to avoid intersection with other pipelines and ensure slope is </a:t>
            </a:r>
            <a:r>
              <a:rPr lang="en-US" altLang="zh-CN" sz="1800" dirty="0" smtClean="0">
                <a:solidFill>
                  <a:srgbClr val="002060"/>
                </a:solidFill>
                <a:cs typeface="Arial" pitchFamily="34" charset="0"/>
              </a:rPr>
              <a:t>straight.</a:t>
            </a:r>
          </a:p>
          <a:p>
            <a:pPr marL="285750" indent="-285750" algn="l" eaLnBrk="0" hangingPunct="0">
              <a:lnSpc>
                <a:spcPct val="150000"/>
              </a:lnSpc>
              <a:buFont typeface="Wingdings" pitchFamily="2" charset="2"/>
              <a:buChar char="Ø"/>
              <a:defRPr/>
            </a:pPr>
            <a:r>
              <a:rPr lang="en-US" altLang="zh-CN" sz="1800" dirty="0" smtClean="0">
                <a:solidFill>
                  <a:srgbClr val="002060"/>
                </a:solidFill>
                <a:cs typeface="Arial" pitchFamily="34" charset="0"/>
              </a:rPr>
              <a:t>In </a:t>
            </a:r>
            <a:r>
              <a:rPr lang="en-US" altLang="zh-CN" sz="1800" dirty="0">
                <a:solidFill>
                  <a:srgbClr val="002060"/>
                </a:solidFill>
                <a:cs typeface="Arial" pitchFamily="34" charset="0"/>
              </a:rPr>
              <a:t>general, the supporter gap of the drainage pipe horizontal pipe and vertical pipe is respectively 1m~1.5m and 1.5m~2.0m. </a:t>
            </a:r>
          </a:p>
        </p:txBody>
      </p:sp>
      <p:graphicFrame>
        <p:nvGraphicFramePr>
          <p:cNvPr id="2" name="对象 1"/>
          <p:cNvGraphicFramePr>
            <a:graphicFrameLocks noChangeAspect="1"/>
          </p:cNvGraphicFramePr>
          <p:nvPr>
            <p:extLst>
              <p:ext uri="{D42A27DB-BD31-4B8C-83A1-F6EECF244321}">
                <p14:modId xmlns:p14="http://schemas.microsoft.com/office/powerpoint/2010/main" val="3275000511"/>
              </p:ext>
            </p:extLst>
          </p:nvPr>
        </p:nvGraphicFramePr>
        <p:xfrm>
          <a:off x="2826618" y="4866505"/>
          <a:ext cx="4032250" cy="1722438"/>
        </p:xfrm>
        <a:graphic>
          <a:graphicData uri="http://schemas.openxmlformats.org/presentationml/2006/ole">
            <mc:AlternateContent xmlns:mc="http://schemas.openxmlformats.org/markup-compatibility/2006">
              <mc:Choice xmlns:v="urn:schemas-microsoft-com:vml" Requires="v">
                <p:oleObj spid="_x0000_s6172" name="AutoCAD Drawing" r:id="rId3" imgW="12182475" imgH="4848225" progId="AutoCAD.Drawing.16">
                  <p:embed/>
                </p:oleObj>
              </mc:Choice>
              <mc:Fallback>
                <p:oleObj name="AutoCAD Drawing" r:id="rId3" imgW="12182475" imgH="4848225" progId="AutoCAD.Drawing.16">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l="33559" t="41972" r="58350" b="49393"/>
                      <a:stretch>
                        <a:fillRect/>
                      </a:stretch>
                    </p:blipFill>
                    <p:spPr bwMode="auto">
                      <a:xfrm>
                        <a:off x="2826618" y="4866505"/>
                        <a:ext cx="403225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26174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5153074" y="286295"/>
            <a:ext cx="5509906" cy="810478"/>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cs typeface="Arial" pitchFamily="34" charset="0"/>
              </a:rPr>
              <a:t>6.Drainage </a:t>
            </a:r>
            <a:r>
              <a:rPr kumimoji="1" lang="en-US" altLang="zh-CN" sz="3200" b="1" dirty="0">
                <a:solidFill>
                  <a:schemeClr val="accent6">
                    <a:lumMod val="75000"/>
                  </a:schemeClr>
                </a:solidFill>
                <a:cs typeface="Arial" pitchFamily="34" charset="0"/>
              </a:rPr>
              <a:t>pipe installation</a:t>
            </a:r>
          </a:p>
          <a:p>
            <a:pPr algn="r">
              <a:lnSpc>
                <a:spcPts val="2840"/>
              </a:lnSpc>
            </a:pPr>
            <a:endParaRPr kumimoji="1" lang="en-US" altLang="zh-CN" sz="3200" b="1" dirty="0">
              <a:solidFill>
                <a:schemeClr val="accent6">
                  <a:lumMod val="75000"/>
                </a:schemeClr>
              </a:solidFill>
              <a:cs typeface="Arial" pitchFamily="34" charset="0"/>
            </a:endParaRPr>
          </a:p>
        </p:txBody>
      </p:sp>
      <p:sp>
        <p:nvSpPr>
          <p:cNvPr id="13" name="矩形 12"/>
          <p:cNvSpPr/>
          <p:nvPr/>
        </p:nvSpPr>
        <p:spPr>
          <a:xfrm>
            <a:off x="79399" y="1044327"/>
            <a:ext cx="3514104" cy="461665"/>
          </a:xfrm>
          <a:prstGeom prst="rect">
            <a:avLst/>
          </a:prstGeom>
        </p:spPr>
        <p:txBody>
          <a:bodyPr wrap="none">
            <a:spAutoFit/>
          </a:bodyPr>
          <a:lstStyle/>
          <a:p>
            <a:r>
              <a:rPr kumimoji="1" lang="en-US" altLang="zh-CN" sz="2400" b="1" dirty="0" smtClean="0">
                <a:solidFill>
                  <a:schemeClr val="accent2">
                    <a:lumMod val="75000"/>
                  </a:schemeClr>
                </a:solidFill>
                <a:latin typeface="+mn-lt"/>
                <a:cs typeface="Calibri" pitchFamily="34" charset="0"/>
              </a:rPr>
              <a:t>1. </a:t>
            </a:r>
            <a:r>
              <a:rPr kumimoji="1" lang="en-US" altLang="zh-CN" sz="2400" b="1" dirty="0">
                <a:solidFill>
                  <a:schemeClr val="accent2">
                    <a:lumMod val="75000"/>
                  </a:schemeClr>
                </a:solidFill>
                <a:latin typeface="+mn-lt"/>
                <a:cs typeface="Calibri" pitchFamily="34" charset="0"/>
              </a:rPr>
              <a:t>Installation </a:t>
            </a:r>
            <a:r>
              <a:rPr kumimoji="1" lang="en-US" altLang="zh-CN" sz="2400" b="1" dirty="0" smtClean="0">
                <a:solidFill>
                  <a:schemeClr val="accent2">
                    <a:lumMod val="75000"/>
                  </a:schemeClr>
                </a:solidFill>
                <a:latin typeface="+mn-lt"/>
                <a:cs typeface="Calibri" pitchFamily="34" charset="0"/>
              </a:rPr>
              <a:t>principle</a:t>
            </a:r>
            <a:endParaRPr kumimoji="1" lang="en-US" altLang="zh-CN" sz="2400" b="1" dirty="0">
              <a:solidFill>
                <a:schemeClr val="accent2">
                  <a:lumMod val="75000"/>
                </a:schemeClr>
              </a:solidFill>
              <a:latin typeface="+mn-lt"/>
              <a:cs typeface="Calibri" pitchFamily="34" charset="0"/>
            </a:endParaRPr>
          </a:p>
        </p:txBody>
      </p:sp>
      <p:sp>
        <p:nvSpPr>
          <p:cNvPr id="7" name="Rectangle 1"/>
          <p:cNvSpPr>
            <a:spLocks noChangeArrowheads="1"/>
          </p:cNvSpPr>
          <p:nvPr/>
        </p:nvSpPr>
        <p:spPr bwMode="auto">
          <a:xfrm>
            <a:off x="162124" y="1539091"/>
            <a:ext cx="2919389"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0" hangingPunct="0">
              <a:buFontTx/>
              <a:buChar char="•"/>
              <a:defRPr/>
            </a:pPr>
            <a:r>
              <a:rPr lang="en-US" altLang="zh-CN" sz="1800" b="1" dirty="0" smtClean="0">
                <a:solidFill>
                  <a:srgbClr val="002060"/>
                </a:solidFill>
                <a:cs typeface="Arial" pitchFamily="34" charset="0"/>
              </a:rPr>
              <a:t> Drainage </a:t>
            </a:r>
            <a:r>
              <a:rPr lang="en-US" altLang="zh-CN" sz="1800" b="1" dirty="0">
                <a:solidFill>
                  <a:srgbClr val="002060"/>
                </a:solidFill>
                <a:cs typeface="Arial" pitchFamily="34" charset="0"/>
              </a:rPr>
              <a:t>pipe selection</a:t>
            </a:r>
            <a:endParaRPr lang="en-US" altLang="zh-CN" sz="1800" dirty="0">
              <a:solidFill>
                <a:srgbClr val="002060"/>
              </a:solidFill>
              <a:cs typeface="Arial" pitchFamily="34" charset="0"/>
            </a:endParaRPr>
          </a:p>
        </p:txBody>
      </p:sp>
      <p:sp>
        <p:nvSpPr>
          <p:cNvPr id="8" name="Rectangle 2"/>
          <p:cNvSpPr>
            <a:spLocks noChangeArrowheads="1"/>
          </p:cNvSpPr>
          <p:nvPr/>
        </p:nvSpPr>
        <p:spPr bwMode="auto">
          <a:xfrm>
            <a:off x="300082" y="1927216"/>
            <a:ext cx="9353752" cy="9541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gn="l" eaLnBrk="0" hangingPunct="0">
              <a:lnSpc>
                <a:spcPct val="150000"/>
              </a:lnSpc>
              <a:defRPr/>
            </a:pPr>
            <a:r>
              <a:rPr lang="en-US" altLang="zh-CN" sz="1600" dirty="0">
                <a:solidFill>
                  <a:srgbClr val="002060"/>
                </a:solidFill>
                <a:cs typeface="Arial" pitchFamily="34" charset="0"/>
              </a:rPr>
              <a:t>The drainage pipe diameter shall not small than the drain hose of indoor </a:t>
            </a:r>
            <a:r>
              <a:rPr lang="en-US" altLang="zh-CN" sz="1600" dirty="0" smtClean="0">
                <a:solidFill>
                  <a:srgbClr val="002060"/>
                </a:solidFill>
                <a:cs typeface="Arial" pitchFamily="34" charset="0"/>
              </a:rPr>
              <a:t>unit.</a:t>
            </a:r>
          </a:p>
          <a:p>
            <a:pPr algn="l" eaLnBrk="0" hangingPunct="0">
              <a:defRPr/>
            </a:pPr>
            <a:r>
              <a:rPr lang="en-US" altLang="zh-CN" sz="1600" dirty="0" smtClean="0">
                <a:solidFill>
                  <a:srgbClr val="002060"/>
                </a:solidFill>
                <a:cs typeface="Arial" pitchFamily="34" charset="0"/>
              </a:rPr>
              <a:t>According </a:t>
            </a:r>
            <a:r>
              <a:rPr lang="en-US" altLang="zh-CN" sz="1600" dirty="0">
                <a:solidFill>
                  <a:srgbClr val="002060"/>
                </a:solidFill>
                <a:cs typeface="Arial" pitchFamily="34" charset="0"/>
              </a:rPr>
              <a:t>to the water </a:t>
            </a:r>
            <a:r>
              <a:rPr lang="en-US" altLang="zh-CN" sz="1600" dirty="0" err="1">
                <a:solidFill>
                  <a:srgbClr val="002060"/>
                </a:solidFill>
                <a:cs typeface="Arial" pitchFamily="34" charset="0"/>
              </a:rPr>
              <a:t>flowrate</a:t>
            </a:r>
            <a:r>
              <a:rPr lang="en-US" altLang="zh-CN" sz="1600" dirty="0">
                <a:solidFill>
                  <a:srgbClr val="002060"/>
                </a:solidFill>
                <a:cs typeface="Arial" pitchFamily="34" charset="0"/>
              </a:rPr>
              <a:t> and drainage pipe slope to choose the suitable pipe, the water </a:t>
            </a:r>
            <a:r>
              <a:rPr lang="en-US" altLang="zh-CN" sz="1600" dirty="0" err="1">
                <a:solidFill>
                  <a:srgbClr val="002060"/>
                </a:solidFill>
                <a:cs typeface="Arial" pitchFamily="34" charset="0"/>
              </a:rPr>
              <a:t>flowrate</a:t>
            </a:r>
            <a:r>
              <a:rPr lang="en-US" altLang="zh-CN" sz="1600" dirty="0">
                <a:solidFill>
                  <a:srgbClr val="002060"/>
                </a:solidFill>
                <a:cs typeface="Arial" pitchFamily="34" charset="0"/>
              </a:rPr>
              <a:t> is decided by the capacity of indoor unit.</a:t>
            </a:r>
          </a:p>
        </p:txBody>
      </p:sp>
      <p:graphicFrame>
        <p:nvGraphicFramePr>
          <p:cNvPr id="9" name="表格 8"/>
          <p:cNvGraphicFramePr>
            <a:graphicFrameLocks noGrp="1"/>
          </p:cNvGraphicFramePr>
          <p:nvPr>
            <p:extLst>
              <p:ext uri="{D42A27DB-BD31-4B8C-83A1-F6EECF244321}">
                <p14:modId xmlns:p14="http://schemas.microsoft.com/office/powerpoint/2010/main" val="1528361804"/>
              </p:ext>
            </p:extLst>
          </p:nvPr>
        </p:nvGraphicFramePr>
        <p:xfrm>
          <a:off x="900113" y="3242255"/>
          <a:ext cx="6984776" cy="2194560"/>
        </p:xfrm>
        <a:graphic>
          <a:graphicData uri="http://schemas.openxmlformats.org/drawingml/2006/table">
            <a:tbl>
              <a:tblPr/>
              <a:tblGrid>
                <a:gridCol w="3492388"/>
                <a:gridCol w="3492388"/>
              </a:tblGrid>
              <a:tr h="220344">
                <a:tc>
                  <a:txBody>
                    <a:bodyPr/>
                    <a:lstStyle/>
                    <a:p>
                      <a:pPr algn="ctr">
                        <a:spcAft>
                          <a:spcPts val="0"/>
                        </a:spcAft>
                        <a:tabLst>
                          <a:tab pos="1095375" algn="l"/>
                        </a:tabLst>
                      </a:pPr>
                      <a:r>
                        <a:rPr lang="en-GB" sz="1600" b="1" kern="0" dirty="0">
                          <a:solidFill>
                            <a:srgbClr val="002060"/>
                          </a:solidFill>
                          <a:latin typeface="Calibri" pitchFamily="34" charset="0"/>
                          <a:ea typeface="黑体"/>
                          <a:cs typeface="Calibri" pitchFamily="34" charset="0"/>
                        </a:rPr>
                        <a:t>Capacity (</a:t>
                      </a:r>
                      <a:r>
                        <a:rPr lang="en-US" sz="1600" b="1" kern="0" dirty="0">
                          <a:solidFill>
                            <a:srgbClr val="002060"/>
                          </a:solidFill>
                          <a:latin typeface="Calibri" pitchFamily="34" charset="0"/>
                          <a:ea typeface="黑体"/>
                          <a:cs typeface="Calibri" pitchFamily="34" charset="0"/>
                        </a:rPr>
                        <a:t>x1000Btu)</a:t>
                      </a:r>
                      <a:endParaRPr lang="zh-CN" sz="1600" b="1" kern="100" dirty="0">
                        <a:solidFill>
                          <a:srgbClr val="002060"/>
                        </a:solidFill>
                        <a:latin typeface="Calibri" pitchFamily="34" charset="0"/>
                        <a:ea typeface="黑体"/>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095375" algn="l"/>
                        </a:tabLst>
                      </a:pPr>
                      <a:r>
                        <a:rPr lang="en-US" sz="1600" b="1" kern="0" dirty="0">
                          <a:solidFill>
                            <a:srgbClr val="002060"/>
                          </a:solidFill>
                          <a:latin typeface="Calibri" pitchFamily="34" charset="0"/>
                          <a:ea typeface="黑体"/>
                          <a:cs typeface="Calibri" pitchFamily="34" charset="0"/>
                        </a:rPr>
                        <a:t>Water </a:t>
                      </a:r>
                      <a:r>
                        <a:rPr lang="en-US" sz="1600" b="1" kern="0" dirty="0" err="1">
                          <a:solidFill>
                            <a:srgbClr val="002060"/>
                          </a:solidFill>
                          <a:latin typeface="Calibri" pitchFamily="34" charset="0"/>
                          <a:ea typeface="黑体"/>
                          <a:cs typeface="Calibri" pitchFamily="34" charset="0"/>
                        </a:rPr>
                        <a:t>flowrate</a:t>
                      </a:r>
                      <a:r>
                        <a:rPr lang="en-US" sz="1600" b="1" kern="0" dirty="0">
                          <a:solidFill>
                            <a:srgbClr val="002060"/>
                          </a:solidFill>
                          <a:latin typeface="Calibri" pitchFamily="34" charset="0"/>
                          <a:ea typeface="黑体"/>
                          <a:cs typeface="Calibri" pitchFamily="34" charset="0"/>
                        </a:rPr>
                        <a:t> (l/h)</a:t>
                      </a:r>
                      <a:endParaRPr lang="zh-CN" sz="1600" b="1" kern="100" dirty="0">
                        <a:solidFill>
                          <a:srgbClr val="002060"/>
                        </a:solidFill>
                        <a:latin typeface="Calibri" pitchFamily="34" charset="0"/>
                        <a:ea typeface="黑体"/>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344">
                <a:tc>
                  <a:txBody>
                    <a:bodyPr/>
                    <a:lstStyle/>
                    <a:p>
                      <a:pPr algn="ctr">
                        <a:spcAft>
                          <a:spcPts val="0"/>
                        </a:spcAft>
                        <a:tabLst>
                          <a:tab pos="1095375" algn="l"/>
                        </a:tabLst>
                      </a:pPr>
                      <a:r>
                        <a:rPr lang="en-GB" sz="1600" kern="0" dirty="0">
                          <a:solidFill>
                            <a:srgbClr val="002060"/>
                          </a:solidFill>
                          <a:latin typeface="Calibri" pitchFamily="34" charset="0"/>
                          <a:ea typeface="黑体"/>
                          <a:cs typeface="Calibri" pitchFamily="34" charset="0"/>
                        </a:rPr>
                        <a:t>12</a:t>
                      </a:r>
                      <a:endParaRPr lang="zh-CN" sz="1600" kern="100" dirty="0">
                        <a:solidFill>
                          <a:srgbClr val="002060"/>
                        </a:solidFill>
                        <a:latin typeface="Calibri" pitchFamily="34" charset="0"/>
                        <a:ea typeface="黑体"/>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095375" algn="l"/>
                        </a:tabLst>
                      </a:pPr>
                      <a:r>
                        <a:rPr lang="en-GB" sz="1600" kern="0" dirty="0">
                          <a:solidFill>
                            <a:srgbClr val="002060"/>
                          </a:solidFill>
                          <a:latin typeface="Calibri" pitchFamily="34" charset="0"/>
                          <a:ea typeface="黑体"/>
                          <a:cs typeface="Calibri" pitchFamily="34" charset="0"/>
                        </a:rPr>
                        <a:t>2.4</a:t>
                      </a:r>
                      <a:endParaRPr lang="zh-CN" sz="1600" kern="100" dirty="0">
                        <a:solidFill>
                          <a:srgbClr val="002060"/>
                        </a:solidFill>
                        <a:latin typeface="Calibri" pitchFamily="34" charset="0"/>
                        <a:ea typeface="黑体"/>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344">
                <a:tc>
                  <a:txBody>
                    <a:bodyPr/>
                    <a:lstStyle/>
                    <a:p>
                      <a:pPr algn="ctr">
                        <a:spcAft>
                          <a:spcPts val="0"/>
                        </a:spcAft>
                        <a:tabLst>
                          <a:tab pos="1095375" algn="l"/>
                        </a:tabLst>
                      </a:pPr>
                      <a:r>
                        <a:rPr lang="en-GB" sz="1600" kern="0" dirty="0">
                          <a:solidFill>
                            <a:srgbClr val="002060"/>
                          </a:solidFill>
                          <a:latin typeface="Calibri" pitchFamily="34" charset="0"/>
                          <a:ea typeface="黑体"/>
                          <a:cs typeface="Calibri" pitchFamily="34" charset="0"/>
                        </a:rPr>
                        <a:t>18</a:t>
                      </a:r>
                      <a:endParaRPr lang="zh-CN" sz="1600" kern="100" dirty="0">
                        <a:solidFill>
                          <a:srgbClr val="002060"/>
                        </a:solidFill>
                        <a:latin typeface="Calibri" pitchFamily="34" charset="0"/>
                        <a:ea typeface="黑体"/>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095375" algn="l"/>
                        </a:tabLst>
                      </a:pPr>
                      <a:r>
                        <a:rPr lang="en-GB" sz="1600" kern="0">
                          <a:solidFill>
                            <a:srgbClr val="002060"/>
                          </a:solidFill>
                          <a:latin typeface="Calibri" pitchFamily="34" charset="0"/>
                          <a:ea typeface="黑体"/>
                          <a:cs typeface="Calibri" pitchFamily="34" charset="0"/>
                        </a:rPr>
                        <a:t>4</a:t>
                      </a:r>
                      <a:endParaRPr lang="zh-CN" sz="1600" kern="100">
                        <a:solidFill>
                          <a:srgbClr val="002060"/>
                        </a:solidFill>
                        <a:latin typeface="Calibri" pitchFamily="34" charset="0"/>
                        <a:ea typeface="黑体"/>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344">
                <a:tc>
                  <a:txBody>
                    <a:bodyPr/>
                    <a:lstStyle/>
                    <a:p>
                      <a:pPr algn="ctr">
                        <a:spcAft>
                          <a:spcPts val="0"/>
                        </a:spcAft>
                        <a:tabLst>
                          <a:tab pos="1095375" algn="l"/>
                        </a:tabLst>
                      </a:pPr>
                      <a:r>
                        <a:rPr lang="en-GB" sz="1600" kern="0">
                          <a:solidFill>
                            <a:srgbClr val="002060"/>
                          </a:solidFill>
                          <a:latin typeface="Calibri" pitchFamily="34" charset="0"/>
                          <a:ea typeface="黑体"/>
                          <a:cs typeface="Calibri" pitchFamily="34" charset="0"/>
                        </a:rPr>
                        <a:t>24</a:t>
                      </a:r>
                      <a:endParaRPr lang="zh-CN" sz="1600" kern="100">
                        <a:solidFill>
                          <a:srgbClr val="002060"/>
                        </a:solidFill>
                        <a:latin typeface="Calibri" pitchFamily="34" charset="0"/>
                        <a:ea typeface="黑体"/>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095375" algn="l"/>
                        </a:tabLst>
                      </a:pPr>
                      <a:r>
                        <a:rPr lang="en-GB" sz="1600" kern="0">
                          <a:solidFill>
                            <a:srgbClr val="002060"/>
                          </a:solidFill>
                          <a:latin typeface="Calibri" pitchFamily="34" charset="0"/>
                          <a:ea typeface="黑体"/>
                          <a:cs typeface="Calibri" pitchFamily="34" charset="0"/>
                        </a:rPr>
                        <a:t>6</a:t>
                      </a:r>
                      <a:endParaRPr lang="zh-CN" sz="1600" kern="100">
                        <a:solidFill>
                          <a:srgbClr val="002060"/>
                        </a:solidFill>
                        <a:latin typeface="Calibri" pitchFamily="34" charset="0"/>
                        <a:ea typeface="黑体"/>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344">
                <a:tc>
                  <a:txBody>
                    <a:bodyPr/>
                    <a:lstStyle/>
                    <a:p>
                      <a:pPr algn="ctr">
                        <a:spcAft>
                          <a:spcPts val="0"/>
                        </a:spcAft>
                        <a:tabLst>
                          <a:tab pos="1095375" algn="l"/>
                        </a:tabLst>
                      </a:pPr>
                      <a:r>
                        <a:rPr lang="en-US" sz="1600" kern="0">
                          <a:solidFill>
                            <a:srgbClr val="002060"/>
                          </a:solidFill>
                          <a:latin typeface="Calibri" pitchFamily="34" charset="0"/>
                          <a:ea typeface="黑体"/>
                          <a:cs typeface="Calibri" pitchFamily="34" charset="0"/>
                        </a:rPr>
                        <a:t>30</a:t>
                      </a:r>
                      <a:endParaRPr lang="zh-CN" sz="1600" kern="100">
                        <a:solidFill>
                          <a:srgbClr val="002060"/>
                        </a:solidFill>
                        <a:latin typeface="Calibri" pitchFamily="34" charset="0"/>
                        <a:ea typeface="黑体"/>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095375" algn="l"/>
                        </a:tabLst>
                      </a:pPr>
                      <a:r>
                        <a:rPr lang="en-US" sz="1600" kern="0" dirty="0">
                          <a:solidFill>
                            <a:srgbClr val="002060"/>
                          </a:solidFill>
                          <a:latin typeface="Calibri" pitchFamily="34" charset="0"/>
                          <a:ea typeface="黑体"/>
                          <a:cs typeface="Calibri" pitchFamily="34" charset="0"/>
                        </a:rPr>
                        <a:t>7</a:t>
                      </a:r>
                      <a:endParaRPr lang="zh-CN" sz="1600" kern="100" dirty="0">
                        <a:solidFill>
                          <a:srgbClr val="002060"/>
                        </a:solidFill>
                        <a:latin typeface="Calibri" pitchFamily="34" charset="0"/>
                        <a:ea typeface="黑体"/>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344">
                <a:tc>
                  <a:txBody>
                    <a:bodyPr/>
                    <a:lstStyle/>
                    <a:p>
                      <a:pPr algn="ctr">
                        <a:spcAft>
                          <a:spcPts val="0"/>
                        </a:spcAft>
                        <a:tabLst>
                          <a:tab pos="1095375" algn="l"/>
                        </a:tabLst>
                      </a:pPr>
                      <a:r>
                        <a:rPr lang="en-US" sz="1600" kern="0">
                          <a:solidFill>
                            <a:srgbClr val="002060"/>
                          </a:solidFill>
                          <a:latin typeface="Calibri" pitchFamily="34" charset="0"/>
                          <a:ea typeface="黑体"/>
                          <a:cs typeface="Calibri" pitchFamily="34" charset="0"/>
                        </a:rPr>
                        <a:t>36</a:t>
                      </a:r>
                      <a:endParaRPr lang="zh-CN" sz="1600" kern="100">
                        <a:solidFill>
                          <a:srgbClr val="002060"/>
                        </a:solidFill>
                        <a:latin typeface="Calibri" pitchFamily="34" charset="0"/>
                        <a:ea typeface="黑体"/>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095375" algn="l"/>
                        </a:tabLst>
                      </a:pPr>
                      <a:r>
                        <a:rPr lang="en-US" sz="1600" kern="0" dirty="0">
                          <a:solidFill>
                            <a:srgbClr val="002060"/>
                          </a:solidFill>
                          <a:latin typeface="Calibri" pitchFamily="34" charset="0"/>
                          <a:ea typeface="黑体"/>
                          <a:cs typeface="Calibri" pitchFamily="34" charset="0"/>
                        </a:rPr>
                        <a:t>8</a:t>
                      </a:r>
                      <a:endParaRPr lang="zh-CN" sz="1600" kern="100" dirty="0">
                        <a:solidFill>
                          <a:srgbClr val="002060"/>
                        </a:solidFill>
                        <a:latin typeface="Calibri" pitchFamily="34" charset="0"/>
                        <a:ea typeface="黑体"/>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344">
                <a:tc>
                  <a:txBody>
                    <a:bodyPr/>
                    <a:lstStyle/>
                    <a:p>
                      <a:pPr algn="ctr">
                        <a:spcAft>
                          <a:spcPts val="0"/>
                        </a:spcAft>
                        <a:tabLst>
                          <a:tab pos="1095375" algn="l"/>
                        </a:tabLst>
                      </a:pPr>
                      <a:r>
                        <a:rPr lang="en-US" sz="1600" kern="0">
                          <a:solidFill>
                            <a:srgbClr val="002060"/>
                          </a:solidFill>
                          <a:latin typeface="Calibri" pitchFamily="34" charset="0"/>
                          <a:ea typeface="黑体"/>
                          <a:cs typeface="Calibri" pitchFamily="34" charset="0"/>
                        </a:rPr>
                        <a:t>42</a:t>
                      </a:r>
                      <a:endParaRPr lang="zh-CN" sz="1600" kern="100">
                        <a:solidFill>
                          <a:srgbClr val="002060"/>
                        </a:solidFill>
                        <a:latin typeface="Calibri" pitchFamily="34" charset="0"/>
                        <a:ea typeface="黑体"/>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095375" algn="l"/>
                        </a:tabLst>
                      </a:pPr>
                      <a:r>
                        <a:rPr lang="en-US" sz="1600" kern="0" dirty="0">
                          <a:solidFill>
                            <a:srgbClr val="002060"/>
                          </a:solidFill>
                          <a:latin typeface="Calibri" pitchFamily="34" charset="0"/>
                          <a:ea typeface="黑体"/>
                          <a:cs typeface="Calibri" pitchFamily="34" charset="0"/>
                        </a:rPr>
                        <a:t>10</a:t>
                      </a:r>
                      <a:endParaRPr lang="zh-CN" sz="1600" kern="100" dirty="0">
                        <a:solidFill>
                          <a:srgbClr val="002060"/>
                        </a:solidFill>
                        <a:latin typeface="Calibri" pitchFamily="34" charset="0"/>
                        <a:ea typeface="黑体"/>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344">
                <a:tc>
                  <a:txBody>
                    <a:bodyPr/>
                    <a:lstStyle/>
                    <a:p>
                      <a:pPr algn="ctr">
                        <a:spcAft>
                          <a:spcPts val="0"/>
                        </a:spcAft>
                        <a:tabLst>
                          <a:tab pos="1095375" algn="l"/>
                        </a:tabLst>
                      </a:pPr>
                      <a:r>
                        <a:rPr lang="en-US" sz="1600" kern="0">
                          <a:solidFill>
                            <a:srgbClr val="002060"/>
                          </a:solidFill>
                          <a:latin typeface="Calibri" pitchFamily="34" charset="0"/>
                          <a:ea typeface="黑体"/>
                          <a:cs typeface="Calibri" pitchFamily="34" charset="0"/>
                        </a:rPr>
                        <a:t>48</a:t>
                      </a:r>
                      <a:endParaRPr lang="zh-CN" sz="1600" kern="100">
                        <a:solidFill>
                          <a:srgbClr val="002060"/>
                        </a:solidFill>
                        <a:latin typeface="Calibri" pitchFamily="34" charset="0"/>
                        <a:ea typeface="黑体"/>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095375" algn="l"/>
                        </a:tabLst>
                      </a:pPr>
                      <a:r>
                        <a:rPr lang="en-US" sz="1600" kern="0" dirty="0">
                          <a:solidFill>
                            <a:srgbClr val="002060"/>
                          </a:solidFill>
                          <a:latin typeface="Calibri" pitchFamily="34" charset="0"/>
                          <a:ea typeface="黑体"/>
                          <a:cs typeface="Calibri" pitchFamily="34" charset="0"/>
                        </a:rPr>
                        <a:t>12</a:t>
                      </a:r>
                      <a:endParaRPr lang="zh-CN" sz="1600" kern="100" dirty="0">
                        <a:solidFill>
                          <a:srgbClr val="002060"/>
                        </a:solidFill>
                        <a:latin typeface="Calibri" pitchFamily="34" charset="0"/>
                        <a:ea typeface="黑体"/>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344">
                <a:tc>
                  <a:txBody>
                    <a:bodyPr/>
                    <a:lstStyle/>
                    <a:p>
                      <a:pPr algn="ctr">
                        <a:spcAft>
                          <a:spcPts val="0"/>
                        </a:spcAft>
                        <a:tabLst>
                          <a:tab pos="1095375" algn="l"/>
                        </a:tabLst>
                      </a:pPr>
                      <a:r>
                        <a:rPr lang="en-US" sz="1600" kern="0" dirty="0">
                          <a:solidFill>
                            <a:srgbClr val="002060"/>
                          </a:solidFill>
                          <a:latin typeface="Calibri" pitchFamily="34" charset="0"/>
                          <a:ea typeface="黑体"/>
                          <a:cs typeface="Calibri" pitchFamily="34" charset="0"/>
                        </a:rPr>
                        <a:t>60</a:t>
                      </a:r>
                      <a:endParaRPr lang="zh-CN" sz="1600" kern="100" dirty="0">
                        <a:solidFill>
                          <a:srgbClr val="002060"/>
                        </a:solidFill>
                        <a:latin typeface="Calibri" pitchFamily="34" charset="0"/>
                        <a:ea typeface="黑体"/>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095375" algn="l"/>
                        </a:tabLst>
                      </a:pPr>
                      <a:r>
                        <a:rPr lang="en-US" sz="1600" kern="0" dirty="0">
                          <a:solidFill>
                            <a:srgbClr val="002060"/>
                          </a:solidFill>
                          <a:latin typeface="Calibri" pitchFamily="34" charset="0"/>
                          <a:ea typeface="黑体"/>
                          <a:cs typeface="Calibri" pitchFamily="34" charset="0"/>
                        </a:rPr>
                        <a:t>14</a:t>
                      </a:r>
                      <a:endParaRPr lang="zh-CN" sz="1600" kern="100" dirty="0">
                        <a:solidFill>
                          <a:srgbClr val="002060"/>
                        </a:solidFill>
                        <a:latin typeface="Calibri" pitchFamily="34" charset="0"/>
                        <a:ea typeface="黑体"/>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angle 3"/>
          <p:cNvSpPr>
            <a:spLocks noChangeArrowheads="1"/>
          </p:cNvSpPr>
          <p:nvPr/>
        </p:nvSpPr>
        <p:spPr bwMode="auto">
          <a:xfrm>
            <a:off x="304800" y="5674325"/>
            <a:ext cx="9349034"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marL="285750" indent="-285750" eaLnBrk="0" hangingPunct="0">
              <a:buFont typeface="Wingdings" pitchFamily="2" charset="2"/>
              <a:buChar char="Ø"/>
              <a:defRPr/>
            </a:pPr>
            <a:r>
              <a:rPr lang="en-US" altLang="zh-CN" sz="1600" dirty="0">
                <a:solidFill>
                  <a:srgbClr val="002060"/>
                </a:solidFill>
                <a:cs typeface="Arial" pitchFamily="34" charset="0"/>
              </a:rPr>
              <a:t>According to the above table to calculate the total water </a:t>
            </a:r>
            <a:r>
              <a:rPr lang="en-US" altLang="zh-CN" sz="1600" dirty="0" err="1">
                <a:solidFill>
                  <a:srgbClr val="002060"/>
                </a:solidFill>
                <a:cs typeface="Arial" pitchFamily="34" charset="0"/>
              </a:rPr>
              <a:t>flowrate</a:t>
            </a:r>
            <a:r>
              <a:rPr lang="en-US" altLang="zh-CN" sz="1600" dirty="0">
                <a:solidFill>
                  <a:srgbClr val="002060"/>
                </a:solidFill>
                <a:cs typeface="Arial" pitchFamily="34" charset="0"/>
              </a:rPr>
              <a:t> for the confluence pipe selection.</a:t>
            </a:r>
          </a:p>
        </p:txBody>
      </p:sp>
    </p:spTree>
    <p:extLst>
      <p:ext uri="{BB962C8B-B14F-4D97-AF65-F5344CB8AC3E}">
        <p14:creationId xmlns:p14="http://schemas.microsoft.com/office/powerpoint/2010/main" val="2087676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5153074" y="286295"/>
            <a:ext cx="5509906" cy="810478"/>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cs typeface="Arial" pitchFamily="34" charset="0"/>
              </a:rPr>
              <a:t>6.Drainage </a:t>
            </a:r>
            <a:r>
              <a:rPr kumimoji="1" lang="en-US" altLang="zh-CN" sz="3200" b="1" dirty="0">
                <a:solidFill>
                  <a:schemeClr val="accent6">
                    <a:lumMod val="75000"/>
                  </a:schemeClr>
                </a:solidFill>
                <a:cs typeface="Arial" pitchFamily="34" charset="0"/>
              </a:rPr>
              <a:t>pipe installation</a:t>
            </a:r>
          </a:p>
          <a:p>
            <a:pPr algn="r">
              <a:lnSpc>
                <a:spcPts val="2840"/>
              </a:lnSpc>
            </a:pPr>
            <a:endParaRPr kumimoji="1" lang="en-US" altLang="zh-CN" sz="3200" b="1" dirty="0">
              <a:solidFill>
                <a:schemeClr val="accent6">
                  <a:lumMod val="75000"/>
                </a:schemeClr>
              </a:solidFill>
              <a:cs typeface="Arial" pitchFamily="34" charset="0"/>
            </a:endParaRPr>
          </a:p>
        </p:txBody>
      </p:sp>
      <p:sp>
        <p:nvSpPr>
          <p:cNvPr id="13" name="矩形 12"/>
          <p:cNvSpPr/>
          <p:nvPr/>
        </p:nvSpPr>
        <p:spPr>
          <a:xfrm>
            <a:off x="79399" y="1044327"/>
            <a:ext cx="3514104" cy="461665"/>
          </a:xfrm>
          <a:prstGeom prst="rect">
            <a:avLst/>
          </a:prstGeom>
        </p:spPr>
        <p:txBody>
          <a:bodyPr wrap="none">
            <a:spAutoFit/>
          </a:bodyPr>
          <a:lstStyle/>
          <a:p>
            <a:r>
              <a:rPr kumimoji="1" lang="en-US" altLang="zh-CN" sz="2400" b="1" dirty="0" smtClean="0">
                <a:solidFill>
                  <a:schemeClr val="accent2">
                    <a:lumMod val="75000"/>
                  </a:schemeClr>
                </a:solidFill>
                <a:latin typeface="+mn-lt"/>
                <a:cs typeface="Calibri" pitchFamily="34" charset="0"/>
              </a:rPr>
              <a:t>1. </a:t>
            </a:r>
            <a:r>
              <a:rPr kumimoji="1" lang="en-US" altLang="zh-CN" sz="2400" b="1" dirty="0">
                <a:solidFill>
                  <a:schemeClr val="accent2">
                    <a:lumMod val="75000"/>
                  </a:schemeClr>
                </a:solidFill>
                <a:latin typeface="+mn-lt"/>
                <a:cs typeface="Calibri" pitchFamily="34" charset="0"/>
              </a:rPr>
              <a:t>Installation </a:t>
            </a:r>
            <a:r>
              <a:rPr kumimoji="1" lang="en-US" altLang="zh-CN" sz="2400" b="1" dirty="0" smtClean="0">
                <a:solidFill>
                  <a:schemeClr val="accent2">
                    <a:lumMod val="75000"/>
                  </a:schemeClr>
                </a:solidFill>
                <a:latin typeface="+mn-lt"/>
                <a:cs typeface="Calibri" pitchFamily="34" charset="0"/>
              </a:rPr>
              <a:t>principle</a:t>
            </a:r>
            <a:endParaRPr kumimoji="1" lang="en-US" altLang="zh-CN" sz="2400" b="1" dirty="0">
              <a:solidFill>
                <a:schemeClr val="accent2">
                  <a:lumMod val="75000"/>
                </a:schemeClr>
              </a:solidFill>
              <a:latin typeface="+mn-lt"/>
              <a:cs typeface="Calibri" pitchFamily="34" charset="0"/>
            </a:endParaRPr>
          </a:p>
        </p:txBody>
      </p:sp>
      <p:sp>
        <p:nvSpPr>
          <p:cNvPr id="7" name="Rectangle 1"/>
          <p:cNvSpPr>
            <a:spLocks noChangeArrowheads="1"/>
          </p:cNvSpPr>
          <p:nvPr/>
        </p:nvSpPr>
        <p:spPr bwMode="auto">
          <a:xfrm>
            <a:off x="162124" y="1539091"/>
            <a:ext cx="2919389"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0" hangingPunct="0">
              <a:buFontTx/>
              <a:buChar char="•"/>
              <a:defRPr/>
            </a:pPr>
            <a:r>
              <a:rPr lang="en-US" altLang="zh-CN" sz="1800" b="1" dirty="0" smtClean="0">
                <a:solidFill>
                  <a:srgbClr val="002060"/>
                </a:solidFill>
                <a:cs typeface="Arial" pitchFamily="34" charset="0"/>
              </a:rPr>
              <a:t> Drainage </a:t>
            </a:r>
            <a:r>
              <a:rPr lang="en-US" altLang="zh-CN" sz="1800" b="1" dirty="0">
                <a:solidFill>
                  <a:srgbClr val="002060"/>
                </a:solidFill>
                <a:cs typeface="Arial" pitchFamily="34" charset="0"/>
              </a:rPr>
              <a:t>pipe selection</a:t>
            </a:r>
            <a:endParaRPr lang="en-US" altLang="zh-CN" sz="1800" dirty="0">
              <a:solidFill>
                <a:srgbClr val="002060"/>
              </a:solidFill>
              <a:cs typeface="Arial" pitchFamily="34"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1344898723"/>
              </p:ext>
            </p:extLst>
          </p:nvPr>
        </p:nvGraphicFramePr>
        <p:xfrm>
          <a:off x="415498" y="2452383"/>
          <a:ext cx="8229599" cy="1785408"/>
        </p:xfrm>
        <a:graphic>
          <a:graphicData uri="http://schemas.openxmlformats.org/drawingml/2006/table">
            <a:tbl>
              <a:tblPr firstRow="1" firstCol="1" lastRow="1" lastCol="1" bandRow="1" bandCol="1">
                <a:tableStyleId>{5940675A-B579-460E-94D1-54222C63F5DA}</a:tableStyleId>
              </a:tblPr>
              <a:tblGrid>
                <a:gridCol w="1371051"/>
                <a:gridCol w="1975975"/>
                <a:gridCol w="1226985"/>
                <a:gridCol w="1372697"/>
                <a:gridCol w="2282891"/>
              </a:tblGrid>
              <a:tr h="180340">
                <a:tc rowSpan="2">
                  <a:txBody>
                    <a:bodyPr/>
                    <a:lstStyle/>
                    <a:p>
                      <a:pPr marL="0" algn="ctr" defTabSz="914400" rtl="0" eaLnBrk="1" latinLnBrk="0" hangingPunct="1">
                        <a:spcAft>
                          <a:spcPts val="0"/>
                        </a:spcAft>
                        <a:tabLst>
                          <a:tab pos="1095375" algn="l"/>
                        </a:tabLst>
                      </a:pPr>
                      <a:r>
                        <a:rPr lang="en-US" sz="1400" kern="0" dirty="0">
                          <a:solidFill>
                            <a:srgbClr val="000099"/>
                          </a:solidFill>
                        </a:rPr>
                        <a:t>PVC pipe</a:t>
                      </a:r>
                      <a:endParaRPr lang="zh-CN" sz="1400" kern="0" dirty="0">
                        <a:solidFill>
                          <a:srgbClr val="000099"/>
                        </a:solidFill>
                        <a:latin typeface="Calibri" pitchFamily="34" charset="0"/>
                        <a:ea typeface="黑体"/>
                        <a:cs typeface="Calibri" pitchFamily="34" charset="0"/>
                      </a:endParaRPr>
                    </a:p>
                  </a:txBody>
                  <a:tcPr marL="68580" marR="68580" marT="0" marB="0" anchor="ctr"/>
                </a:tc>
                <a:tc rowSpan="2">
                  <a:txBody>
                    <a:bodyPr/>
                    <a:lstStyle/>
                    <a:p>
                      <a:pPr marL="0" algn="ctr" defTabSz="914400" rtl="0" eaLnBrk="1" latinLnBrk="0" hangingPunct="1">
                        <a:spcAft>
                          <a:spcPts val="0"/>
                        </a:spcAft>
                        <a:tabLst>
                          <a:tab pos="1095375" algn="l"/>
                        </a:tabLst>
                      </a:pPr>
                      <a:r>
                        <a:rPr lang="en-US" sz="1400" kern="0" dirty="0">
                          <a:solidFill>
                            <a:srgbClr val="000099"/>
                          </a:solidFill>
                        </a:rPr>
                        <a:t>Reference value of inner diameter of pipe (mm)</a:t>
                      </a:r>
                      <a:endParaRPr lang="zh-CN" sz="1400" kern="0" dirty="0">
                        <a:solidFill>
                          <a:srgbClr val="000099"/>
                        </a:solidFill>
                        <a:latin typeface="Calibri" pitchFamily="34" charset="0"/>
                        <a:ea typeface="黑体"/>
                        <a:cs typeface="Calibri" pitchFamily="34" charset="0"/>
                      </a:endParaRPr>
                    </a:p>
                  </a:txBody>
                  <a:tcPr marL="68580" marR="68580" marT="0" marB="0" anchor="ctr"/>
                </a:tc>
                <a:tc gridSpan="2">
                  <a:txBody>
                    <a:bodyPr/>
                    <a:lstStyle/>
                    <a:p>
                      <a:pPr marL="0" algn="ctr" defTabSz="914400" rtl="0" eaLnBrk="1" latinLnBrk="0" hangingPunct="1">
                        <a:spcAft>
                          <a:spcPts val="0"/>
                        </a:spcAft>
                        <a:tabLst>
                          <a:tab pos="1095375" algn="l"/>
                        </a:tabLst>
                      </a:pPr>
                      <a:r>
                        <a:rPr lang="en-US" sz="1400" kern="0" dirty="0">
                          <a:solidFill>
                            <a:srgbClr val="000099"/>
                          </a:solidFill>
                        </a:rPr>
                        <a:t>Allowable maximum water </a:t>
                      </a:r>
                      <a:r>
                        <a:rPr lang="en-US" sz="1400" kern="0" dirty="0" err="1">
                          <a:solidFill>
                            <a:srgbClr val="000099"/>
                          </a:solidFill>
                        </a:rPr>
                        <a:t>flowrate</a:t>
                      </a:r>
                      <a:r>
                        <a:rPr lang="en-US" sz="1400" kern="0" dirty="0">
                          <a:solidFill>
                            <a:srgbClr val="000099"/>
                          </a:solidFill>
                        </a:rPr>
                        <a:t> (l/h)</a:t>
                      </a:r>
                      <a:endParaRPr lang="zh-CN" sz="1400" b="1" kern="0" dirty="0">
                        <a:solidFill>
                          <a:srgbClr val="000099"/>
                        </a:solidFill>
                        <a:latin typeface="Calibri" pitchFamily="34" charset="0"/>
                        <a:ea typeface="黑体"/>
                        <a:cs typeface="Calibri" pitchFamily="34" charset="0"/>
                      </a:endParaRPr>
                    </a:p>
                  </a:txBody>
                  <a:tcPr marL="68580" marR="68580" marT="0" marB="0" anchor="ctr"/>
                </a:tc>
                <a:tc hMerge="1">
                  <a:txBody>
                    <a:bodyPr/>
                    <a:lstStyle/>
                    <a:p>
                      <a:endParaRPr lang="zh-CN" altLang="en-US"/>
                    </a:p>
                  </a:txBody>
                  <a:tcPr/>
                </a:tc>
                <a:tc rowSpan="2">
                  <a:txBody>
                    <a:bodyPr/>
                    <a:lstStyle/>
                    <a:p>
                      <a:pPr marL="0" algn="ctr" defTabSz="914400" rtl="0" eaLnBrk="1" latinLnBrk="0" hangingPunct="1">
                        <a:spcAft>
                          <a:spcPts val="0"/>
                        </a:spcAft>
                        <a:tabLst>
                          <a:tab pos="1095375" algn="l"/>
                        </a:tabLst>
                      </a:pPr>
                      <a:r>
                        <a:rPr lang="en-US" sz="1400" kern="0" dirty="0">
                          <a:solidFill>
                            <a:srgbClr val="000099"/>
                          </a:solidFill>
                        </a:rPr>
                        <a:t>Remark</a:t>
                      </a:r>
                      <a:endParaRPr lang="zh-CN" sz="1400" b="1" kern="0" dirty="0">
                        <a:solidFill>
                          <a:srgbClr val="000099"/>
                        </a:solidFill>
                        <a:latin typeface="Calibri" pitchFamily="34" charset="0"/>
                        <a:ea typeface="黑体"/>
                        <a:cs typeface="Calibri" pitchFamily="34" charset="0"/>
                      </a:endParaRPr>
                    </a:p>
                  </a:txBody>
                  <a:tcPr marL="68580" marR="68580" marT="0" marB="0" anchor="ctr"/>
                </a:tc>
              </a:tr>
              <a:tr h="291888">
                <a:tc vMerge="1">
                  <a:txBody>
                    <a:bodyPr/>
                    <a:lstStyle/>
                    <a:p>
                      <a:endParaRPr lang="zh-CN" altLang="en-US"/>
                    </a:p>
                  </a:txBody>
                  <a:tcPr/>
                </a:tc>
                <a:tc vMerge="1">
                  <a:txBody>
                    <a:bodyPr/>
                    <a:lstStyle/>
                    <a:p>
                      <a:endParaRPr lang="zh-CN" altLang="en-US"/>
                    </a:p>
                  </a:txBody>
                  <a:tcPr/>
                </a:tc>
                <a:tc>
                  <a:txBody>
                    <a:bodyPr/>
                    <a:lstStyle/>
                    <a:p>
                      <a:pPr marL="0" algn="ctr" defTabSz="914400" rtl="0" eaLnBrk="1" latinLnBrk="0" hangingPunct="1">
                        <a:spcAft>
                          <a:spcPts val="0"/>
                        </a:spcAft>
                        <a:tabLst>
                          <a:tab pos="1095375" algn="l"/>
                        </a:tabLst>
                      </a:pPr>
                      <a:r>
                        <a:rPr lang="en-US" sz="1400" kern="0" dirty="0">
                          <a:solidFill>
                            <a:srgbClr val="000099"/>
                          </a:solidFill>
                        </a:rPr>
                        <a:t>Slope 1/50</a:t>
                      </a:r>
                      <a:endParaRPr lang="zh-CN" sz="1400" b="1" kern="0" dirty="0">
                        <a:solidFill>
                          <a:srgbClr val="000099"/>
                        </a:solidFill>
                        <a:latin typeface="Calibri" pitchFamily="34" charset="0"/>
                        <a:ea typeface="黑体"/>
                        <a:cs typeface="Calibri"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US" sz="1400" kern="0" dirty="0">
                          <a:solidFill>
                            <a:srgbClr val="000099"/>
                          </a:solidFill>
                        </a:rPr>
                        <a:t>Slope 1/100</a:t>
                      </a:r>
                      <a:endParaRPr lang="zh-CN" sz="1400" b="1" kern="0" dirty="0">
                        <a:solidFill>
                          <a:srgbClr val="000099"/>
                        </a:solidFill>
                        <a:latin typeface="Calibri" pitchFamily="34" charset="0"/>
                        <a:ea typeface="黑体"/>
                        <a:cs typeface="Calibri" pitchFamily="34" charset="0"/>
                      </a:endParaRPr>
                    </a:p>
                  </a:txBody>
                  <a:tcPr marL="68580" marR="68580" marT="0" marB="0" anchor="ctr"/>
                </a:tc>
                <a:tc vMerge="1">
                  <a:txBody>
                    <a:bodyPr/>
                    <a:lstStyle/>
                    <a:p>
                      <a:endParaRPr lang="zh-CN" altLang="en-US"/>
                    </a:p>
                  </a:txBody>
                  <a:tcPr/>
                </a:tc>
              </a:tr>
              <a:tr h="180340">
                <a:tc>
                  <a:txBody>
                    <a:bodyPr/>
                    <a:lstStyle/>
                    <a:p>
                      <a:pPr marL="0" algn="ctr" defTabSz="914400" rtl="0" eaLnBrk="1" latinLnBrk="0" hangingPunct="1">
                        <a:spcAft>
                          <a:spcPts val="0"/>
                        </a:spcAft>
                        <a:tabLst>
                          <a:tab pos="1095375" algn="l"/>
                        </a:tabLst>
                      </a:pPr>
                      <a:r>
                        <a:rPr lang="en-US" sz="1400" kern="0">
                          <a:solidFill>
                            <a:srgbClr val="000099"/>
                          </a:solidFill>
                        </a:rPr>
                        <a:t>PVC25</a:t>
                      </a:r>
                      <a:endParaRPr lang="zh-CN" sz="1400" kern="0">
                        <a:solidFill>
                          <a:srgbClr val="000099"/>
                        </a:solidFill>
                        <a:latin typeface="Calibri" pitchFamily="34" charset="0"/>
                        <a:ea typeface="黑体"/>
                        <a:cs typeface="Calibri"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US" sz="1400" kern="0" dirty="0">
                          <a:solidFill>
                            <a:srgbClr val="000099"/>
                          </a:solidFill>
                        </a:rPr>
                        <a:t>20</a:t>
                      </a:r>
                      <a:endParaRPr lang="zh-CN" sz="1400" b="1" kern="0" dirty="0">
                        <a:solidFill>
                          <a:srgbClr val="000099"/>
                        </a:solidFill>
                        <a:latin typeface="Calibri" pitchFamily="34" charset="0"/>
                        <a:ea typeface="黑体"/>
                        <a:cs typeface="Calibri"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US" sz="1400" kern="0" dirty="0">
                          <a:solidFill>
                            <a:srgbClr val="000099"/>
                          </a:solidFill>
                        </a:rPr>
                        <a:t>39</a:t>
                      </a:r>
                      <a:endParaRPr lang="zh-CN" sz="1400" b="1" kern="0" dirty="0">
                        <a:solidFill>
                          <a:srgbClr val="000099"/>
                        </a:solidFill>
                        <a:latin typeface="Calibri" pitchFamily="34" charset="0"/>
                        <a:ea typeface="黑体"/>
                        <a:cs typeface="Calibri"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US" sz="1400" kern="0" dirty="0">
                          <a:solidFill>
                            <a:srgbClr val="000099"/>
                          </a:solidFill>
                        </a:rPr>
                        <a:t>27</a:t>
                      </a:r>
                      <a:endParaRPr lang="zh-CN" sz="1400" b="1" kern="0" dirty="0">
                        <a:solidFill>
                          <a:srgbClr val="000099"/>
                        </a:solidFill>
                        <a:latin typeface="Calibri" pitchFamily="34" charset="0"/>
                        <a:ea typeface="黑体"/>
                        <a:cs typeface="Calibri" pitchFamily="34" charset="0"/>
                      </a:endParaRPr>
                    </a:p>
                  </a:txBody>
                  <a:tcPr marL="68580" marR="68580" marT="0" marB="0" anchor="ctr"/>
                </a:tc>
                <a:tc rowSpan="2">
                  <a:txBody>
                    <a:bodyPr/>
                    <a:lstStyle/>
                    <a:p>
                      <a:pPr marL="0" algn="ctr" defTabSz="914400" rtl="0" eaLnBrk="1" latinLnBrk="0" hangingPunct="1">
                        <a:spcAft>
                          <a:spcPts val="0"/>
                        </a:spcAft>
                        <a:tabLst>
                          <a:tab pos="1095375" algn="l"/>
                        </a:tabLst>
                      </a:pPr>
                      <a:r>
                        <a:rPr lang="en-US" sz="1400" kern="0">
                          <a:solidFill>
                            <a:srgbClr val="000099"/>
                          </a:solidFill>
                        </a:rPr>
                        <a:t>For branch pipe</a:t>
                      </a:r>
                      <a:endParaRPr lang="zh-CN" sz="1400" b="1" kern="0">
                        <a:solidFill>
                          <a:srgbClr val="000099"/>
                        </a:solidFill>
                        <a:latin typeface="Calibri" pitchFamily="34" charset="0"/>
                        <a:ea typeface="黑体"/>
                        <a:cs typeface="Calibri" pitchFamily="34" charset="0"/>
                      </a:endParaRPr>
                    </a:p>
                  </a:txBody>
                  <a:tcPr marL="68580" marR="68580" marT="0" marB="0" anchor="ctr"/>
                </a:tc>
              </a:tr>
              <a:tr h="180340">
                <a:tc>
                  <a:txBody>
                    <a:bodyPr/>
                    <a:lstStyle/>
                    <a:p>
                      <a:pPr marL="0" algn="ctr" defTabSz="914400" rtl="0" eaLnBrk="1" latinLnBrk="0" hangingPunct="1">
                        <a:spcAft>
                          <a:spcPts val="0"/>
                        </a:spcAft>
                        <a:tabLst>
                          <a:tab pos="1095375" algn="l"/>
                        </a:tabLst>
                      </a:pPr>
                      <a:r>
                        <a:rPr lang="en-US" sz="1400" kern="0">
                          <a:solidFill>
                            <a:srgbClr val="000099"/>
                          </a:solidFill>
                        </a:rPr>
                        <a:t>PVC32</a:t>
                      </a:r>
                      <a:endParaRPr lang="zh-CN" sz="1400" kern="0">
                        <a:solidFill>
                          <a:srgbClr val="000099"/>
                        </a:solidFill>
                        <a:latin typeface="Calibri" pitchFamily="34" charset="0"/>
                        <a:ea typeface="黑体"/>
                        <a:cs typeface="Calibri"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US" sz="1400" kern="0" dirty="0">
                          <a:solidFill>
                            <a:srgbClr val="000099"/>
                          </a:solidFill>
                        </a:rPr>
                        <a:t>25</a:t>
                      </a:r>
                      <a:endParaRPr lang="zh-CN" sz="1400" b="1" kern="0" dirty="0">
                        <a:solidFill>
                          <a:srgbClr val="000099"/>
                        </a:solidFill>
                        <a:latin typeface="Calibri" pitchFamily="34" charset="0"/>
                        <a:ea typeface="黑体"/>
                        <a:cs typeface="Calibri"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US" sz="1400" kern="0" dirty="0">
                          <a:solidFill>
                            <a:srgbClr val="000099"/>
                          </a:solidFill>
                        </a:rPr>
                        <a:t>70</a:t>
                      </a:r>
                      <a:endParaRPr lang="zh-CN" sz="1400" b="1" kern="0" dirty="0">
                        <a:solidFill>
                          <a:srgbClr val="000099"/>
                        </a:solidFill>
                        <a:latin typeface="Calibri" pitchFamily="34" charset="0"/>
                        <a:ea typeface="黑体"/>
                        <a:cs typeface="Calibri"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US" sz="1400" kern="0" dirty="0">
                          <a:solidFill>
                            <a:srgbClr val="000099"/>
                          </a:solidFill>
                        </a:rPr>
                        <a:t>50</a:t>
                      </a:r>
                      <a:endParaRPr lang="zh-CN" sz="1400" b="1" kern="0" dirty="0">
                        <a:solidFill>
                          <a:srgbClr val="000099"/>
                        </a:solidFill>
                        <a:latin typeface="Calibri" pitchFamily="34" charset="0"/>
                        <a:ea typeface="黑体"/>
                        <a:cs typeface="Calibri" pitchFamily="34" charset="0"/>
                      </a:endParaRPr>
                    </a:p>
                  </a:txBody>
                  <a:tcPr marL="68580" marR="68580" marT="0" marB="0" anchor="ctr"/>
                </a:tc>
                <a:tc vMerge="1">
                  <a:txBody>
                    <a:bodyPr/>
                    <a:lstStyle/>
                    <a:p>
                      <a:endParaRPr lang="zh-CN" altLang="en-US"/>
                    </a:p>
                  </a:txBody>
                  <a:tcPr/>
                </a:tc>
              </a:tr>
              <a:tr h="180340">
                <a:tc>
                  <a:txBody>
                    <a:bodyPr/>
                    <a:lstStyle/>
                    <a:p>
                      <a:pPr marL="0" algn="ctr" defTabSz="914400" rtl="0" eaLnBrk="1" latinLnBrk="0" hangingPunct="1">
                        <a:spcAft>
                          <a:spcPts val="0"/>
                        </a:spcAft>
                        <a:tabLst>
                          <a:tab pos="1095375" algn="l"/>
                        </a:tabLst>
                      </a:pPr>
                      <a:r>
                        <a:rPr lang="en-US" sz="1400" kern="0">
                          <a:solidFill>
                            <a:srgbClr val="000099"/>
                          </a:solidFill>
                        </a:rPr>
                        <a:t>PVC40</a:t>
                      </a:r>
                      <a:endParaRPr lang="zh-CN" sz="1400" kern="0">
                        <a:solidFill>
                          <a:srgbClr val="000099"/>
                        </a:solidFill>
                        <a:latin typeface="Calibri" pitchFamily="34" charset="0"/>
                        <a:ea typeface="黑体"/>
                        <a:cs typeface="Calibri"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US" sz="1400" kern="0" dirty="0">
                          <a:solidFill>
                            <a:srgbClr val="000099"/>
                          </a:solidFill>
                        </a:rPr>
                        <a:t>31</a:t>
                      </a:r>
                      <a:endParaRPr lang="zh-CN" sz="1400" b="1" kern="0" dirty="0">
                        <a:solidFill>
                          <a:srgbClr val="000099"/>
                        </a:solidFill>
                        <a:latin typeface="Calibri" pitchFamily="34" charset="0"/>
                        <a:ea typeface="黑体"/>
                        <a:cs typeface="Calibri"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US" sz="1400" kern="0" dirty="0">
                          <a:solidFill>
                            <a:srgbClr val="000099"/>
                          </a:solidFill>
                        </a:rPr>
                        <a:t>125</a:t>
                      </a:r>
                      <a:endParaRPr lang="zh-CN" sz="1400" b="1" kern="0" dirty="0">
                        <a:solidFill>
                          <a:srgbClr val="000099"/>
                        </a:solidFill>
                        <a:latin typeface="Calibri" pitchFamily="34" charset="0"/>
                        <a:ea typeface="黑体"/>
                        <a:cs typeface="Calibri"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US" sz="1400" kern="0" dirty="0">
                          <a:solidFill>
                            <a:srgbClr val="000099"/>
                          </a:solidFill>
                        </a:rPr>
                        <a:t>88</a:t>
                      </a:r>
                      <a:endParaRPr lang="zh-CN" sz="1400" b="1" kern="0" dirty="0">
                        <a:solidFill>
                          <a:srgbClr val="000099"/>
                        </a:solidFill>
                        <a:latin typeface="Calibri" pitchFamily="34" charset="0"/>
                        <a:ea typeface="黑体"/>
                        <a:cs typeface="Calibri" pitchFamily="34" charset="0"/>
                      </a:endParaRPr>
                    </a:p>
                  </a:txBody>
                  <a:tcPr marL="68580" marR="68580" marT="0" marB="0" anchor="ctr"/>
                </a:tc>
                <a:tc rowSpan="3">
                  <a:txBody>
                    <a:bodyPr/>
                    <a:lstStyle/>
                    <a:p>
                      <a:pPr marL="0" algn="ctr" defTabSz="914400" rtl="0" eaLnBrk="1" latinLnBrk="0" hangingPunct="1">
                        <a:spcAft>
                          <a:spcPts val="0"/>
                        </a:spcAft>
                        <a:tabLst>
                          <a:tab pos="1095375" algn="l"/>
                        </a:tabLst>
                      </a:pPr>
                      <a:r>
                        <a:rPr lang="en-US" sz="1400" kern="0">
                          <a:solidFill>
                            <a:srgbClr val="000099"/>
                          </a:solidFill>
                        </a:rPr>
                        <a:t>Could be used for confluence pipe</a:t>
                      </a:r>
                      <a:endParaRPr lang="zh-CN" sz="1400" b="1" kern="0">
                        <a:solidFill>
                          <a:srgbClr val="000099"/>
                        </a:solidFill>
                        <a:latin typeface="Calibri" pitchFamily="34" charset="0"/>
                        <a:ea typeface="黑体"/>
                        <a:cs typeface="Calibri" pitchFamily="34" charset="0"/>
                      </a:endParaRPr>
                    </a:p>
                  </a:txBody>
                  <a:tcPr marL="68580" marR="68580" marT="0" marB="0" anchor="ctr"/>
                </a:tc>
              </a:tr>
              <a:tr h="180340">
                <a:tc>
                  <a:txBody>
                    <a:bodyPr/>
                    <a:lstStyle/>
                    <a:p>
                      <a:pPr marL="0" algn="ctr" defTabSz="914400" rtl="0" eaLnBrk="1" latinLnBrk="0" hangingPunct="1">
                        <a:spcAft>
                          <a:spcPts val="0"/>
                        </a:spcAft>
                        <a:tabLst>
                          <a:tab pos="1095375" algn="l"/>
                        </a:tabLst>
                      </a:pPr>
                      <a:r>
                        <a:rPr lang="en-US" sz="1400" kern="0">
                          <a:solidFill>
                            <a:srgbClr val="000099"/>
                          </a:solidFill>
                        </a:rPr>
                        <a:t>PVC50</a:t>
                      </a:r>
                      <a:endParaRPr lang="zh-CN" sz="1400" kern="0">
                        <a:solidFill>
                          <a:srgbClr val="000099"/>
                        </a:solidFill>
                        <a:latin typeface="Calibri" pitchFamily="34" charset="0"/>
                        <a:ea typeface="黑体"/>
                        <a:cs typeface="Calibri"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US" sz="1400" kern="0" dirty="0">
                          <a:solidFill>
                            <a:srgbClr val="000099"/>
                          </a:solidFill>
                        </a:rPr>
                        <a:t>40</a:t>
                      </a:r>
                      <a:endParaRPr lang="zh-CN" sz="1400" b="1" kern="0" dirty="0">
                        <a:solidFill>
                          <a:srgbClr val="000099"/>
                        </a:solidFill>
                        <a:latin typeface="Calibri" pitchFamily="34" charset="0"/>
                        <a:ea typeface="黑体"/>
                        <a:cs typeface="Calibri"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US" sz="1400" kern="0">
                          <a:solidFill>
                            <a:srgbClr val="000099"/>
                          </a:solidFill>
                        </a:rPr>
                        <a:t>247</a:t>
                      </a:r>
                      <a:endParaRPr lang="zh-CN" sz="1400" b="1" kern="0">
                        <a:solidFill>
                          <a:srgbClr val="000099"/>
                        </a:solidFill>
                        <a:latin typeface="Calibri" pitchFamily="34" charset="0"/>
                        <a:ea typeface="黑体"/>
                        <a:cs typeface="Calibri"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US" sz="1400" kern="0" dirty="0">
                          <a:solidFill>
                            <a:srgbClr val="000099"/>
                          </a:solidFill>
                        </a:rPr>
                        <a:t>175</a:t>
                      </a:r>
                      <a:endParaRPr lang="zh-CN" sz="1400" b="1" kern="0" dirty="0">
                        <a:solidFill>
                          <a:srgbClr val="000099"/>
                        </a:solidFill>
                        <a:latin typeface="Calibri" pitchFamily="34" charset="0"/>
                        <a:ea typeface="黑体"/>
                        <a:cs typeface="Calibri" pitchFamily="34" charset="0"/>
                      </a:endParaRPr>
                    </a:p>
                  </a:txBody>
                  <a:tcPr marL="68580" marR="68580" marT="0" marB="0" anchor="ctr"/>
                </a:tc>
                <a:tc vMerge="1">
                  <a:txBody>
                    <a:bodyPr/>
                    <a:lstStyle/>
                    <a:p>
                      <a:endParaRPr lang="zh-CN" altLang="en-US"/>
                    </a:p>
                  </a:txBody>
                  <a:tcPr/>
                </a:tc>
              </a:tr>
              <a:tr h="180340">
                <a:tc>
                  <a:txBody>
                    <a:bodyPr/>
                    <a:lstStyle/>
                    <a:p>
                      <a:pPr marL="0" algn="ctr" defTabSz="914400" rtl="0" eaLnBrk="1" latinLnBrk="0" hangingPunct="1">
                        <a:spcAft>
                          <a:spcPts val="0"/>
                        </a:spcAft>
                        <a:tabLst>
                          <a:tab pos="1095375" algn="l"/>
                        </a:tabLst>
                      </a:pPr>
                      <a:r>
                        <a:rPr lang="en-US" sz="1400" kern="0">
                          <a:solidFill>
                            <a:srgbClr val="000099"/>
                          </a:solidFill>
                        </a:rPr>
                        <a:t>PVC63</a:t>
                      </a:r>
                      <a:endParaRPr lang="zh-CN" sz="1400" kern="0">
                        <a:solidFill>
                          <a:srgbClr val="000099"/>
                        </a:solidFill>
                        <a:latin typeface="Calibri" pitchFamily="34" charset="0"/>
                        <a:ea typeface="黑体"/>
                        <a:cs typeface="Calibri"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US" sz="1400" kern="0">
                          <a:solidFill>
                            <a:srgbClr val="000099"/>
                          </a:solidFill>
                        </a:rPr>
                        <a:t>51</a:t>
                      </a:r>
                      <a:endParaRPr lang="zh-CN" sz="1400" kern="0">
                        <a:solidFill>
                          <a:srgbClr val="000099"/>
                        </a:solidFill>
                        <a:latin typeface="Calibri" pitchFamily="34" charset="0"/>
                        <a:ea typeface="黑体"/>
                        <a:cs typeface="Calibri"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US" sz="1400" kern="0">
                          <a:solidFill>
                            <a:srgbClr val="000099"/>
                          </a:solidFill>
                        </a:rPr>
                        <a:t>473</a:t>
                      </a:r>
                      <a:endParaRPr lang="zh-CN" sz="1400" b="1" kern="0">
                        <a:solidFill>
                          <a:srgbClr val="000099"/>
                        </a:solidFill>
                        <a:latin typeface="Calibri" pitchFamily="34" charset="0"/>
                        <a:ea typeface="黑体"/>
                        <a:cs typeface="Calibri"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US" sz="1400" kern="0" dirty="0">
                          <a:solidFill>
                            <a:srgbClr val="000099"/>
                          </a:solidFill>
                        </a:rPr>
                        <a:t>334</a:t>
                      </a:r>
                      <a:endParaRPr lang="zh-CN" sz="1400" b="1" kern="0" dirty="0">
                        <a:solidFill>
                          <a:srgbClr val="000099"/>
                        </a:solidFill>
                        <a:latin typeface="Calibri" pitchFamily="34" charset="0"/>
                        <a:ea typeface="黑体"/>
                        <a:cs typeface="Calibri" pitchFamily="34" charset="0"/>
                      </a:endParaRPr>
                    </a:p>
                  </a:txBody>
                  <a:tcPr marL="68580" marR="68580" marT="0" marB="0" anchor="ctr"/>
                </a:tc>
                <a:tc vMerge="1">
                  <a:txBody>
                    <a:bodyPr/>
                    <a:lstStyle/>
                    <a:p>
                      <a:endParaRPr lang="zh-CN" altLang="en-US"/>
                    </a:p>
                  </a:txBody>
                  <a:tcPr/>
                </a:tc>
              </a:tr>
            </a:tbl>
          </a:graphicData>
        </a:graphic>
      </p:graphicFrame>
      <p:sp>
        <p:nvSpPr>
          <p:cNvPr id="12" name="Rectangle 2"/>
          <p:cNvSpPr>
            <a:spLocks noChangeArrowheads="1"/>
          </p:cNvSpPr>
          <p:nvPr/>
        </p:nvSpPr>
        <p:spPr bwMode="auto">
          <a:xfrm>
            <a:off x="308155" y="1860351"/>
            <a:ext cx="85310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lang="en-US" altLang="zh-CN" sz="1600" b="1" dirty="0">
                <a:solidFill>
                  <a:srgbClr val="002060"/>
                </a:solidFill>
                <a:cs typeface="Arial" pitchFamily="34" charset="0"/>
              </a:rPr>
              <a:t>For horizontal drainage pipe </a:t>
            </a:r>
            <a:r>
              <a:rPr lang="en-US" altLang="zh-CN" sz="1600" dirty="0">
                <a:solidFill>
                  <a:srgbClr val="002060"/>
                </a:solidFill>
                <a:cs typeface="Arial" pitchFamily="34" charset="0"/>
              </a:rPr>
              <a:t>(The following table is for reference)</a:t>
            </a:r>
          </a:p>
          <a:p>
            <a:pPr marL="0" marR="0" lvl="0" indent="0" algn="l" defTabSz="914400" rtl="0" eaLnBrk="0" fontAlgn="base" latinLnBrk="0" hangingPunct="0">
              <a:lnSpc>
                <a:spcPct val="100000"/>
              </a:lnSpc>
              <a:spcBef>
                <a:spcPct val="0"/>
              </a:spcBef>
              <a:spcAft>
                <a:spcPct val="0"/>
              </a:spcAft>
              <a:buClrTx/>
              <a:buSzTx/>
              <a:buFontTx/>
              <a:buNone/>
              <a:tabLst>
                <a:tab pos="1095375" algn="l"/>
              </a:tabLst>
            </a:pPr>
            <a:r>
              <a:rPr lang="en-US" altLang="zh-CN" sz="1600" dirty="0">
                <a:solidFill>
                  <a:srgbClr val="002060"/>
                </a:solidFill>
                <a:cs typeface="Arial" pitchFamily="34" charset="0"/>
              </a:rPr>
              <a:t>Attention: Adopt PVC40 or bigger pipe to be the main pipe.</a:t>
            </a:r>
          </a:p>
        </p:txBody>
      </p:sp>
      <p:graphicFrame>
        <p:nvGraphicFramePr>
          <p:cNvPr id="14" name="表格 13"/>
          <p:cNvGraphicFramePr>
            <a:graphicFrameLocks noGrp="1"/>
          </p:cNvGraphicFramePr>
          <p:nvPr>
            <p:extLst>
              <p:ext uri="{D42A27DB-BD31-4B8C-83A1-F6EECF244321}">
                <p14:modId xmlns:p14="http://schemas.microsoft.com/office/powerpoint/2010/main" val="3327327497"/>
              </p:ext>
            </p:extLst>
          </p:nvPr>
        </p:nvGraphicFramePr>
        <p:xfrm>
          <a:off x="457200" y="4954071"/>
          <a:ext cx="8229600" cy="1706880"/>
        </p:xfrm>
        <a:graphic>
          <a:graphicData uri="http://schemas.openxmlformats.org/drawingml/2006/table">
            <a:tbl>
              <a:tblPr firstRow="1" firstCol="1" lastRow="1" lastCol="1" bandRow="1" bandCol="1">
                <a:tableStyleId>{5940675A-B579-460E-94D1-54222C63F5DA}</a:tableStyleId>
              </a:tblPr>
              <a:tblGrid>
                <a:gridCol w="1015533"/>
                <a:gridCol w="1815450"/>
                <a:gridCol w="2712476"/>
                <a:gridCol w="2686141"/>
              </a:tblGrid>
              <a:tr h="180340">
                <a:tc>
                  <a:txBody>
                    <a:bodyPr/>
                    <a:lstStyle/>
                    <a:p>
                      <a:pPr marL="0" algn="ctr" defTabSz="914400" rtl="0" eaLnBrk="1" latinLnBrk="0" hangingPunct="1">
                        <a:spcAft>
                          <a:spcPts val="0"/>
                        </a:spcAft>
                        <a:tabLst>
                          <a:tab pos="1095375" algn="l"/>
                        </a:tabLst>
                      </a:pPr>
                      <a:r>
                        <a:rPr lang="en-GB" sz="1400" kern="0" dirty="0">
                          <a:solidFill>
                            <a:srgbClr val="000099"/>
                          </a:solidFill>
                          <a:latin typeface="Arial" pitchFamily="34" charset="0"/>
                          <a:cs typeface="Arial" pitchFamily="34" charset="0"/>
                        </a:rPr>
                        <a:t>PVC pipe</a:t>
                      </a:r>
                      <a:endParaRPr lang="zh-CN" sz="1400" kern="0" dirty="0">
                        <a:solidFill>
                          <a:srgbClr val="000099"/>
                        </a:solidFill>
                        <a:latin typeface="Arial" pitchFamily="34" charset="0"/>
                        <a:ea typeface="+mn-ea"/>
                        <a:cs typeface="Arial"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US" sz="1400" kern="0" dirty="0">
                          <a:solidFill>
                            <a:srgbClr val="000099"/>
                          </a:solidFill>
                          <a:latin typeface="Arial" pitchFamily="34" charset="0"/>
                          <a:cs typeface="Arial" pitchFamily="34" charset="0"/>
                        </a:rPr>
                        <a:t>Reference value of inner diameter of pipe (mm)</a:t>
                      </a:r>
                      <a:endParaRPr lang="zh-CN" sz="1400" kern="0" dirty="0">
                        <a:solidFill>
                          <a:srgbClr val="000099"/>
                        </a:solidFill>
                        <a:latin typeface="Arial" pitchFamily="34" charset="0"/>
                        <a:ea typeface="+mn-ea"/>
                        <a:cs typeface="Arial"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US" sz="1400" kern="0">
                          <a:solidFill>
                            <a:srgbClr val="000099"/>
                          </a:solidFill>
                          <a:latin typeface="Arial" pitchFamily="34" charset="0"/>
                          <a:cs typeface="Arial" pitchFamily="34" charset="0"/>
                        </a:rPr>
                        <a:t>Allowable maximum water flowrate (l/h)</a:t>
                      </a:r>
                      <a:endParaRPr lang="zh-CN" sz="1400" kern="0">
                        <a:solidFill>
                          <a:srgbClr val="000099"/>
                        </a:solidFill>
                        <a:latin typeface="Arial" pitchFamily="34" charset="0"/>
                        <a:ea typeface="+mn-ea"/>
                        <a:cs typeface="Arial"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GB" sz="1400" kern="0" dirty="0">
                          <a:solidFill>
                            <a:srgbClr val="000099"/>
                          </a:solidFill>
                          <a:latin typeface="Arial" pitchFamily="34" charset="0"/>
                          <a:cs typeface="Arial" pitchFamily="34" charset="0"/>
                        </a:rPr>
                        <a:t>Remark</a:t>
                      </a:r>
                      <a:endParaRPr lang="zh-CN" sz="1400" kern="0" dirty="0">
                        <a:solidFill>
                          <a:srgbClr val="000099"/>
                        </a:solidFill>
                        <a:latin typeface="Arial" pitchFamily="34" charset="0"/>
                        <a:ea typeface="+mn-ea"/>
                        <a:cs typeface="Arial" pitchFamily="34" charset="0"/>
                      </a:endParaRPr>
                    </a:p>
                  </a:txBody>
                  <a:tcPr marL="68580" marR="68580" marT="0" marB="0" anchor="ctr"/>
                </a:tc>
              </a:tr>
              <a:tr h="180340">
                <a:tc>
                  <a:txBody>
                    <a:bodyPr/>
                    <a:lstStyle/>
                    <a:p>
                      <a:pPr marL="0" algn="ctr" defTabSz="914400" rtl="0" eaLnBrk="1" latinLnBrk="0" hangingPunct="1">
                        <a:spcAft>
                          <a:spcPts val="0"/>
                        </a:spcAft>
                        <a:tabLst>
                          <a:tab pos="1095375" algn="l"/>
                        </a:tabLst>
                      </a:pPr>
                      <a:r>
                        <a:rPr lang="en-GB" sz="1400" kern="0" dirty="0">
                          <a:solidFill>
                            <a:srgbClr val="000099"/>
                          </a:solidFill>
                          <a:latin typeface="Arial" pitchFamily="34" charset="0"/>
                          <a:cs typeface="Arial" pitchFamily="34" charset="0"/>
                        </a:rPr>
                        <a:t>PVC25</a:t>
                      </a:r>
                      <a:endParaRPr lang="zh-CN" sz="1400" kern="0" dirty="0">
                        <a:solidFill>
                          <a:srgbClr val="000099"/>
                        </a:solidFill>
                        <a:latin typeface="Arial" pitchFamily="34" charset="0"/>
                        <a:ea typeface="+mn-ea"/>
                        <a:cs typeface="Arial"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GB" sz="1400" kern="0" dirty="0">
                          <a:solidFill>
                            <a:srgbClr val="000099"/>
                          </a:solidFill>
                          <a:latin typeface="Arial" pitchFamily="34" charset="0"/>
                          <a:cs typeface="Arial" pitchFamily="34" charset="0"/>
                        </a:rPr>
                        <a:t>20</a:t>
                      </a:r>
                      <a:endParaRPr lang="zh-CN" sz="1400" kern="0" dirty="0">
                        <a:solidFill>
                          <a:srgbClr val="000099"/>
                        </a:solidFill>
                        <a:latin typeface="Arial" pitchFamily="34" charset="0"/>
                        <a:ea typeface="+mn-ea"/>
                        <a:cs typeface="Arial"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GB" sz="1400" kern="0">
                          <a:solidFill>
                            <a:srgbClr val="000099"/>
                          </a:solidFill>
                          <a:latin typeface="Arial" pitchFamily="34" charset="0"/>
                          <a:cs typeface="Arial" pitchFamily="34" charset="0"/>
                        </a:rPr>
                        <a:t>220</a:t>
                      </a:r>
                      <a:endParaRPr lang="zh-CN" sz="1400" kern="0">
                        <a:solidFill>
                          <a:srgbClr val="000099"/>
                        </a:solidFill>
                        <a:latin typeface="Arial" pitchFamily="34" charset="0"/>
                        <a:ea typeface="+mn-ea"/>
                        <a:cs typeface="Arial" pitchFamily="34" charset="0"/>
                      </a:endParaRPr>
                    </a:p>
                  </a:txBody>
                  <a:tcPr marL="68580" marR="68580" marT="0" marB="0" anchor="ctr"/>
                </a:tc>
                <a:tc rowSpan="2">
                  <a:txBody>
                    <a:bodyPr/>
                    <a:lstStyle/>
                    <a:p>
                      <a:pPr marL="0" algn="ctr" defTabSz="914400" rtl="0" eaLnBrk="1" latinLnBrk="0" hangingPunct="1">
                        <a:spcAft>
                          <a:spcPts val="0"/>
                        </a:spcAft>
                        <a:tabLst>
                          <a:tab pos="1095375" algn="l"/>
                        </a:tabLst>
                      </a:pPr>
                      <a:r>
                        <a:rPr lang="en-US" sz="1400" kern="0">
                          <a:solidFill>
                            <a:srgbClr val="000099"/>
                          </a:solidFill>
                          <a:latin typeface="Arial" pitchFamily="34" charset="0"/>
                          <a:cs typeface="Arial" pitchFamily="34" charset="0"/>
                        </a:rPr>
                        <a:t>For branch pipe</a:t>
                      </a:r>
                      <a:endParaRPr lang="zh-CN" sz="1400" kern="0">
                        <a:solidFill>
                          <a:srgbClr val="000099"/>
                        </a:solidFill>
                        <a:latin typeface="Arial" pitchFamily="34" charset="0"/>
                        <a:ea typeface="+mn-ea"/>
                        <a:cs typeface="Arial" pitchFamily="34" charset="0"/>
                      </a:endParaRPr>
                    </a:p>
                  </a:txBody>
                  <a:tcPr marL="68580" marR="68580" marT="0" marB="0" anchor="ctr"/>
                </a:tc>
              </a:tr>
              <a:tr h="180340">
                <a:tc>
                  <a:txBody>
                    <a:bodyPr/>
                    <a:lstStyle/>
                    <a:p>
                      <a:pPr marL="0" algn="ctr" defTabSz="914400" rtl="0" eaLnBrk="1" latinLnBrk="0" hangingPunct="1">
                        <a:spcAft>
                          <a:spcPts val="0"/>
                        </a:spcAft>
                        <a:tabLst>
                          <a:tab pos="1095375" algn="l"/>
                        </a:tabLst>
                      </a:pPr>
                      <a:r>
                        <a:rPr lang="en-GB" sz="1400" kern="0">
                          <a:solidFill>
                            <a:srgbClr val="000099"/>
                          </a:solidFill>
                          <a:latin typeface="Arial" pitchFamily="34" charset="0"/>
                          <a:cs typeface="Arial" pitchFamily="34" charset="0"/>
                        </a:rPr>
                        <a:t>PVC32</a:t>
                      </a:r>
                      <a:endParaRPr lang="zh-CN" sz="1400" kern="0">
                        <a:solidFill>
                          <a:srgbClr val="000099"/>
                        </a:solidFill>
                        <a:latin typeface="Arial" pitchFamily="34" charset="0"/>
                        <a:ea typeface="+mn-ea"/>
                        <a:cs typeface="Arial"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GB" sz="1400" kern="0" dirty="0">
                          <a:solidFill>
                            <a:srgbClr val="000099"/>
                          </a:solidFill>
                          <a:latin typeface="Arial" pitchFamily="34" charset="0"/>
                          <a:cs typeface="Arial" pitchFamily="34" charset="0"/>
                        </a:rPr>
                        <a:t>25</a:t>
                      </a:r>
                      <a:endParaRPr lang="zh-CN" sz="1400" kern="0" dirty="0">
                        <a:solidFill>
                          <a:srgbClr val="000099"/>
                        </a:solidFill>
                        <a:latin typeface="Arial" pitchFamily="34" charset="0"/>
                        <a:ea typeface="+mn-ea"/>
                        <a:cs typeface="Arial"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GB" sz="1400" kern="0">
                          <a:solidFill>
                            <a:srgbClr val="000099"/>
                          </a:solidFill>
                          <a:latin typeface="Arial" pitchFamily="34" charset="0"/>
                          <a:cs typeface="Arial" pitchFamily="34" charset="0"/>
                        </a:rPr>
                        <a:t>410</a:t>
                      </a:r>
                      <a:endParaRPr lang="zh-CN" sz="1400" kern="0">
                        <a:solidFill>
                          <a:srgbClr val="000099"/>
                        </a:solidFill>
                        <a:latin typeface="Arial" pitchFamily="34" charset="0"/>
                        <a:ea typeface="+mn-ea"/>
                        <a:cs typeface="Arial" pitchFamily="34" charset="0"/>
                      </a:endParaRPr>
                    </a:p>
                  </a:txBody>
                  <a:tcPr marL="68580" marR="68580" marT="0" marB="0" anchor="ctr"/>
                </a:tc>
                <a:tc vMerge="1">
                  <a:txBody>
                    <a:bodyPr/>
                    <a:lstStyle/>
                    <a:p>
                      <a:endParaRPr lang="zh-CN" altLang="en-US"/>
                    </a:p>
                  </a:txBody>
                  <a:tcPr/>
                </a:tc>
              </a:tr>
              <a:tr h="180340">
                <a:tc>
                  <a:txBody>
                    <a:bodyPr/>
                    <a:lstStyle/>
                    <a:p>
                      <a:pPr marL="0" algn="ctr" defTabSz="914400" rtl="0" eaLnBrk="1" latinLnBrk="0" hangingPunct="1">
                        <a:spcAft>
                          <a:spcPts val="0"/>
                        </a:spcAft>
                        <a:tabLst>
                          <a:tab pos="1095375" algn="l"/>
                        </a:tabLst>
                      </a:pPr>
                      <a:r>
                        <a:rPr lang="en-GB" sz="1400" kern="0">
                          <a:solidFill>
                            <a:srgbClr val="000099"/>
                          </a:solidFill>
                          <a:latin typeface="Arial" pitchFamily="34" charset="0"/>
                          <a:cs typeface="Arial" pitchFamily="34" charset="0"/>
                        </a:rPr>
                        <a:t>PVC40</a:t>
                      </a:r>
                      <a:endParaRPr lang="zh-CN" sz="1400" kern="0">
                        <a:solidFill>
                          <a:srgbClr val="000099"/>
                        </a:solidFill>
                        <a:latin typeface="Arial" pitchFamily="34" charset="0"/>
                        <a:ea typeface="+mn-ea"/>
                        <a:cs typeface="Arial"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GB" sz="1400" kern="0" dirty="0">
                          <a:solidFill>
                            <a:srgbClr val="000099"/>
                          </a:solidFill>
                          <a:latin typeface="Arial" pitchFamily="34" charset="0"/>
                          <a:cs typeface="Arial" pitchFamily="34" charset="0"/>
                        </a:rPr>
                        <a:t>31</a:t>
                      </a:r>
                      <a:endParaRPr lang="zh-CN" sz="1400" kern="0" dirty="0">
                        <a:solidFill>
                          <a:srgbClr val="000099"/>
                        </a:solidFill>
                        <a:latin typeface="Arial" pitchFamily="34" charset="0"/>
                        <a:ea typeface="+mn-ea"/>
                        <a:cs typeface="Arial"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GB" sz="1400" kern="0" dirty="0">
                          <a:solidFill>
                            <a:srgbClr val="000099"/>
                          </a:solidFill>
                          <a:latin typeface="Arial" pitchFamily="34" charset="0"/>
                          <a:cs typeface="Arial" pitchFamily="34" charset="0"/>
                        </a:rPr>
                        <a:t>730</a:t>
                      </a:r>
                      <a:endParaRPr lang="zh-CN" sz="1400" kern="0" dirty="0">
                        <a:solidFill>
                          <a:srgbClr val="000099"/>
                        </a:solidFill>
                        <a:latin typeface="Arial" pitchFamily="34" charset="0"/>
                        <a:ea typeface="+mn-ea"/>
                        <a:cs typeface="Arial" pitchFamily="34" charset="0"/>
                      </a:endParaRPr>
                    </a:p>
                  </a:txBody>
                  <a:tcPr marL="68580" marR="68580" marT="0" marB="0" anchor="ctr"/>
                </a:tc>
                <a:tc rowSpan="3">
                  <a:txBody>
                    <a:bodyPr/>
                    <a:lstStyle/>
                    <a:p>
                      <a:pPr marL="0" algn="ctr" defTabSz="914400" rtl="0" eaLnBrk="1" latinLnBrk="0" hangingPunct="1">
                        <a:spcAft>
                          <a:spcPts val="0"/>
                        </a:spcAft>
                        <a:tabLst>
                          <a:tab pos="1095375" algn="l"/>
                        </a:tabLst>
                      </a:pPr>
                      <a:r>
                        <a:rPr lang="en-US" sz="1400" kern="0">
                          <a:solidFill>
                            <a:srgbClr val="000099"/>
                          </a:solidFill>
                          <a:latin typeface="Arial" pitchFamily="34" charset="0"/>
                          <a:cs typeface="Arial" pitchFamily="34" charset="0"/>
                        </a:rPr>
                        <a:t>Could be used for confluence pipe</a:t>
                      </a:r>
                      <a:endParaRPr lang="zh-CN" sz="1400" kern="0">
                        <a:solidFill>
                          <a:srgbClr val="000099"/>
                        </a:solidFill>
                        <a:latin typeface="Arial" pitchFamily="34" charset="0"/>
                        <a:ea typeface="+mn-ea"/>
                        <a:cs typeface="Arial" pitchFamily="34" charset="0"/>
                      </a:endParaRPr>
                    </a:p>
                  </a:txBody>
                  <a:tcPr marL="68580" marR="68580" marT="0" marB="0" anchor="ctr"/>
                </a:tc>
              </a:tr>
              <a:tr h="180340">
                <a:tc>
                  <a:txBody>
                    <a:bodyPr/>
                    <a:lstStyle/>
                    <a:p>
                      <a:pPr marL="0" algn="ctr" defTabSz="914400" rtl="0" eaLnBrk="1" latinLnBrk="0" hangingPunct="1">
                        <a:spcAft>
                          <a:spcPts val="0"/>
                        </a:spcAft>
                        <a:tabLst>
                          <a:tab pos="1095375" algn="l"/>
                        </a:tabLst>
                      </a:pPr>
                      <a:r>
                        <a:rPr lang="en-US" sz="1400" kern="0">
                          <a:solidFill>
                            <a:srgbClr val="000099"/>
                          </a:solidFill>
                          <a:latin typeface="Arial" pitchFamily="34" charset="0"/>
                          <a:cs typeface="Arial" pitchFamily="34" charset="0"/>
                        </a:rPr>
                        <a:t>PVC50</a:t>
                      </a:r>
                      <a:endParaRPr lang="zh-CN" sz="1400" kern="0">
                        <a:solidFill>
                          <a:srgbClr val="000099"/>
                        </a:solidFill>
                        <a:latin typeface="Arial" pitchFamily="34" charset="0"/>
                        <a:ea typeface="+mn-ea"/>
                        <a:cs typeface="Arial"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US" sz="1400" kern="0">
                          <a:solidFill>
                            <a:srgbClr val="000099"/>
                          </a:solidFill>
                          <a:latin typeface="Arial" pitchFamily="34" charset="0"/>
                          <a:cs typeface="Arial" pitchFamily="34" charset="0"/>
                        </a:rPr>
                        <a:t>40</a:t>
                      </a:r>
                      <a:endParaRPr lang="zh-CN" sz="1400" kern="0">
                        <a:solidFill>
                          <a:srgbClr val="000099"/>
                        </a:solidFill>
                        <a:latin typeface="Arial" pitchFamily="34" charset="0"/>
                        <a:ea typeface="+mn-ea"/>
                        <a:cs typeface="Arial"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US" sz="1400" kern="0" dirty="0">
                          <a:solidFill>
                            <a:srgbClr val="000099"/>
                          </a:solidFill>
                          <a:latin typeface="Arial" pitchFamily="34" charset="0"/>
                          <a:cs typeface="Arial" pitchFamily="34" charset="0"/>
                        </a:rPr>
                        <a:t>1440</a:t>
                      </a:r>
                      <a:endParaRPr lang="zh-CN" sz="1400" kern="0" dirty="0">
                        <a:solidFill>
                          <a:srgbClr val="000099"/>
                        </a:solidFill>
                        <a:latin typeface="Arial" pitchFamily="34" charset="0"/>
                        <a:ea typeface="+mn-ea"/>
                        <a:cs typeface="Arial" pitchFamily="34" charset="0"/>
                      </a:endParaRPr>
                    </a:p>
                  </a:txBody>
                  <a:tcPr marL="68580" marR="68580" marT="0" marB="0" anchor="ctr"/>
                </a:tc>
                <a:tc vMerge="1">
                  <a:txBody>
                    <a:bodyPr/>
                    <a:lstStyle/>
                    <a:p>
                      <a:endParaRPr lang="zh-CN" altLang="en-US"/>
                    </a:p>
                  </a:txBody>
                  <a:tcPr/>
                </a:tc>
              </a:tr>
              <a:tr h="180340">
                <a:tc>
                  <a:txBody>
                    <a:bodyPr/>
                    <a:lstStyle/>
                    <a:p>
                      <a:pPr marL="0" algn="ctr" defTabSz="914400" rtl="0" eaLnBrk="1" latinLnBrk="0" hangingPunct="1">
                        <a:spcAft>
                          <a:spcPts val="0"/>
                        </a:spcAft>
                        <a:tabLst>
                          <a:tab pos="1095375" algn="l"/>
                        </a:tabLst>
                      </a:pPr>
                      <a:r>
                        <a:rPr lang="en-US" sz="1400" kern="0">
                          <a:solidFill>
                            <a:srgbClr val="000099"/>
                          </a:solidFill>
                          <a:latin typeface="Arial" pitchFamily="34" charset="0"/>
                          <a:cs typeface="Arial" pitchFamily="34" charset="0"/>
                        </a:rPr>
                        <a:t>PVC63</a:t>
                      </a:r>
                      <a:endParaRPr lang="zh-CN" sz="1400" kern="0">
                        <a:solidFill>
                          <a:srgbClr val="000099"/>
                        </a:solidFill>
                        <a:latin typeface="Arial" pitchFamily="34" charset="0"/>
                        <a:ea typeface="+mn-ea"/>
                        <a:cs typeface="Arial"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US" sz="1400" kern="0">
                          <a:solidFill>
                            <a:srgbClr val="000099"/>
                          </a:solidFill>
                          <a:latin typeface="Arial" pitchFamily="34" charset="0"/>
                          <a:cs typeface="Arial" pitchFamily="34" charset="0"/>
                        </a:rPr>
                        <a:t>51</a:t>
                      </a:r>
                      <a:endParaRPr lang="zh-CN" sz="1400" kern="0">
                        <a:solidFill>
                          <a:srgbClr val="000099"/>
                        </a:solidFill>
                        <a:latin typeface="Arial" pitchFamily="34" charset="0"/>
                        <a:ea typeface="+mn-ea"/>
                        <a:cs typeface="Arial" pitchFamily="34" charset="0"/>
                      </a:endParaRPr>
                    </a:p>
                  </a:txBody>
                  <a:tcPr marL="68580" marR="68580" marT="0" marB="0" anchor="ctr"/>
                </a:tc>
                <a:tc>
                  <a:txBody>
                    <a:bodyPr/>
                    <a:lstStyle/>
                    <a:p>
                      <a:pPr marL="0" algn="ctr" defTabSz="914400" rtl="0" eaLnBrk="1" latinLnBrk="0" hangingPunct="1">
                        <a:spcAft>
                          <a:spcPts val="0"/>
                        </a:spcAft>
                        <a:tabLst>
                          <a:tab pos="1095375" algn="l"/>
                        </a:tabLst>
                      </a:pPr>
                      <a:r>
                        <a:rPr lang="en-US" sz="1400" kern="0" dirty="0">
                          <a:solidFill>
                            <a:srgbClr val="000099"/>
                          </a:solidFill>
                          <a:latin typeface="Arial" pitchFamily="34" charset="0"/>
                          <a:cs typeface="Arial" pitchFamily="34" charset="0"/>
                        </a:rPr>
                        <a:t>2760</a:t>
                      </a:r>
                      <a:endParaRPr lang="zh-CN" sz="1400" kern="0" dirty="0">
                        <a:solidFill>
                          <a:srgbClr val="000099"/>
                        </a:solidFill>
                        <a:latin typeface="Arial" pitchFamily="34" charset="0"/>
                        <a:ea typeface="+mn-ea"/>
                        <a:cs typeface="Arial" pitchFamily="34" charset="0"/>
                      </a:endParaRPr>
                    </a:p>
                  </a:txBody>
                  <a:tcPr marL="68580" marR="68580" marT="0" marB="0" anchor="ctr"/>
                </a:tc>
                <a:tc vMerge="1">
                  <a:txBody>
                    <a:bodyPr/>
                    <a:lstStyle/>
                    <a:p>
                      <a:endParaRPr lang="zh-CN" altLang="en-US"/>
                    </a:p>
                  </a:txBody>
                  <a:tcPr/>
                </a:tc>
              </a:tr>
            </a:tbl>
          </a:graphicData>
        </a:graphic>
      </p:graphicFrame>
      <p:sp>
        <p:nvSpPr>
          <p:cNvPr id="15" name="Rectangle 3"/>
          <p:cNvSpPr>
            <a:spLocks noChangeArrowheads="1"/>
          </p:cNvSpPr>
          <p:nvPr/>
        </p:nvSpPr>
        <p:spPr bwMode="auto">
          <a:xfrm>
            <a:off x="415498" y="4356695"/>
            <a:ext cx="77379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lang="en-US" altLang="zh-CN" sz="1600" b="1" dirty="0">
                <a:solidFill>
                  <a:srgbClr val="002060"/>
                </a:solidFill>
                <a:cs typeface="Arial" pitchFamily="34" charset="0"/>
              </a:rPr>
              <a:t>For Vertical drainage pipe </a:t>
            </a:r>
            <a:r>
              <a:rPr lang="en-US" altLang="zh-CN" sz="1600" dirty="0">
                <a:solidFill>
                  <a:srgbClr val="002060"/>
                </a:solidFill>
                <a:cs typeface="Arial" pitchFamily="34" charset="0"/>
              </a:rPr>
              <a:t>(The following table is for reference)</a:t>
            </a:r>
          </a:p>
          <a:p>
            <a:pPr marL="0" marR="0" lvl="0" indent="0" algn="l" defTabSz="914400" rtl="0" eaLnBrk="0" fontAlgn="base" latinLnBrk="0" hangingPunct="0">
              <a:lnSpc>
                <a:spcPct val="100000"/>
              </a:lnSpc>
              <a:spcBef>
                <a:spcPct val="0"/>
              </a:spcBef>
              <a:spcAft>
                <a:spcPct val="0"/>
              </a:spcAft>
              <a:buClrTx/>
              <a:buSzTx/>
              <a:buFontTx/>
              <a:buNone/>
              <a:tabLst>
                <a:tab pos="1095375" algn="l"/>
              </a:tabLst>
            </a:pPr>
            <a:r>
              <a:rPr lang="en-US" altLang="zh-CN" sz="1600" dirty="0">
                <a:solidFill>
                  <a:srgbClr val="002060"/>
                </a:solidFill>
                <a:cs typeface="Arial" pitchFamily="34" charset="0"/>
              </a:rPr>
              <a:t>Attention: Adopt PVC40 or bigger pipe to be the main pipe</a:t>
            </a:r>
            <a:r>
              <a:rPr lang="en-US" altLang="zh-CN" sz="1600" dirty="0" smtClean="0">
                <a:solidFill>
                  <a:srgbClr val="002060"/>
                </a:solidFill>
                <a:cs typeface="Arial" pitchFamily="34" charset="0"/>
              </a:rPr>
              <a:t>.</a:t>
            </a:r>
            <a:endParaRPr kumimoji="0" lang="en-US" altLang="zh-CN" sz="1800" b="0" i="0" u="none" strike="noStrike" cap="none" normalizeH="0" baseline="0" dirty="0" smtClean="0">
              <a:ln>
                <a:noFill/>
              </a:ln>
              <a:solidFill>
                <a:srgbClr val="002060"/>
              </a:solidFill>
              <a:effectLst/>
              <a:cs typeface="Arial" pitchFamily="34" charset="0"/>
            </a:endParaRPr>
          </a:p>
        </p:txBody>
      </p:sp>
    </p:spTree>
    <p:extLst>
      <p:ext uri="{BB962C8B-B14F-4D97-AF65-F5344CB8AC3E}">
        <p14:creationId xmlns:p14="http://schemas.microsoft.com/office/powerpoint/2010/main" val="3499227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5153074" y="286295"/>
            <a:ext cx="5509906" cy="810478"/>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cs typeface="Arial" pitchFamily="34" charset="0"/>
              </a:rPr>
              <a:t>6.Drainage </a:t>
            </a:r>
            <a:r>
              <a:rPr kumimoji="1" lang="en-US" altLang="zh-CN" sz="3200" b="1" dirty="0">
                <a:solidFill>
                  <a:schemeClr val="accent6">
                    <a:lumMod val="75000"/>
                  </a:schemeClr>
                </a:solidFill>
                <a:cs typeface="Arial" pitchFamily="34" charset="0"/>
              </a:rPr>
              <a:t>pipe installation</a:t>
            </a:r>
          </a:p>
          <a:p>
            <a:pPr algn="r">
              <a:lnSpc>
                <a:spcPts val="2840"/>
              </a:lnSpc>
            </a:pPr>
            <a:endParaRPr kumimoji="1" lang="en-US" altLang="zh-CN" sz="3200" b="1" dirty="0">
              <a:solidFill>
                <a:schemeClr val="accent6">
                  <a:lumMod val="75000"/>
                </a:schemeClr>
              </a:solidFill>
              <a:cs typeface="Arial" pitchFamily="34" charset="0"/>
            </a:endParaRPr>
          </a:p>
        </p:txBody>
      </p:sp>
      <p:sp>
        <p:nvSpPr>
          <p:cNvPr id="13" name="矩形 12"/>
          <p:cNvSpPr/>
          <p:nvPr/>
        </p:nvSpPr>
        <p:spPr>
          <a:xfrm>
            <a:off x="79399" y="1044327"/>
            <a:ext cx="3514104" cy="461665"/>
          </a:xfrm>
          <a:prstGeom prst="rect">
            <a:avLst/>
          </a:prstGeom>
        </p:spPr>
        <p:txBody>
          <a:bodyPr wrap="none">
            <a:spAutoFit/>
          </a:bodyPr>
          <a:lstStyle/>
          <a:p>
            <a:r>
              <a:rPr kumimoji="1" lang="en-US" altLang="zh-CN" sz="2400" b="1" dirty="0" smtClean="0">
                <a:solidFill>
                  <a:schemeClr val="accent2">
                    <a:lumMod val="75000"/>
                  </a:schemeClr>
                </a:solidFill>
                <a:latin typeface="+mn-lt"/>
                <a:cs typeface="Calibri" pitchFamily="34" charset="0"/>
              </a:rPr>
              <a:t>1. </a:t>
            </a:r>
            <a:r>
              <a:rPr kumimoji="1" lang="en-US" altLang="zh-CN" sz="2400" b="1" dirty="0">
                <a:solidFill>
                  <a:schemeClr val="accent2">
                    <a:lumMod val="75000"/>
                  </a:schemeClr>
                </a:solidFill>
                <a:latin typeface="+mn-lt"/>
                <a:cs typeface="Calibri" pitchFamily="34" charset="0"/>
              </a:rPr>
              <a:t>Installation </a:t>
            </a:r>
            <a:r>
              <a:rPr kumimoji="1" lang="en-US" altLang="zh-CN" sz="2400" b="1" dirty="0" smtClean="0">
                <a:solidFill>
                  <a:schemeClr val="accent2">
                    <a:lumMod val="75000"/>
                  </a:schemeClr>
                </a:solidFill>
                <a:latin typeface="+mn-lt"/>
                <a:cs typeface="Calibri" pitchFamily="34" charset="0"/>
              </a:rPr>
              <a:t>principle</a:t>
            </a:r>
            <a:endParaRPr kumimoji="1" lang="en-US" altLang="zh-CN" sz="2400" b="1" dirty="0">
              <a:solidFill>
                <a:schemeClr val="accent2">
                  <a:lumMod val="75000"/>
                </a:schemeClr>
              </a:solidFill>
              <a:latin typeface="+mn-lt"/>
              <a:cs typeface="Calibri" pitchFamily="34" charset="0"/>
            </a:endParaRPr>
          </a:p>
        </p:txBody>
      </p:sp>
      <p:sp>
        <p:nvSpPr>
          <p:cNvPr id="10" name="Rectangle 1"/>
          <p:cNvSpPr>
            <a:spLocks noChangeArrowheads="1"/>
          </p:cNvSpPr>
          <p:nvPr/>
        </p:nvSpPr>
        <p:spPr bwMode="auto">
          <a:xfrm>
            <a:off x="45720" y="1620391"/>
            <a:ext cx="8207375" cy="36933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marL="285750" indent="-285750" algn="l">
              <a:buFont typeface="Wingdings" pitchFamily="2" charset="2"/>
              <a:buChar char="Ø"/>
              <a:defRPr/>
            </a:pPr>
            <a:r>
              <a:rPr lang="en-US" altLang="zh-CN" sz="1800" b="1" dirty="0">
                <a:solidFill>
                  <a:srgbClr val="002060"/>
                </a:solidFill>
                <a:cs typeface="Arial" pitchFamily="34" charset="0"/>
              </a:rPr>
              <a:t>The horizontal pipe layout should avoid converse flow or bad </a:t>
            </a:r>
            <a:r>
              <a:rPr lang="en-US" altLang="zh-CN" sz="1800" b="1" dirty="0" smtClean="0">
                <a:solidFill>
                  <a:srgbClr val="002060"/>
                </a:solidFill>
                <a:cs typeface="Arial" pitchFamily="34" charset="0"/>
              </a:rPr>
              <a:t>flow</a:t>
            </a:r>
            <a:endParaRPr lang="en-US" altLang="zh-CN" sz="1800" dirty="0">
              <a:solidFill>
                <a:srgbClr val="002060"/>
              </a:solidFill>
              <a:cs typeface="Arial" pitchFamily="34" charset="0"/>
            </a:endParaRPr>
          </a:p>
        </p:txBody>
      </p:sp>
      <p:graphicFrame>
        <p:nvGraphicFramePr>
          <p:cNvPr id="16" name="Object 3"/>
          <p:cNvGraphicFramePr>
            <a:graphicFrameLocks noChangeAspect="1"/>
          </p:cNvGraphicFramePr>
          <p:nvPr>
            <p:extLst>
              <p:ext uri="{D42A27DB-BD31-4B8C-83A1-F6EECF244321}">
                <p14:modId xmlns:p14="http://schemas.microsoft.com/office/powerpoint/2010/main" val="2390933046"/>
              </p:ext>
            </p:extLst>
          </p:nvPr>
        </p:nvGraphicFramePr>
        <p:xfrm>
          <a:off x="827088" y="2340471"/>
          <a:ext cx="5981700" cy="2247900"/>
        </p:xfrm>
        <a:graphic>
          <a:graphicData uri="http://schemas.openxmlformats.org/presentationml/2006/ole">
            <mc:AlternateContent xmlns:mc="http://schemas.openxmlformats.org/markup-compatibility/2006">
              <mc:Choice xmlns:v="urn:schemas-microsoft-com:vml" Requires="v">
                <p:oleObj spid="_x0000_s7220" name="AutoCAD Drawing" r:id="rId3" imgW="12182475" imgH="4848225" progId="AutoCAD.Drawing.16">
                  <p:embed/>
                </p:oleObj>
              </mc:Choice>
              <mc:Fallback>
                <p:oleObj name="AutoCAD Drawing" r:id="rId3" imgW="12182475" imgH="4848225" progId="AutoCAD.Drawing.1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11101" t="38536" r="71519" b="44907"/>
                      <a:stretch>
                        <a:fillRect/>
                      </a:stretch>
                    </p:blipFill>
                    <p:spPr bwMode="auto">
                      <a:xfrm>
                        <a:off x="827088" y="2340471"/>
                        <a:ext cx="5981700" cy="224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5"/>
          <p:cNvGraphicFramePr>
            <a:graphicFrameLocks noChangeAspect="1"/>
          </p:cNvGraphicFramePr>
          <p:nvPr>
            <p:extLst>
              <p:ext uri="{D42A27DB-BD31-4B8C-83A1-F6EECF244321}">
                <p14:modId xmlns:p14="http://schemas.microsoft.com/office/powerpoint/2010/main" val="1523624815"/>
              </p:ext>
            </p:extLst>
          </p:nvPr>
        </p:nvGraphicFramePr>
        <p:xfrm>
          <a:off x="827088" y="4716959"/>
          <a:ext cx="5410200" cy="1562100"/>
        </p:xfrm>
        <a:graphic>
          <a:graphicData uri="http://schemas.openxmlformats.org/presentationml/2006/ole">
            <mc:AlternateContent xmlns:mc="http://schemas.openxmlformats.org/markup-compatibility/2006">
              <mc:Choice xmlns:v="urn:schemas-microsoft-com:vml" Requires="v">
                <p:oleObj spid="_x0000_s7221" name="AutoCAD Drawing" r:id="rId5" imgW="12182475" imgH="4848225" progId="AutoCAD.Drawing.16">
                  <p:embed/>
                </p:oleObj>
              </mc:Choice>
              <mc:Fallback>
                <p:oleObj name="AutoCAD Drawing" r:id="rId5" imgW="12182475" imgH="4848225" progId="AutoCAD.Drawing.1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25516" t="35744" r="43254" b="41805"/>
                      <a:stretch>
                        <a:fillRect/>
                      </a:stretch>
                    </p:blipFill>
                    <p:spPr bwMode="auto">
                      <a:xfrm>
                        <a:off x="827088" y="4716959"/>
                        <a:ext cx="5410200" cy="156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2884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5153074" y="286295"/>
            <a:ext cx="5509906" cy="810478"/>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cs typeface="Arial" pitchFamily="34" charset="0"/>
              </a:rPr>
              <a:t>6.Drainage </a:t>
            </a:r>
            <a:r>
              <a:rPr kumimoji="1" lang="en-US" altLang="zh-CN" sz="3200" b="1" dirty="0">
                <a:solidFill>
                  <a:schemeClr val="accent6">
                    <a:lumMod val="75000"/>
                  </a:schemeClr>
                </a:solidFill>
                <a:cs typeface="Arial" pitchFamily="34" charset="0"/>
              </a:rPr>
              <a:t>pipe installation</a:t>
            </a:r>
          </a:p>
          <a:p>
            <a:pPr algn="r">
              <a:lnSpc>
                <a:spcPts val="2840"/>
              </a:lnSpc>
            </a:pPr>
            <a:endParaRPr kumimoji="1" lang="en-US" altLang="zh-CN" sz="3200" b="1" dirty="0">
              <a:solidFill>
                <a:schemeClr val="accent6">
                  <a:lumMod val="75000"/>
                </a:schemeClr>
              </a:solidFill>
              <a:cs typeface="Arial" pitchFamily="34" charset="0"/>
            </a:endParaRPr>
          </a:p>
        </p:txBody>
      </p:sp>
      <p:sp>
        <p:nvSpPr>
          <p:cNvPr id="13" name="矩形 12"/>
          <p:cNvSpPr/>
          <p:nvPr/>
        </p:nvSpPr>
        <p:spPr>
          <a:xfrm>
            <a:off x="79399" y="1044327"/>
            <a:ext cx="3514104" cy="461665"/>
          </a:xfrm>
          <a:prstGeom prst="rect">
            <a:avLst/>
          </a:prstGeom>
        </p:spPr>
        <p:txBody>
          <a:bodyPr wrap="none">
            <a:spAutoFit/>
          </a:bodyPr>
          <a:lstStyle/>
          <a:p>
            <a:r>
              <a:rPr kumimoji="1" lang="en-US" altLang="zh-CN" sz="2400" b="1" dirty="0" smtClean="0">
                <a:solidFill>
                  <a:schemeClr val="accent2">
                    <a:lumMod val="75000"/>
                  </a:schemeClr>
                </a:solidFill>
                <a:latin typeface="+mn-lt"/>
                <a:cs typeface="Calibri" pitchFamily="34" charset="0"/>
              </a:rPr>
              <a:t>1. </a:t>
            </a:r>
            <a:r>
              <a:rPr kumimoji="1" lang="en-US" altLang="zh-CN" sz="2400" b="1" dirty="0">
                <a:solidFill>
                  <a:schemeClr val="accent2">
                    <a:lumMod val="75000"/>
                  </a:schemeClr>
                </a:solidFill>
                <a:latin typeface="+mn-lt"/>
                <a:cs typeface="Calibri" pitchFamily="34" charset="0"/>
              </a:rPr>
              <a:t>Installation </a:t>
            </a:r>
            <a:r>
              <a:rPr kumimoji="1" lang="en-US" altLang="zh-CN" sz="2400" b="1" dirty="0" smtClean="0">
                <a:solidFill>
                  <a:schemeClr val="accent2">
                    <a:lumMod val="75000"/>
                  </a:schemeClr>
                </a:solidFill>
                <a:latin typeface="+mn-lt"/>
                <a:cs typeface="Calibri" pitchFamily="34" charset="0"/>
              </a:rPr>
              <a:t>principle</a:t>
            </a:r>
            <a:endParaRPr kumimoji="1" lang="en-US" altLang="zh-CN" sz="2400" b="1" dirty="0">
              <a:solidFill>
                <a:schemeClr val="accent2">
                  <a:lumMod val="75000"/>
                </a:schemeClr>
              </a:solidFill>
              <a:latin typeface="+mn-lt"/>
              <a:cs typeface="Calibri" pitchFamily="34" charset="0"/>
            </a:endParaRPr>
          </a:p>
        </p:txBody>
      </p:sp>
      <p:sp>
        <p:nvSpPr>
          <p:cNvPr id="9" name="Rectangle 1"/>
          <p:cNvSpPr>
            <a:spLocks noChangeArrowheads="1"/>
          </p:cNvSpPr>
          <p:nvPr/>
        </p:nvSpPr>
        <p:spPr bwMode="auto">
          <a:xfrm>
            <a:off x="446037" y="1692399"/>
            <a:ext cx="8207375" cy="36933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l">
              <a:defRPr/>
            </a:pPr>
            <a:r>
              <a:rPr lang="en-US" altLang="zh-CN" sz="1800" b="1" dirty="0">
                <a:solidFill>
                  <a:srgbClr val="002060"/>
                </a:solidFill>
                <a:cs typeface="Arial" pitchFamily="34" charset="0"/>
              </a:rPr>
              <a:t>Water storage pipe </a:t>
            </a:r>
            <a:r>
              <a:rPr lang="en-US" altLang="zh-CN" sz="1800" b="1" dirty="0" smtClean="0">
                <a:solidFill>
                  <a:srgbClr val="002060"/>
                </a:solidFill>
                <a:cs typeface="Arial" pitchFamily="34" charset="0"/>
              </a:rPr>
              <a:t>setting</a:t>
            </a:r>
            <a:endParaRPr lang="zh-CN" altLang="zh-CN" sz="1800" dirty="0">
              <a:solidFill>
                <a:srgbClr val="002060"/>
              </a:solidFill>
              <a:cs typeface="Arial" pitchFamily="34" charset="0"/>
            </a:endParaRPr>
          </a:p>
        </p:txBody>
      </p:sp>
      <p:sp>
        <p:nvSpPr>
          <p:cNvPr id="11" name="Rectangle 4"/>
          <p:cNvSpPr>
            <a:spLocks noChangeArrowheads="1"/>
          </p:cNvSpPr>
          <p:nvPr/>
        </p:nvSpPr>
        <p:spPr bwMode="auto">
          <a:xfrm>
            <a:off x="522237" y="2220228"/>
            <a:ext cx="8424863" cy="92333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l" eaLnBrk="0" hangingPunct="0">
              <a:defRPr/>
            </a:pPr>
            <a:r>
              <a:rPr lang="en-US" altLang="zh-CN" sz="1800" dirty="0">
                <a:solidFill>
                  <a:srgbClr val="002060"/>
                </a:solidFill>
                <a:cs typeface="Arial" pitchFamily="34" charset="0"/>
              </a:rPr>
              <a:t>If the indoor unit has high extra static pressure and without water pump to elevate the condensate water, such as high extra static pressure duct unit , the water storage pipe should be set to avoid converse flow or blow water phenomena.</a:t>
            </a:r>
          </a:p>
        </p:txBody>
      </p:sp>
      <p:graphicFrame>
        <p:nvGraphicFramePr>
          <p:cNvPr id="12" name="Object 5"/>
          <p:cNvGraphicFramePr>
            <a:graphicFrameLocks noChangeAspect="1"/>
          </p:cNvGraphicFramePr>
          <p:nvPr>
            <p:extLst>
              <p:ext uri="{D42A27DB-BD31-4B8C-83A1-F6EECF244321}">
                <p14:modId xmlns:p14="http://schemas.microsoft.com/office/powerpoint/2010/main" val="3141406561"/>
              </p:ext>
            </p:extLst>
          </p:nvPr>
        </p:nvGraphicFramePr>
        <p:xfrm>
          <a:off x="1674292" y="3503598"/>
          <a:ext cx="4824536" cy="2448272"/>
        </p:xfrm>
        <a:graphic>
          <a:graphicData uri="http://schemas.openxmlformats.org/presentationml/2006/ole">
            <mc:AlternateContent xmlns:mc="http://schemas.openxmlformats.org/markup-compatibility/2006">
              <mc:Choice xmlns:v="urn:schemas-microsoft-com:vml" Requires="v">
                <p:oleObj spid="_x0000_s8218" name="AutoCAD Drawing" r:id="rId3" imgW="10239375" imgH="4848225" progId="AutoCAD.Drawing.16">
                  <p:embed/>
                </p:oleObj>
              </mc:Choice>
              <mc:Fallback>
                <p:oleObj name="AutoCAD Drawing" r:id="rId3" imgW="10239375" imgH="4848225" progId="AutoCAD.Drawing.1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36937" t="43010" r="54597" b="47408"/>
                      <a:stretch>
                        <a:fillRect/>
                      </a:stretch>
                    </p:blipFill>
                    <p:spPr bwMode="auto">
                      <a:xfrm>
                        <a:off x="1674292" y="3503598"/>
                        <a:ext cx="4824536" cy="2448272"/>
                      </a:xfrm>
                      <a:prstGeom prst="rect">
                        <a:avLst/>
                      </a:prstGeom>
                      <a:noFill/>
                      <a:extLst/>
                    </p:spPr>
                  </p:pic>
                </p:oleObj>
              </mc:Fallback>
            </mc:AlternateContent>
          </a:graphicData>
        </a:graphic>
      </p:graphicFrame>
    </p:spTree>
    <p:extLst>
      <p:ext uri="{BB962C8B-B14F-4D97-AF65-F5344CB8AC3E}">
        <p14:creationId xmlns:p14="http://schemas.microsoft.com/office/powerpoint/2010/main" val="32394428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5153074" y="286295"/>
            <a:ext cx="5509906" cy="810478"/>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cs typeface="Arial" pitchFamily="34" charset="0"/>
              </a:rPr>
              <a:t>6.Drainage </a:t>
            </a:r>
            <a:r>
              <a:rPr kumimoji="1" lang="en-US" altLang="zh-CN" sz="3200" b="1" dirty="0">
                <a:solidFill>
                  <a:schemeClr val="accent6">
                    <a:lumMod val="75000"/>
                  </a:schemeClr>
                </a:solidFill>
                <a:cs typeface="Arial" pitchFamily="34" charset="0"/>
              </a:rPr>
              <a:t>pipe installation</a:t>
            </a:r>
          </a:p>
          <a:p>
            <a:pPr algn="r">
              <a:lnSpc>
                <a:spcPts val="2840"/>
              </a:lnSpc>
            </a:pPr>
            <a:endParaRPr kumimoji="1" lang="en-US" altLang="zh-CN" sz="3200" b="1" dirty="0">
              <a:solidFill>
                <a:schemeClr val="accent6">
                  <a:lumMod val="75000"/>
                </a:schemeClr>
              </a:solidFill>
              <a:cs typeface="Arial" pitchFamily="34" charset="0"/>
            </a:endParaRPr>
          </a:p>
        </p:txBody>
      </p:sp>
      <p:sp>
        <p:nvSpPr>
          <p:cNvPr id="13" name="矩形 12"/>
          <p:cNvSpPr/>
          <p:nvPr/>
        </p:nvSpPr>
        <p:spPr>
          <a:xfrm>
            <a:off x="79399" y="1044327"/>
            <a:ext cx="3514104" cy="461665"/>
          </a:xfrm>
          <a:prstGeom prst="rect">
            <a:avLst/>
          </a:prstGeom>
        </p:spPr>
        <p:txBody>
          <a:bodyPr wrap="none">
            <a:spAutoFit/>
          </a:bodyPr>
          <a:lstStyle/>
          <a:p>
            <a:r>
              <a:rPr kumimoji="1" lang="en-US" altLang="zh-CN" sz="2400" b="1" dirty="0" smtClean="0">
                <a:solidFill>
                  <a:schemeClr val="accent2">
                    <a:lumMod val="75000"/>
                  </a:schemeClr>
                </a:solidFill>
                <a:latin typeface="+mn-lt"/>
                <a:cs typeface="Calibri" pitchFamily="34" charset="0"/>
              </a:rPr>
              <a:t>1. </a:t>
            </a:r>
            <a:r>
              <a:rPr kumimoji="1" lang="en-US" altLang="zh-CN" sz="2400" b="1" dirty="0">
                <a:solidFill>
                  <a:schemeClr val="accent2">
                    <a:lumMod val="75000"/>
                  </a:schemeClr>
                </a:solidFill>
                <a:latin typeface="+mn-lt"/>
                <a:cs typeface="Calibri" pitchFamily="34" charset="0"/>
              </a:rPr>
              <a:t>Installation </a:t>
            </a:r>
            <a:r>
              <a:rPr kumimoji="1" lang="en-US" altLang="zh-CN" sz="2400" b="1" dirty="0" smtClean="0">
                <a:solidFill>
                  <a:schemeClr val="accent2">
                    <a:lumMod val="75000"/>
                  </a:schemeClr>
                </a:solidFill>
                <a:latin typeface="+mn-lt"/>
                <a:cs typeface="Calibri" pitchFamily="34" charset="0"/>
              </a:rPr>
              <a:t>principle</a:t>
            </a:r>
            <a:endParaRPr kumimoji="1" lang="en-US" altLang="zh-CN" sz="2400" b="1" dirty="0">
              <a:solidFill>
                <a:schemeClr val="accent2">
                  <a:lumMod val="75000"/>
                </a:schemeClr>
              </a:solidFill>
              <a:latin typeface="+mn-lt"/>
              <a:cs typeface="Calibri" pitchFamily="34" charset="0"/>
            </a:endParaRPr>
          </a:p>
        </p:txBody>
      </p:sp>
      <p:sp>
        <p:nvSpPr>
          <p:cNvPr id="6" name="Rectangle 1"/>
          <p:cNvSpPr>
            <a:spLocks noChangeArrowheads="1"/>
          </p:cNvSpPr>
          <p:nvPr/>
        </p:nvSpPr>
        <p:spPr bwMode="auto">
          <a:xfrm>
            <a:off x="302021" y="1620391"/>
            <a:ext cx="8207375" cy="36933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l">
              <a:defRPr/>
            </a:pPr>
            <a:r>
              <a:rPr lang="en-US" altLang="zh-CN" sz="1800" b="1" dirty="0">
                <a:solidFill>
                  <a:srgbClr val="002060"/>
                </a:solidFill>
                <a:ea typeface="宋体" pitchFamily="2" charset="-122"/>
              </a:rPr>
              <a:t>Lifting pipe setting of indoor unit with water </a:t>
            </a:r>
            <a:r>
              <a:rPr lang="en-US" altLang="zh-CN" sz="1800" b="1" dirty="0" smtClean="0">
                <a:solidFill>
                  <a:srgbClr val="002060"/>
                </a:solidFill>
                <a:ea typeface="宋体" pitchFamily="2" charset="-122"/>
              </a:rPr>
              <a:t>pump</a:t>
            </a:r>
            <a:endParaRPr lang="en-US" altLang="zh-CN" sz="1800" dirty="0">
              <a:solidFill>
                <a:srgbClr val="002060"/>
              </a:solidFill>
              <a:ea typeface="宋体" pitchFamily="2" charset="-122"/>
            </a:endParaRPr>
          </a:p>
        </p:txBody>
      </p:sp>
      <p:sp>
        <p:nvSpPr>
          <p:cNvPr id="8" name="Rectangle 4"/>
          <p:cNvSpPr>
            <a:spLocks noChangeArrowheads="1"/>
          </p:cNvSpPr>
          <p:nvPr/>
        </p:nvSpPr>
        <p:spPr bwMode="auto">
          <a:xfrm>
            <a:off x="378221" y="1908423"/>
            <a:ext cx="8424863" cy="206210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l">
              <a:lnSpc>
                <a:spcPct val="150000"/>
              </a:lnSpc>
              <a:defRPr/>
            </a:pPr>
            <a:r>
              <a:rPr lang="en-US" altLang="zh-CN" sz="1600" dirty="0">
                <a:solidFill>
                  <a:srgbClr val="002060"/>
                </a:solidFill>
                <a:ea typeface="宋体" pitchFamily="2" charset="-122"/>
              </a:rPr>
              <a:t>The length of lifting pipe should not exceed the pump head of indoor unit water </a:t>
            </a:r>
            <a:r>
              <a:rPr lang="en-US" altLang="zh-CN" sz="1600" dirty="0" smtClean="0">
                <a:solidFill>
                  <a:srgbClr val="002060"/>
                </a:solidFill>
                <a:ea typeface="宋体" pitchFamily="2" charset="-122"/>
              </a:rPr>
              <a:t>pump.</a:t>
            </a:r>
          </a:p>
          <a:p>
            <a:pPr algn="l">
              <a:lnSpc>
                <a:spcPct val="150000"/>
              </a:lnSpc>
              <a:defRPr/>
            </a:pPr>
            <a:r>
              <a:rPr lang="en-US" altLang="zh-CN" sz="1600" dirty="0" smtClean="0">
                <a:solidFill>
                  <a:srgbClr val="002060"/>
                </a:solidFill>
                <a:ea typeface="宋体" pitchFamily="2" charset="-122"/>
              </a:rPr>
              <a:t>Pump </a:t>
            </a:r>
            <a:r>
              <a:rPr lang="en-US" altLang="zh-CN" sz="1600" dirty="0">
                <a:solidFill>
                  <a:srgbClr val="002060"/>
                </a:solidFill>
                <a:ea typeface="宋体" pitchFamily="2" charset="-122"/>
              </a:rPr>
              <a:t>head of big four way cassette: </a:t>
            </a:r>
            <a:r>
              <a:rPr lang="en-US" altLang="zh-CN" sz="1600" dirty="0" smtClean="0">
                <a:solidFill>
                  <a:srgbClr val="002060"/>
                </a:solidFill>
                <a:ea typeface="宋体" pitchFamily="2" charset="-122"/>
              </a:rPr>
              <a:t>750mm</a:t>
            </a:r>
          </a:p>
          <a:p>
            <a:pPr algn="l">
              <a:lnSpc>
                <a:spcPct val="150000"/>
              </a:lnSpc>
              <a:defRPr/>
            </a:pPr>
            <a:r>
              <a:rPr lang="en-US" altLang="zh-CN" sz="1600" dirty="0" smtClean="0">
                <a:solidFill>
                  <a:srgbClr val="002060"/>
                </a:solidFill>
                <a:ea typeface="宋体" pitchFamily="2" charset="-122"/>
              </a:rPr>
              <a:t>Pump </a:t>
            </a:r>
            <a:r>
              <a:rPr lang="en-US" altLang="zh-CN" sz="1600" dirty="0">
                <a:solidFill>
                  <a:srgbClr val="002060"/>
                </a:solidFill>
                <a:ea typeface="宋体" pitchFamily="2" charset="-122"/>
              </a:rPr>
              <a:t>head of compact four way cassette: </a:t>
            </a:r>
            <a:r>
              <a:rPr lang="en-US" altLang="zh-CN" sz="1600" dirty="0" smtClean="0">
                <a:solidFill>
                  <a:srgbClr val="002060"/>
                </a:solidFill>
                <a:ea typeface="宋体" pitchFamily="2" charset="-122"/>
              </a:rPr>
              <a:t>500mm</a:t>
            </a:r>
          </a:p>
          <a:p>
            <a:pPr algn="l">
              <a:defRPr/>
            </a:pPr>
            <a:r>
              <a:rPr lang="en-US" altLang="zh-CN" sz="1600" dirty="0" smtClean="0">
                <a:solidFill>
                  <a:srgbClr val="002060"/>
                </a:solidFill>
                <a:ea typeface="宋体" pitchFamily="2" charset="-122"/>
              </a:rPr>
              <a:t>The </a:t>
            </a:r>
            <a:r>
              <a:rPr lang="en-US" altLang="zh-CN" sz="1600" dirty="0">
                <a:solidFill>
                  <a:srgbClr val="002060"/>
                </a:solidFill>
                <a:ea typeface="宋体" pitchFamily="2" charset="-122"/>
              </a:rPr>
              <a:t>drainage pipe should be set down inclined after the lifting pipe immediately to avoid wrong operation of water level </a:t>
            </a:r>
            <a:r>
              <a:rPr lang="en-US" altLang="zh-CN" sz="1600" dirty="0" smtClean="0">
                <a:solidFill>
                  <a:srgbClr val="002060"/>
                </a:solidFill>
                <a:ea typeface="宋体" pitchFamily="2" charset="-122"/>
              </a:rPr>
              <a:t>switch.</a:t>
            </a:r>
          </a:p>
          <a:p>
            <a:pPr algn="l">
              <a:lnSpc>
                <a:spcPct val="150000"/>
              </a:lnSpc>
              <a:defRPr/>
            </a:pPr>
            <a:r>
              <a:rPr lang="en-US" altLang="zh-CN" sz="1600" dirty="0" smtClean="0">
                <a:solidFill>
                  <a:srgbClr val="002060"/>
                </a:solidFill>
                <a:ea typeface="宋体" pitchFamily="2" charset="-122"/>
              </a:rPr>
              <a:t>Refer </a:t>
            </a:r>
            <a:r>
              <a:rPr lang="en-US" altLang="zh-CN" sz="1600" dirty="0">
                <a:solidFill>
                  <a:srgbClr val="002060"/>
                </a:solidFill>
                <a:ea typeface="宋体" pitchFamily="2" charset="-122"/>
              </a:rPr>
              <a:t>the following picture for installation reference. </a:t>
            </a:r>
            <a:endParaRPr lang="zh-CN" altLang="zh-CN" sz="1600" dirty="0">
              <a:solidFill>
                <a:srgbClr val="002060"/>
              </a:solidFill>
              <a:ea typeface="宋体" pitchFamily="2" charset="-122"/>
            </a:endParaRPr>
          </a:p>
        </p:txBody>
      </p:sp>
      <p:graphicFrame>
        <p:nvGraphicFramePr>
          <p:cNvPr id="9" name="Object 3"/>
          <p:cNvGraphicFramePr>
            <a:graphicFrameLocks noChangeAspect="1"/>
          </p:cNvGraphicFramePr>
          <p:nvPr>
            <p:extLst>
              <p:ext uri="{D42A27DB-BD31-4B8C-83A1-F6EECF244321}">
                <p14:modId xmlns:p14="http://schemas.microsoft.com/office/powerpoint/2010/main" val="3738372695"/>
              </p:ext>
            </p:extLst>
          </p:nvPr>
        </p:nvGraphicFramePr>
        <p:xfrm>
          <a:off x="1890316" y="3957439"/>
          <a:ext cx="5955829" cy="2971800"/>
        </p:xfrm>
        <a:graphic>
          <a:graphicData uri="http://schemas.openxmlformats.org/presentationml/2006/ole">
            <mc:AlternateContent xmlns:mc="http://schemas.openxmlformats.org/markup-compatibility/2006">
              <mc:Choice xmlns:v="urn:schemas-microsoft-com:vml" Requires="v">
                <p:oleObj spid="_x0000_s9242" name="AutoCAD Drawing" r:id="rId3" imgW="12182475" imgH="4848225" progId="AutoCAD.Drawing.16">
                  <p:embed/>
                </p:oleObj>
              </mc:Choice>
              <mc:Fallback>
                <p:oleObj name="AutoCAD Drawing" r:id="rId3" imgW="12182475" imgH="4848225" progId="AutoCAD.Drawing.1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16269" t="34039" r="58270" b="34167"/>
                      <a:stretch>
                        <a:fillRect/>
                      </a:stretch>
                    </p:blipFill>
                    <p:spPr bwMode="auto">
                      <a:xfrm>
                        <a:off x="1890316" y="3957439"/>
                        <a:ext cx="5955829" cy="2971800"/>
                      </a:xfrm>
                      <a:prstGeom prst="rect">
                        <a:avLst/>
                      </a:prstGeom>
                      <a:noFill/>
                    </p:spPr>
                  </p:pic>
                </p:oleObj>
              </mc:Fallback>
            </mc:AlternateContent>
          </a:graphicData>
        </a:graphic>
      </p:graphicFrame>
    </p:spTree>
    <p:extLst>
      <p:ext uri="{BB962C8B-B14F-4D97-AF65-F5344CB8AC3E}">
        <p14:creationId xmlns:p14="http://schemas.microsoft.com/office/powerpoint/2010/main" val="434731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2" name="矩形 1"/>
          <p:cNvSpPr/>
          <p:nvPr/>
        </p:nvSpPr>
        <p:spPr>
          <a:xfrm>
            <a:off x="5562724" y="387796"/>
            <a:ext cx="4918334" cy="368499"/>
          </a:xfrm>
          <a:prstGeom prst="rect">
            <a:avLst/>
          </a:prstGeom>
        </p:spPr>
        <p:txBody>
          <a:bodyPr wrap="none">
            <a:spAutoFit/>
          </a:bodyPr>
          <a:lstStyle/>
          <a:p>
            <a:pPr algn="r">
              <a:lnSpc>
                <a:spcPts val="1900"/>
              </a:lnSpc>
            </a:pPr>
            <a:r>
              <a:rPr kumimoji="1" lang="en-US" altLang="zh-CN" sz="3200" b="1" dirty="0">
                <a:solidFill>
                  <a:schemeClr val="accent2">
                    <a:lumMod val="75000"/>
                  </a:schemeClr>
                </a:solidFill>
                <a:latin typeface="Arial" charset="0"/>
                <a:ea typeface="宋体" charset="-122"/>
                <a:cs typeface="Times New Roman" pitchFamily="18" charset="0"/>
              </a:rPr>
              <a:t>1. Installation procedure</a:t>
            </a:r>
          </a:p>
        </p:txBody>
      </p:sp>
      <p:sp>
        <p:nvSpPr>
          <p:cNvPr id="6" name="AutoShape 78"/>
          <p:cNvSpPr>
            <a:spLocks noChangeArrowheads="1"/>
          </p:cNvSpPr>
          <p:nvPr/>
        </p:nvSpPr>
        <p:spPr bwMode="auto">
          <a:xfrm>
            <a:off x="474663" y="5340350"/>
            <a:ext cx="3582987" cy="307975"/>
          </a:xfrm>
          <a:prstGeom prst="roundRect">
            <a:avLst>
              <a:gd name="adj" fmla="val 16667"/>
            </a:avLst>
          </a:prstGeom>
          <a:solidFill>
            <a:srgbClr val="FFFFFF"/>
          </a:solidFill>
          <a:ln w="9525">
            <a:solidFill>
              <a:srgbClr val="000000"/>
            </a:solidFill>
            <a:round/>
            <a:headEnd/>
            <a:tailEnd/>
          </a:ln>
        </p:spPr>
        <p:txBody>
          <a:bodyPr/>
          <a:lstStyle/>
          <a:p>
            <a:pPr algn="ctr" eaLnBrk="0" hangingPunct="0"/>
            <a:r>
              <a:rPr lang="en-US" altLang="zh-CN" sz="1200" dirty="0">
                <a:solidFill>
                  <a:schemeClr val="accent2">
                    <a:lumMod val="75000"/>
                  </a:schemeClr>
                </a:solidFill>
                <a:latin typeface="Calibri" pitchFamily="34" charset="0"/>
                <a:cs typeface="Times New Roman" pitchFamily="18" charset="0"/>
              </a:rPr>
              <a:t>Vacuum drying and leakage checking</a:t>
            </a:r>
            <a:endParaRPr lang="en-US" altLang="zh-CN" sz="1200" dirty="0">
              <a:solidFill>
                <a:schemeClr val="accent2">
                  <a:lumMod val="75000"/>
                </a:schemeClr>
              </a:solidFill>
              <a:latin typeface="Calibri" pitchFamily="34" charset="0"/>
            </a:endParaRPr>
          </a:p>
          <a:p>
            <a:pPr eaLnBrk="0" hangingPunct="0"/>
            <a:endParaRPr lang="en-US" altLang="zh-CN" sz="1200" dirty="0">
              <a:solidFill>
                <a:schemeClr val="accent2">
                  <a:lumMod val="75000"/>
                </a:schemeClr>
              </a:solidFill>
              <a:latin typeface="Calibri" pitchFamily="34" charset="0"/>
            </a:endParaRPr>
          </a:p>
        </p:txBody>
      </p:sp>
      <p:sp>
        <p:nvSpPr>
          <p:cNvPr id="7" name="AutoShape 77"/>
          <p:cNvSpPr>
            <a:spLocks noChangeArrowheads="1"/>
          </p:cNvSpPr>
          <p:nvPr/>
        </p:nvSpPr>
        <p:spPr bwMode="auto">
          <a:xfrm>
            <a:off x="6946900" y="1944687"/>
            <a:ext cx="180975" cy="425450"/>
          </a:xfrm>
          <a:prstGeom prst="downArrow">
            <a:avLst>
              <a:gd name="adj1" fmla="val 50000"/>
              <a:gd name="adj2" fmla="val 58772"/>
            </a:avLst>
          </a:prstGeom>
          <a:solidFill>
            <a:srgbClr val="FFFFFF"/>
          </a:solidFill>
          <a:ln w="9525">
            <a:solidFill>
              <a:srgbClr val="000000"/>
            </a:solidFill>
            <a:miter lim="800000"/>
            <a:headEnd/>
            <a:tailEnd/>
          </a:ln>
        </p:spPr>
        <p:txBody>
          <a:bodyPr vert="eaVert"/>
          <a:lstStyle/>
          <a:p>
            <a:endParaRPr lang="zh-CN" altLang="en-US" sz="1200">
              <a:solidFill>
                <a:schemeClr val="accent2">
                  <a:lumMod val="75000"/>
                </a:schemeClr>
              </a:solidFill>
              <a:latin typeface="Calibri" pitchFamily="34" charset="0"/>
            </a:endParaRPr>
          </a:p>
        </p:txBody>
      </p:sp>
      <p:sp>
        <p:nvSpPr>
          <p:cNvPr id="8" name="AutoShape 76"/>
          <p:cNvSpPr>
            <a:spLocks noChangeArrowheads="1"/>
          </p:cNvSpPr>
          <p:nvPr/>
        </p:nvSpPr>
        <p:spPr bwMode="auto">
          <a:xfrm>
            <a:off x="5227638" y="2430462"/>
            <a:ext cx="3582987" cy="307975"/>
          </a:xfrm>
          <a:prstGeom prst="roundRect">
            <a:avLst>
              <a:gd name="adj" fmla="val 16667"/>
            </a:avLst>
          </a:prstGeom>
          <a:solidFill>
            <a:srgbClr val="FFFFFF"/>
          </a:solidFill>
          <a:ln w="9525">
            <a:solidFill>
              <a:srgbClr val="000000"/>
            </a:solidFill>
            <a:round/>
            <a:headEnd/>
            <a:tailEnd/>
          </a:ln>
        </p:spPr>
        <p:txBody>
          <a:bodyPr/>
          <a:lstStyle/>
          <a:p>
            <a:pPr algn="ctr" eaLnBrk="0" hangingPunct="0"/>
            <a:r>
              <a:rPr lang="en-US" altLang="zh-CN" sz="1200">
                <a:solidFill>
                  <a:schemeClr val="accent2">
                    <a:lumMod val="75000"/>
                  </a:schemeClr>
                </a:solidFill>
                <a:latin typeface="Calibri" pitchFamily="34" charset="0"/>
                <a:cs typeface="Times New Roman" pitchFamily="18" charset="0"/>
              </a:rPr>
              <a:t>Additional refrigerant charge</a:t>
            </a:r>
            <a:endParaRPr lang="en-US" altLang="zh-CN" sz="1200">
              <a:solidFill>
                <a:schemeClr val="accent2">
                  <a:lumMod val="75000"/>
                </a:schemeClr>
              </a:solidFill>
              <a:latin typeface="Calibri" pitchFamily="34" charset="0"/>
            </a:endParaRPr>
          </a:p>
          <a:p>
            <a:pPr eaLnBrk="0" hangingPunct="0"/>
            <a:endParaRPr lang="en-US" altLang="zh-CN" sz="1200">
              <a:solidFill>
                <a:schemeClr val="accent2">
                  <a:lumMod val="75000"/>
                </a:schemeClr>
              </a:solidFill>
              <a:latin typeface="Calibri" pitchFamily="34" charset="0"/>
            </a:endParaRPr>
          </a:p>
        </p:txBody>
      </p:sp>
      <p:sp>
        <p:nvSpPr>
          <p:cNvPr id="9" name="AutoShape 75"/>
          <p:cNvSpPr>
            <a:spLocks noChangeArrowheads="1"/>
          </p:cNvSpPr>
          <p:nvPr/>
        </p:nvSpPr>
        <p:spPr bwMode="auto">
          <a:xfrm>
            <a:off x="6946900" y="2795587"/>
            <a:ext cx="180975" cy="427038"/>
          </a:xfrm>
          <a:prstGeom prst="downArrow">
            <a:avLst>
              <a:gd name="adj1" fmla="val 50000"/>
              <a:gd name="adj2" fmla="val 58991"/>
            </a:avLst>
          </a:prstGeom>
          <a:solidFill>
            <a:srgbClr val="FFFFFF"/>
          </a:solidFill>
          <a:ln w="9525">
            <a:solidFill>
              <a:srgbClr val="000000"/>
            </a:solidFill>
            <a:miter lim="800000"/>
            <a:headEnd/>
            <a:tailEnd/>
          </a:ln>
        </p:spPr>
        <p:txBody>
          <a:bodyPr vert="eaVert"/>
          <a:lstStyle/>
          <a:p>
            <a:endParaRPr lang="zh-CN" altLang="en-US" sz="1200">
              <a:solidFill>
                <a:schemeClr val="accent2">
                  <a:lumMod val="75000"/>
                </a:schemeClr>
              </a:solidFill>
              <a:latin typeface="Calibri" pitchFamily="34" charset="0"/>
            </a:endParaRPr>
          </a:p>
        </p:txBody>
      </p:sp>
      <p:sp>
        <p:nvSpPr>
          <p:cNvPr id="10" name="AutoShape 74"/>
          <p:cNvSpPr>
            <a:spLocks noChangeArrowheads="1"/>
          </p:cNvSpPr>
          <p:nvPr/>
        </p:nvSpPr>
        <p:spPr bwMode="auto">
          <a:xfrm>
            <a:off x="5235575" y="3273425"/>
            <a:ext cx="3584575" cy="309562"/>
          </a:xfrm>
          <a:prstGeom prst="roundRect">
            <a:avLst>
              <a:gd name="adj" fmla="val 16667"/>
            </a:avLst>
          </a:prstGeom>
          <a:solidFill>
            <a:srgbClr val="FFFFFF"/>
          </a:solidFill>
          <a:ln w="9525">
            <a:solidFill>
              <a:srgbClr val="000000"/>
            </a:solidFill>
            <a:round/>
            <a:headEnd/>
            <a:tailEnd/>
          </a:ln>
        </p:spPr>
        <p:txBody>
          <a:bodyPr/>
          <a:lstStyle/>
          <a:p>
            <a:pPr algn="ctr" eaLnBrk="0" hangingPunct="0"/>
            <a:r>
              <a:rPr lang="en-US" altLang="zh-CN" sz="1200">
                <a:solidFill>
                  <a:schemeClr val="accent2">
                    <a:lumMod val="75000"/>
                  </a:schemeClr>
                </a:solidFill>
                <a:latin typeface="Calibri" pitchFamily="34" charset="0"/>
                <a:cs typeface="Times New Roman" pitchFamily="18" charset="0"/>
              </a:rPr>
              <a:t>Insulation the joint part of refrigerant pipe</a:t>
            </a:r>
            <a:endParaRPr lang="en-US" altLang="zh-CN" sz="1200">
              <a:solidFill>
                <a:schemeClr val="accent2">
                  <a:lumMod val="75000"/>
                </a:schemeClr>
              </a:solidFill>
              <a:latin typeface="Calibri" pitchFamily="34" charset="0"/>
            </a:endParaRPr>
          </a:p>
        </p:txBody>
      </p:sp>
      <p:sp>
        <p:nvSpPr>
          <p:cNvPr id="11" name="AutoShape 73"/>
          <p:cNvSpPr>
            <a:spLocks noChangeArrowheads="1"/>
          </p:cNvSpPr>
          <p:nvPr/>
        </p:nvSpPr>
        <p:spPr bwMode="auto">
          <a:xfrm>
            <a:off x="6956425" y="3624262"/>
            <a:ext cx="180975" cy="427038"/>
          </a:xfrm>
          <a:prstGeom prst="downArrow">
            <a:avLst>
              <a:gd name="adj1" fmla="val 50000"/>
              <a:gd name="adj2" fmla="val 58991"/>
            </a:avLst>
          </a:prstGeom>
          <a:solidFill>
            <a:srgbClr val="FFFFFF"/>
          </a:solidFill>
          <a:ln w="9525">
            <a:solidFill>
              <a:srgbClr val="000000"/>
            </a:solidFill>
            <a:miter lim="800000"/>
            <a:headEnd/>
            <a:tailEnd/>
          </a:ln>
        </p:spPr>
        <p:txBody>
          <a:bodyPr vert="eaVert"/>
          <a:lstStyle/>
          <a:p>
            <a:endParaRPr lang="zh-CN" altLang="en-US" sz="1200">
              <a:solidFill>
                <a:schemeClr val="accent2">
                  <a:lumMod val="75000"/>
                </a:schemeClr>
              </a:solidFill>
              <a:latin typeface="Calibri" pitchFamily="34" charset="0"/>
            </a:endParaRPr>
          </a:p>
        </p:txBody>
      </p:sp>
      <p:sp>
        <p:nvSpPr>
          <p:cNvPr id="12" name="AutoShape 72"/>
          <p:cNvSpPr>
            <a:spLocks noChangeArrowheads="1"/>
          </p:cNvSpPr>
          <p:nvPr/>
        </p:nvSpPr>
        <p:spPr bwMode="auto">
          <a:xfrm>
            <a:off x="5254625" y="4102100"/>
            <a:ext cx="3584575" cy="306387"/>
          </a:xfrm>
          <a:prstGeom prst="roundRect">
            <a:avLst>
              <a:gd name="adj" fmla="val 16667"/>
            </a:avLst>
          </a:prstGeom>
          <a:solidFill>
            <a:srgbClr val="FFFFFF"/>
          </a:solidFill>
          <a:ln w="9525">
            <a:solidFill>
              <a:srgbClr val="000000"/>
            </a:solidFill>
            <a:round/>
            <a:headEnd/>
            <a:tailEnd/>
          </a:ln>
        </p:spPr>
        <p:txBody>
          <a:bodyPr/>
          <a:lstStyle/>
          <a:p>
            <a:pPr algn="ctr" eaLnBrk="0" hangingPunct="0"/>
            <a:r>
              <a:rPr lang="en-US" altLang="zh-CN" sz="1200">
                <a:solidFill>
                  <a:schemeClr val="accent2">
                    <a:lumMod val="75000"/>
                  </a:schemeClr>
                </a:solidFill>
                <a:latin typeface="Calibri" pitchFamily="34" charset="0"/>
                <a:cs typeface="Times New Roman" pitchFamily="18" charset="0"/>
              </a:rPr>
              <a:t>Wiring connection and electric safety checking</a:t>
            </a:r>
            <a:endParaRPr lang="en-US" altLang="zh-CN" sz="1200">
              <a:solidFill>
                <a:schemeClr val="accent2">
                  <a:lumMod val="75000"/>
                </a:schemeClr>
              </a:solidFill>
              <a:latin typeface="Calibri" pitchFamily="34" charset="0"/>
            </a:endParaRPr>
          </a:p>
        </p:txBody>
      </p:sp>
      <p:sp>
        <p:nvSpPr>
          <p:cNvPr id="13" name="AutoShape 71"/>
          <p:cNvSpPr>
            <a:spLocks noChangeArrowheads="1"/>
          </p:cNvSpPr>
          <p:nvPr/>
        </p:nvSpPr>
        <p:spPr bwMode="auto">
          <a:xfrm>
            <a:off x="6965950" y="4516437"/>
            <a:ext cx="180975" cy="425450"/>
          </a:xfrm>
          <a:prstGeom prst="downArrow">
            <a:avLst>
              <a:gd name="adj1" fmla="val 50000"/>
              <a:gd name="adj2" fmla="val 58772"/>
            </a:avLst>
          </a:prstGeom>
          <a:solidFill>
            <a:srgbClr val="FFFFFF"/>
          </a:solidFill>
          <a:ln w="9525">
            <a:solidFill>
              <a:srgbClr val="000000"/>
            </a:solidFill>
            <a:miter lim="800000"/>
            <a:headEnd/>
            <a:tailEnd/>
          </a:ln>
        </p:spPr>
        <p:txBody>
          <a:bodyPr vert="eaVert"/>
          <a:lstStyle/>
          <a:p>
            <a:endParaRPr lang="zh-CN" altLang="en-US" sz="1200">
              <a:solidFill>
                <a:schemeClr val="accent2">
                  <a:lumMod val="75000"/>
                </a:schemeClr>
              </a:solidFill>
              <a:latin typeface="Calibri" pitchFamily="34" charset="0"/>
            </a:endParaRPr>
          </a:p>
        </p:txBody>
      </p:sp>
      <p:sp>
        <p:nvSpPr>
          <p:cNvPr id="14" name="AutoShape 70"/>
          <p:cNvSpPr>
            <a:spLocks noChangeArrowheads="1"/>
          </p:cNvSpPr>
          <p:nvPr/>
        </p:nvSpPr>
        <p:spPr bwMode="auto">
          <a:xfrm>
            <a:off x="5256213" y="4999037"/>
            <a:ext cx="3582987" cy="307975"/>
          </a:xfrm>
          <a:prstGeom prst="roundRect">
            <a:avLst>
              <a:gd name="adj" fmla="val 16667"/>
            </a:avLst>
          </a:prstGeom>
          <a:solidFill>
            <a:srgbClr val="FFFFFF"/>
          </a:solidFill>
          <a:ln w="9525">
            <a:solidFill>
              <a:srgbClr val="000000"/>
            </a:solidFill>
            <a:round/>
            <a:headEnd/>
            <a:tailEnd/>
          </a:ln>
        </p:spPr>
        <p:txBody>
          <a:bodyPr/>
          <a:lstStyle/>
          <a:p>
            <a:pPr algn="ctr" eaLnBrk="0" hangingPunct="0"/>
            <a:r>
              <a:rPr lang="en-US" altLang="zh-CN" sz="1200">
                <a:solidFill>
                  <a:schemeClr val="accent2">
                    <a:lumMod val="75000"/>
                  </a:schemeClr>
                </a:solidFill>
                <a:latin typeface="Calibri" pitchFamily="34" charset="0"/>
                <a:cs typeface="Times New Roman" pitchFamily="18" charset="0"/>
              </a:rPr>
              <a:t>Test operation</a:t>
            </a:r>
            <a:endParaRPr lang="en-US" altLang="zh-CN" sz="1200">
              <a:solidFill>
                <a:schemeClr val="accent2">
                  <a:lumMod val="75000"/>
                </a:schemeClr>
              </a:solidFill>
              <a:latin typeface="Calibri" pitchFamily="34" charset="0"/>
            </a:endParaRPr>
          </a:p>
        </p:txBody>
      </p:sp>
      <p:sp>
        <p:nvSpPr>
          <p:cNvPr id="15" name="AutoShape 68"/>
          <p:cNvSpPr>
            <a:spLocks noChangeArrowheads="1"/>
          </p:cNvSpPr>
          <p:nvPr/>
        </p:nvSpPr>
        <p:spPr bwMode="auto">
          <a:xfrm>
            <a:off x="2836862" y="3396303"/>
            <a:ext cx="1887537" cy="466647"/>
          </a:xfrm>
          <a:prstGeom prst="roundRect">
            <a:avLst>
              <a:gd name="adj" fmla="val 16667"/>
            </a:avLst>
          </a:prstGeom>
          <a:solidFill>
            <a:srgbClr val="FFFFFF"/>
          </a:solidFill>
          <a:ln w="9525">
            <a:solidFill>
              <a:srgbClr val="000000"/>
            </a:solidFill>
            <a:round/>
            <a:headEnd/>
            <a:tailEnd/>
          </a:ln>
        </p:spPr>
        <p:txBody>
          <a:bodyPr/>
          <a:lstStyle/>
          <a:p>
            <a:pPr eaLnBrk="0" hangingPunct="0"/>
            <a:r>
              <a:rPr lang="en-US" altLang="zh-CN" sz="1200" dirty="0">
                <a:solidFill>
                  <a:schemeClr val="accent2">
                    <a:lumMod val="75000"/>
                  </a:schemeClr>
                </a:solidFill>
                <a:latin typeface="Calibri" pitchFamily="34" charset="0"/>
                <a:cs typeface="Times New Roman" pitchFamily="18" charset="0"/>
              </a:rPr>
              <a:t>Refrigerant </a:t>
            </a:r>
            <a:r>
              <a:rPr lang="en-US" altLang="zh-CN" sz="1200" dirty="0" smtClean="0">
                <a:solidFill>
                  <a:schemeClr val="accent2">
                    <a:lumMod val="75000"/>
                  </a:schemeClr>
                </a:solidFill>
                <a:latin typeface="Calibri" pitchFamily="34" charset="0"/>
                <a:cs typeface="Times New Roman" pitchFamily="18" charset="0"/>
              </a:rPr>
              <a:t>pipe installation </a:t>
            </a:r>
            <a:r>
              <a:rPr lang="en-US" altLang="zh-CN" sz="1200" dirty="0">
                <a:solidFill>
                  <a:schemeClr val="accent2">
                    <a:lumMod val="75000"/>
                  </a:schemeClr>
                </a:solidFill>
                <a:latin typeface="Calibri" pitchFamily="34" charset="0"/>
                <a:cs typeface="Times New Roman" pitchFamily="18" charset="0"/>
              </a:rPr>
              <a:t>and </a:t>
            </a:r>
            <a:r>
              <a:rPr lang="en-US" altLang="zh-CN" sz="1200" dirty="0" smtClean="0">
                <a:solidFill>
                  <a:schemeClr val="accent2">
                    <a:lumMod val="75000"/>
                  </a:schemeClr>
                </a:solidFill>
                <a:latin typeface="Calibri" pitchFamily="34" charset="0"/>
                <a:cs typeface="Times New Roman" pitchFamily="18" charset="0"/>
              </a:rPr>
              <a:t>insulation</a:t>
            </a:r>
            <a:endParaRPr lang="en-US" altLang="zh-CN" sz="1200" dirty="0">
              <a:solidFill>
                <a:schemeClr val="accent2">
                  <a:lumMod val="75000"/>
                </a:schemeClr>
              </a:solidFill>
              <a:latin typeface="Calibri" pitchFamily="34" charset="0"/>
            </a:endParaRPr>
          </a:p>
          <a:p>
            <a:pPr eaLnBrk="0" hangingPunct="0"/>
            <a:endParaRPr lang="en-US" altLang="zh-CN" sz="1200" dirty="0">
              <a:solidFill>
                <a:schemeClr val="accent2">
                  <a:lumMod val="75000"/>
                </a:schemeClr>
              </a:solidFill>
              <a:latin typeface="Calibri" pitchFamily="34" charset="0"/>
            </a:endParaRPr>
          </a:p>
        </p:txBody>
      </p:sp>
      <p:grpSp>
        <p:nvGrpSpPr>
          <p:cNvPr id="16" name="Group 52"/>
          <p:cNvGrpSpPr>
            <a:grpSpLocks/>
          </p:cNvGrpSpPr>
          <p:nvPr/>
        </p:nvGrpSpPr>
        <p:grpSpPr bwMode="auto">
          <a:xfrm>
            <a:off x="258763" y="1524000"/>
            <a:ext cx="4465320" cy="3816350"/>
            <a:chOff x="2533" y="1848"/>
            <a:chExt cx="7032" cy="6011"/>
          </a:xfrm>
        </p:grpSpPr>
        <p:sp>
          <p:nvSpPr>
            <p:cNvPr id="17" name="AutoShape 67"/>
            <p:cNvSpPr>
              <a:spLocks noChangeArrowheads="1"/>
            </p:cNvSpPr>
            <p:nvPr/>
          </p:nvSpPr>
          <p:spPr bwMode="auto">
            <a:xfrm>
              <a:off x="6525" y="6372"/>
              <a:ext cx="3040" cy="700"/>
            </a:xfrm>
            <a:prstGeom prst="roundRect">
              <a:avLst>
                <a:gd name="adj" fmla="val 16667"/>
              </a:avLst>
            </a:prstGeom>
            <a:solidFill>
              <a:srgbClr val="FFFFFF"/>
            </a:solidFill>
            <a:ln w="9525">
              <a:solidFill>
                <a:srgbClr val="000000"/>
              </a:solidFill>
              <a:round/>
              <a:headEnd/>
              <a:tailEnd/>
            </a:ln>
          </p:spPr>
          <p:txBody>
            <a:bodyPr/>
            <a:lstStyle/>
            <a:p>
              <a:pPr algn="ctr" eaLnBrk="0" hangingPunct="0"/>
              <a:r>
                <a:rPr lang="en-US" altLang="zh-CN" sz="1200">
                  <a:solidFill>
                    <a:schemeClr val="accent2">
                      <a:lumMod val="75000"/>
                    </a:schemeClr>
                  </a:solidFill>
                  <a:latin typeface="Calibri" pitchFamily="34" charset="0"/>
                  <a:cs typeface="Times New Roman" pitchFamily="18" charset="0"/>
                </a:rPr>
                <a:t>Drainage pipe installation and insulation</a:t>
              </a:r>
              <a:endParaRPr lang="en-US" altLang="zh-CN" sz="1200">
                <a:solidFill>
                  <a:schemeClr val="accent2">
                    <a:lumMod val="75000"/>
                  </a:schemeClr>
                </a:solidFill>
                <a:latin typeface="Calibri" pitchFamily="34" charset="0"/>
              </a:endParaRPr>
            </a:p>
          </p:txBody>
        </p:sp>
        <p:sp>
          <p:nvSpPr>
            <p:cNvPr id="18" name="AutoShape 66"/>
            <p:cNvSpPr>
              <a:spLocks noChangeArrowheads="1"/>
            </p:cNvSpPr>
            <p:nvPr/>
          </p:nvSpPr>
          <p:spPr bwMode="auto">
            <a:xfrm>
              <a:off x="2533" y="1848"/>
              <a:ext cx="2952" cy="753"/>
            </a:xfrm>
            <a:prstGeom prst="roundRect">
              <a:avLst>
                <a:gd name="adj" fmla="val 16667"/>
              </a:avLst>
            </a:prstGeom>
            <a:solidFill>
              <a:srgbClr val="FFFFFF"/>
            </a:solidFill>
            <a:ln w="9525">
              <a:solidFill>
                <a:srgbClr val="000000"/>
              </a:solidFill>
              <a:round/>
              <a:headEnd/>
              <a:tailEnd/>
            </a:ln>
          </p:spPr>
          <p:txBody>
            <a:bodyPr/>
            <a:lstStyle/>
            <a:p>
              <a:pPr algn="ctr" eaLnBrk="0" hangingPunct="0"/>
              <a:r>
                <a:rPr lang="en-US" altLang="zh-CN" sz="1200">
                  <a:solidFill>
                    <a:schemeClr val="accent2">
                      <a:lumMod val="75000"/>
                    </a:schemeClr>
                  </a:solidFill>
                  <a:latin typeface="Calibri" pitchFamily="34" charset="0"/>
                  <a:cs typeface="Times New Roman" pitchFamily="18" charset="0"/>
                </a:rPr>
                <a:t>Indoor unit installation location selection</a:t>
              </a:r>
              <a:endParaRPr lang="en-US" altLang="zh-CN" sz="1200">
                <a:solidFill>
                  <a:schemeClr val="accent2">
                    <a:lumMod val="75000"/>
                  </a:schemeClr>
                </a:solidFill>
                <a:latin typeface="Calibri" pitchFamily="34" charset="0"/>
              </a:endParaRPr>
            </a:p>
          </p:txBody>
        </p:sp>
        <p:sp>
          <p:nvSpPr>
            <p:cNvPr id="19" name="AutoShape 65"/>
            <p:cNvSpPr>
              <a:spLocks noChangeArrowheads="1"/>
            </p:cNvSpPr>
            <p:nvPr/>
          </p:nvSpPr>
          <p:spPr bwMode="auto">
            <a:xfrm>
              <a:off x="6473" y="1848"/>
              <a:ext cx="2972" cy="753"/>
            </a:xfrm>
            <a:prstGeom prst="roundRect">
              <a:avLst>
                <a:gd name="adj" fmla="val 16667"/>
              </a:avLst>
            </a:prstGeom>
            <a:solidFill>
              <a:srgbClr val="FFFFFF"/>
            </a:solidFill>
            <a:ln w="9525">
              <a:solidFill>
                <a:srgbClr val="000000"/>
              </a:solidFill>
              <a:round/>
              <a:headEnd/>
              <a:tailEnd/>
            </a:ln>
          </p:spPr>
          <p:txBody>
            <a:bodyPr/>
            <a:lstStyle/>
            <a:p>
              <a:pPr algn="ctr" eaLnBrk="0" hangingPunct="0"/>
              <a:r>
                <a:rPr lang="en-US" altLang="zh-CN" sz="1200">
                  <a:solidFill>
                    <a:schemeClr val="accent2">
                      <a:lumMod val="75000"/>
                    </a:schemeClr>
                  </a:solidFill>
                  <a:latin typeface="Calibri" pitchFamily="34" charset="0"/>
                  <a:cs typeface="Times New Roman" pitchFamily="18" charset="0"/>
                </a:rPr>
                <a:t>Outdoor unit installation location selection</a:t>
              </a:r>
              <a:endParaRPr lang="en-US" altLang="zh-CN" sz="1200">
                <a:solidFill>
                  <a:schemeClr val="accent2">
                    <a:lumMod val="75000"/>
                  </a:schemeClr>
                </a:solidFill>
                <a:latin typeface="Calibri" pitchFamily="34" charset="0"/>
              </a:endParaRPr>
            </a:p>
          </p:txBody>
        </p:sp>
        <p:sp>
          <p:nvSpPr>
            <p:cNvPr id="20" name="AutoShape 64"/>
            <p:cNvSpPr>
              <a:spLocks noChangeArrowheads="1"/>
            </p:cNvSpPr>
            <p:nvPr/>
          </p:nvSpPr>
          <p:spPr bwMode="auto">
            <a:xfrm>
              <a:off x="3790" y="2665"/>
              <a:ext cx="285" cy="671"/>
            </a:xfrm>
            <a:prstGeom prst="downArrow">
              <a:avLst>
                <a:gd name="adj1" fmla="val 50000"/>
                <a:gd name="adj2" fmla="val 58860"/>
              </a:avLst>
            </a:prstGeom>
            <a:solidFill>
              <a:srgbClr val="FFFFFF"/>
            </a:solidFill>
            <a:ln w="9525">
              <a:solidFill>
                <a:srgbClr val="000000"/>
              </a:solidFill>
              <a:miter lim="800000"/>
              <a:headEnd/>
              <a:tailEnd/>
            </a:ln>
          </p:spPr>
          <p:txBody>
            <a:bodyPr vert="eaVert"/>
            <a:lstStyle/>
            <a:p>
              <a:endParaRPr lang="zh-CN" altLang="en-US" sz="1200">
                <a:solidFill>
                  <a:schemeClr val="accent2">
                    <a:lumMod val="75000"/>
                  </a:schemeClr>
                </a:solidFill>
                <a:latin typeface="Calibri" pitchFamily="34" charset="0"/>
              </a:endParaRPr>
            </a:p>
          </p:txBody>
        </p:sp>
        <p:sp>
          <p:nvSpPr>
            <p:cNvPr id="21" name="AutoShape 63"/>
            <p:cNvSpPr>
              <a:spLocks noChangeArrowheads="1"/>
            </p:cNvSpPr>
            <p:nvPr/>
          </p:nvSpPr>
          <p:spPr bwMode="auto">
            <a:xfrm>
              <a:off x="2550" y="3469"/>
              <a:ext cx="3055" cy="472"/>
            </a:xfrm>
            <a:prstGeom prst="roundRect">
              <a:avLst>
                <a:gd name="adj" fmla="val 16667"/>
              </a:avLst>
            </a:prstGeom>
            <a:solidFill>
              <a:srgbClr val="FFFFFF"/>
            </a:solidFill>
            <a:ln w="9525">
              <a:solidFill>
                <a:srgbClr val="000000"/>
              </a:solidFill>
              <a:round/>
              <a:headEnd/>
              <a:tailEnd/>
            </a:ln>
          </p:spPr>
          <p:txBody>
            <a:bodyPr/>
            <a:lstStyle/>
            <a:p>
              <a:pPr algn="ctr" eaLnBrk="0" hangingPunct="0"/>
              <a:r>
                <a:rPr lang="en-US" altLang="zh-CN" sz="1200" dirty="0">
                  <a:solidFill>
                    <a:schemeClr val="accent2">
                      <a:lumMod val="75000"/>
                    </a:schemeClr>
                  </a:solidFill>
                  <a:latin typeface="Calibri" pitchFamily="34" charset="0"/>
                  <a:cs typeface="Times New Roman" pitchFamily="18" charset="0"/>
                </a:rPr>
                <a:t>Indoor unit installation</a:t>
              </a:r>
              <a:endParaRPr lang="en-US" altLang="zh-CN" sz="1200" dirty="0">
                <a:solidFill>
                  <a:schemeClr val="accent2">
                    <a:lumMod val="75000"/>
                  </a:schemeClr>
                </a:solidFill>
                <a:latin typeface="Calibri" pitchFamily="34" charset="0"/>
              </a:endParaRPr>
            </a:p>
          </p:txBody>
        </p:sp>
        <p:sp>
          <p:nvSpPr>
            <p:cNvPr id="22" name="AutoShape 62"/>
            <p:cNvSpPr>
              <a:spLocks noChangeArrowheads="1"/>
            </p:cNvSpPr>
            <p:nvPr/>
          </p:nvSpPr>
          <p:spPr bwMode="auto">
            <a:xfrm>
              <a:off x="6492" y="3469"/>
              <a:ext cx="2953" cy="472"/>
            </a:xfrm>
            <a:prstGeom prst="roundRect">
              <a:avLst>
                <a:gd name="adj" fmla="val 16667"/>
              </a:avLst>
            </a:prstGeom>
            <a:solidFill>
              <a:srgbClr val="FFFFFF"/>
            </a:solidFill>
            <a:ln w="9525">
              <a:solidFill>
                <a:srgbClr val="000000"/>
              </a:solidFill>
              <a:round/>
              <a:headEnd/>
              <a:tailEnd/>
            </a:ln>
          </p:spPr>
          <p:txBody>
            <a:bodyPr/>
            <a:lstStyle/>
            <a:p>
              <a:pPr algn="ctr" eaLnBrk="0" hangingPunct="0"/>
              <a:r>
                <a:rPr lang="en-US" altLang="zh-CN" sz="1200">
                  <a:solidFill>
                    <a:schemeClr val="accent2">
                      <a:lumMod val="75000"/>
                    </a:schemeClr>
                  </a:solidFill>
                  <a:latin typeface="Calibri" pitchFamily="34" charset="0"/>
                  <a:cs typeface="Times New Roman" pitchFamily="18" charset="0"/>
                </a:rPr>
                <a:t>Outdoor unit installation</a:t>
              </a:r>
              <a:endParaRPr lang="en-US" altLang="zh-CN" sz="1200">
                <a:solidFill>
                  <a:schemeClr val="accent2">
                    <a:lumMod val="75000"/>
                  </a:schemeClr>
                </a:solidFill>
                <a:latin typeface="Calibri" pitchFamily="34" charset="0"/>
              </a:endParaRPr>
            </a:p>
          </p:txBody>
        </p:sp>
        <p:sp>
          <p:nvSpPr>
            <p:cNvPr id="23" name="AutoShape 61"/>
            <p:cNvSpPr>
              <a:spLocks noChangeArrowheads="1"/>
            </p:cNvSpPr>
            <p:nvPr/>
          </p:nvSpPr>
          <p:spPr bwMode="auto">
            <a:xfrm>
              <a:off x="7730" y="2665"/>
              <a:ext cx="285" cy="671"/>
            </a:xfrm>
            <a:prstGeom prst="downArrow">
              <a:avLst>
                <a:gd name="adj1" fmla="val 50000"/>
                <a:gd name="adj2" fmla="val 58860"/>
              </a:avLst>
            </a:prstGeom>
            <a:solidFill>
              <a:srgbClr val="FFFFFF"/>
            </a:solidFill>
            <a:ln w="9525">
              <a:solidFill>
                <a:srgbClr val="000000"/>
              </a:solidFill>
              <a:miter lim="800000"/>
              <a:headEnd/>
              <a:tailEnd/>
            </a:ln>
          </p:spPr>
          <p:txBody>
            <a:bodyPr vert="eaVert"/>
            <a:lstStyle/>
            <a:p>
              <a:endParaRPr lang="zh-CN" altLang="en-US" sz="1200">
                <a:solidFill>
                  <a:schemeClr val="accent2">
                    <a:lumMod val="75000"/>
                  </a:schemeClr>
                </a:solidFill>
                <a:latin typeface="Calibri" pitchFamily="34" charset="0"/>
              </a:endParaRPr>
            </a:p>
          </p:txBody>
        </p:sp>
        <p:sp>
          <p:nvSpPr>
            <p:cNvPr id="24" name="AutoShape 60"/>
            <p:cNvSpPr>
              <a:spLocks noChangeArrowheads="1"/>
            </p:cNvSpPr>
            <p:nvPr/>
          </p:nvSpPr>
          <p:spPr bwMode="auto">
            <a:xfrm>
              <a:off x="3790" y="4028"/>
              <a:ext cx="285" cy="671"/>
            </a:xfrm>
            <a:prstGeom prst="downArrow">
              <a:avLst>
                <a:gd name="adj1" fmla="val 50000"/>
                <a:gd name="adj2" fmla="val 58860"/>
              </a:avLst>
            </a:prstGeom>
            <a:solidFill>
              <a:srgbClr val="FFFFFF"/>
            </a:solidFill>
            <a:ln w="9525">
              <a:solidFill>
                <a:srgbClr val="000000"/>
              </a:solidFill>
              <a:miter lim="800000"/>
              <a:headEnd/>
              <a:tailEnd/>
            </a:ln>
          </p:spPr>
          <p:txBody>
            <a:bodyPr vert="eaVert"/>
            <a:lstStyle/>
            <a:p>
              <a:endParaRPr lang="zh-CN" altLang="en-US" sz="1200">
                <a:solidFill>
                  <a:schemeClr val="accent2">
                    <a:lumMod val="75000"/>
                  </a:schemeClr>
                </a:solidFill>
                <a:latin typeface="Calibri" pitchFamily="34" charset="0"/>
              </a:endParaRPr>
            </a:p>
          </p:txBody>
        </p:sp>
        <p:sp>
          <p:nvSpPr>
            <p:cNvPr id="25" name="AutoShape 59"/>
            <p:cNvSpPr>
              <a:spLocks noChangeArrowheads="1"/>
            </p:cNvSpPr>
            <p:nvPr/>
          </p:nvSpPr>
          <p:spPr bwMode="auto">
            <a:xfrm>
              <a:off x="7747" y="4033"/>
              <a:ext cx="285" cy="671"/>
            </a:xfrm>
            <a:prstGeom prst="downArrow">
              <a:avLst>
                <a:gd name="adj1" fmla="val 50000"/>
                <a:gd name="adj2" fmla="val 58860"/>
              </a:avLst>
            </a:prstGeom>
            <a:solidFill>
              <a:srgbClr val="FFFFFF"/>
            </a:solidFill>
            <a:ln w="9525">
              <a:solidFill>
                <a:srgbClr val="000000"/>
              </a:solidFill>
              <a:miter lim="800000"/>
              <a:headEnd/>
              <a:tailEnd/>
            </a:ln>
          </p:spPr>
          <p:txBody>
            <a:bodyPr vert="eaVert"/>
            <a:lstStyle/>
            <a:p>
              <a:endParaRPr lang="zh-CN" altLang="en-US" sz="1200">
                <a:solidFill>
                  <a:schemeClr val="accent2">
                    <a:lumMod val="75000"/>
                  </a:schemeClr>
                </a:solidFill>
                <a:latin typeface="Calibri" pitchFamily="34" charset="0"/>
              </a:endParaRPr>
            </a:p>
          </p:txBody>
        </p:sp>
        <p:sp>
          <p:nvSpPr>
            <p:cNvPr id="26" name="AutoShape 58"/>
            <p:cNvSpPr>
              <a:spLocks noChangeArrowheads="1"/>
            </p:cNvSpPr>
            <p:nvPr/>
          </p:nvSpPr>
          <p:spPr bwMode="auto">
            <a:xfrm>
              <a:off x="2535" y="4797"/>
              <a:ext cx="3070" cy="735"/>
            </a:xfrm>
            <a:prstGeom prst="roundRect">
              <a:avLst>
                <a:gd name="adj" fmla="val 16667"/>
              </a:avLst>
            </a:prstGeom>
            <a:solidFill>
              <a:srgbClr val="FFFFFF"/>
            </a:solidFill>
            <a:ln w="9525">
              <a:solidFill>
                <a:srgbClr val="000000"/>
              </a:solidFill>
              <a:round/>
              <a:headEnd/>
              <a:tailEnd/>
            </a:ln>
          </p:spPr>
          <p:txBody>
            <a:bodyPr/>
            <a:lstStyle/>
            <a:p>
              <a:pPr eaLnBrk="0" hangingPunct="0"/>
              <a:r>
                <a:rPr lang="en-US" altLang="zh-CN" sz="1200">
                  <a:solidFill>
                    <a:schemeClr val="accent2">
                      <a:lumMod val="75000"/>
                    </a:schemeClr>
                  </a:solidFill>
                  <a:latin typeface="Calibri" pitchFamily="34" charset="0"/>
                  <a:cs typeface="Times New Roman" pitchFamily="18" charset="0"/>
                </a:rPr>
                <a:t>Refrigerant pipe installation and insulation</a:t>
              </a:r>
              <a:endParaRPr lang="en-US" altLang="zh-CN" sz="1200">
                <a:solidFill>
                  <a:schemeClr val="accent2">
                    <a:lumMod val="75000"/>
                  </a:schemeClr>
                </a:solidFill>
                <a:latin typeface="Calibri" pitchFamily="34" charset="0"/>
              </a:endParaRPr>
            </a:p>
          </p:txBody>
        </p:sp>
        <p:sp>
          <p:nvSpPr>
            <p:cNvPr id="27" name="AutoShape 57"/>
            <p:cNvSpPr>
              <a:spLocks noChangeArrowheads="1"/>
            </p:cNvSpPr>
            <p:nvPr/>
          </p:nvSpPr>
          <p:spPr bwMode="auto">
            <a:xfrm>
              <a:off x="3775" y="5594"/>
              <a:ext cx="285" cy="671"/>
            </a:xfrm>
            <a:prstGeom prst="downArrow">
              <a:avLst>
                <a:gd name="adj1" fmla="val 50000"/>
                <a:gd name="adj2" fmla="val 58860"/>
              </a:avLst>
            </a:prstGeom>
            <a:solidFill>
              <a:srgbClr val="FFFFFF"/>
            </a:solidFill>
            <a:ln w="9525">
              <a:solidFill>
                <a:srgbClr val="000000"/>
              </a:solidFill>
              <a:miter lim="800000"/>
              <a:headEnd/>
              <a:tailEnd/>
            </a:ln>
          </p:spPr>
          <p:txBody>
            <a:bodyPr vert="eaVert"/>
            <a:lstStyle/>
            <a:p>
              <a:endParaRPr lang="zh-CN" altLang="en-US" sz="1200">
                <a:solidFill>
                  <a:schemeClr val="accent2">
                    <a:lumMod val="75000"/>
                  </a:schemeClr>
                </a:solidFill>
                <a:latin typeface="Calibri" pitchFamily="34" charset="0"/>
              </a:endParaRPr>
            </a:p>
          </p:txBody>
        </p:sp>
        <p:sp>
          <p:nvSpPr>
            <p:cNvPr id="28" name="AutoShape 56"/>
            <p:cNvSpPr>
              <a:spLocks noChangeArrowheads="1"/>
            </p:cNvSpPr>
            <p:nvPr/>
          </p:nvSpPr>
          <p:spPr bwMode="auto">
            <a:xfrm>
              <a:off x="7764" y="5594"/>
              <a:ext cx="285" cy="671"/>
            </a:xfrm>
            <a:prstGeom prst="downArrow">
              <a:avLst>
                <a:gd name="adj1" fmla="val 50000"/>
                <a:gd name="adj2" fmla="val 58860"/>
              </a:avLst>
            </a:prstGeom>
            <a:solidFill>
              <a:srgbClr val="FFFFFF"/>
            </a:solidFill>
            <a:ln w="9525">
              <a:solidFill>
                <a:srgbClr val="000000"/>
              </a:solidFill>
              <a:miter lim="800000"/>
              <a:headEnd/>
              <a:tailEnd/>
            </a:ln>
          </p:spPr>
          <p:txBody>
            <a:bodyPr vert="eaVert"/>
            <a:lstStyle/>
            <a:p>
              <a:endParaRPr lang="zh-CN" altLang="en-US" sz="1200">
                <a:solidFill>
                  <a:schemeClr val="accent2">
                    <a:lumMod val="75000"/>
                  </a:schemeClr>
                </a:solidFill>
                <a:latin typeface="Calibri" pitchFamily="34" charset="0"/>
              </a:endParaRPr>
            </a:p>
          </p:txBody>
        </p:sp>
        <p:sp>
          <p:nvSpPr>
            <p:cNvPr id="29" name="AutoShape 55"/>
            <p:cNvSpPr>
              <a:spLocks noChangeArrowheads="1"/>
            </p:cNvSpPr>
            <p:nvPr/>
          </p:nvSpPr>
          <p:spPr bwMode="auto">
            <a:xfrm>
              <a:off x="2536" y="6386"/>
              <a:ext cx="3189" cy="686"/>
            </a:xfrm>
            <a:prstGeom prst="roundRect">
              <a:avLst>
                <a:gd name="adj" fmla="val 16667"/>
              </a:avLst>
            </a:prstGeom>
            <a:solidFill>
              <a:srgbClr val="FFFFFF"/>
            </a:solidFill>
            <a:ln w="9525">
              <a:solidFill>
                <a:srgbClr val="000000"/>
              </a:solidFill>
              <a:round/>
              <a:headEnd/>
              <a:tailEnd/>
            </a:ln>
          </p:spPr>
          <p:txBody>
            <a:bodyPr/>
            <a:lstStyle/>
            <a:p>
              <a:pPr algn="ctr" eaLnBrk="0" hangingPunct="0"/>
              <a:r>
                <a:rPr lang="en-US" altLang="zh-CN" sz="1200">
                  <a:solidFill>
                    <a:schemeClr val="accent2">
                      <a:lumMod val="75000"/>
                    </a:schemeClr>
                  </a:solidFill>
                  <a:latin typeface="Calibri" pitchFamily="34" charset="0"/>
                  <a:cs typeface="Times New Roman" pitchFamily="18" charset="0"/>
                </a:rPr>
                <a:t>Drainage pipe installation and insulation</a:t>
              </a:r>
              <a:endParaRPr lang="en-US" altLang="zh-CN" sz="1200">
                <a:solidFill>
                  <a:schemeClr val="accent2">
                    <a:lumMod val="75000"/>
                  </a:schemeClr>
                </a:solidFill>
                <a:latin typeface="Calibri" pitchFamily="34" charset="0"/>
              </a:endParaRPr>
            </a:p>
          </p:txBody>
        </p:sp>
        <p:sp>
          <p:nvSpPr>
            <p:cNvPr id="30" name="AutoShape 54"/>
            <p:cNvSpPr>
              <a:spLocks noChangeArrowheads="1"/>
            </p:cNvSpPr>
            <p:nvPr/>
          </p:nvSpPr>
          <p:spPr bwMode="auto">
            <a:xfrm>
              <a:off x="3781" y="7188"/>
              <a:ext cx="285" cy="671"/>
            </a:xfrm>
            <a:prstGeom prst="downArrow">
              <a:avLst>
                <a:gd name="adj1" fmla="val 50000"/>
                <a:gd name="adj2" fmla="val 58860"/>
              </a:avLst>
            </a:prstGeom>
            <a:solidFill>
              <a:srgbClr val="FFFFFF"/>
            </a:solidFill>
            <a:ln w="9525">
              <a:solidFill>
                <a:srgbClr val="000000"/>
              </a:solidFill>
              <a:miter lim="800000"/>
              <a:headEnd/>
              <a:tailEnd/>
            </a:ln>
          </p:spPr>
          <p:txBody>
            <a:bodyPr vert="eaVert"/>
            <a:lstStyle/>
            <a:p>
              <a:endParaRPr lang="zh-CN" altLang="en-US" sz="1200">
                <a:solidFill>
                  <a:schemeClr val="accent2">
                    <a:lumMod val="75000"/>
                  </a:schemeClr>
                </a:solidFill>
                <a:latin typeface="Calibri" pitchFamily="34" charset="0"/>
              </a:endParaRPr>
            </a:p>
          </p:txBody>
        </p:sp>
        <p:sp>
          <p:nvSpPr>
            <p:cNvPr id="31" name="AutoShape 53"/>
            <p:cNvSpPr>
              <a:spLocks noChangeArrowheads="1"/>
            </p:cNvSpPr>
            <p:nvPr/>
          </p:nvSpPr>
          <p:spPr bwMode="auto">
            <a:xfrm>
              <a:off x="7778" y="7171"/>
              <a:ext cx="285" cy="671"/>
            </a:xfrm>
            <a:prstGeom prst="downArrow">
              <a:avLst>
                <a:gd name="adj1" fmla="val 50000"/>
                <a:gd name="adj2" fmla="val 58860"/>
              </a:avLst>
            </a:prstGeom>
            <a:solidFill>
              <a:srgbClr val="FFFFFF"/>
            </a:solidFill>
            <a:ln w="9525">
              <a:solidFill>
                <a:srgbClr val="000000"/>
              </a:solidFill>
              <a:miter lim="800000"/>
              <a:headEnd/>
              <a:tailEnd/>
            </a:ln>
          </p:spPr>
          <p:txBody>
            <a:bodyPr vert="eaVert"/>
            <a:lstStyle/>
            <a:p>
              <a:endParaRPr lang="zh-CN" altLang="en-US" sz="1200">
                <a:solidFill>
                  <a:schemeClr val="accent2">
                    <a:lumMod val="75000"/>
                  </a:schemeClr>
                </a:solidFill>
                <a:latin typeface="Calibri" pitchFamily="34" charset="0"/>
              </a:endParaRPr>
            </a:p>
          </p:txBody>
        </p:sp>
      </p:grpSp>
      <p:sp>
        <p:nvSpPr>
          <p:cNvPr id="32" name="AutoShape 77"/>
          <p:cNvSpPr>
            <a:spLocks noChangeArrowheads="1"/>
          </p:cNvSpPr>
          <p:nvPr/>
        </p:nvSpPr>
        <p:spPr bwMode="auto">
          <a:xfrm>
            <a:off x="2274888" y="5700712"/>
            <a:ext cx="180975" cy="425450"/>
          </a:xfrm>
          <a:prstGeom prst="downArrow">
            <a:avLst>
              <a:gd name="adj1" fmla="val 50000"/>
              <a:gd name="adj2" fmla="val 58772"/>
            </a:avLst>
          </a:prstGeom>
          <a:solidFill>
            <a:srgbClr val="FFFFFF"/>
          </a:solidFill>
          <a:ln w="9525">
            <a:solidFill>
              <a:srgbClr val="000000"/>
            </a:solidFill>
            <a:miter lim="800000"/>
            <a:headEnd/>
            <a:tailEnd/>
          </a:ln>
        </p:spPr>
        <p:txBody>
          <a:bodyPr vert="eaVert"/>
          <a:lstStyle/>
          <a:p>
            <a:endParaRPr lang="zh-CN" altLang="en-US" sz="1200">
              <a:solidFill>
                <a:schemeClr val="accent2">
                  <a:lumMod val="75000"/>
                </a:schemeClr>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5153074" y="286295"/>
            <a:ext cx="5509906" cy="810478"/>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cs typeface="Arial" pitchFamily="34" charset="0"/>
              </a:rPr>
              <a:t>6.Drainage </a:t>
            </a:r>
            <a:r>
              <a:rPr kumimoji="1" lang="en-US" altLang="zh-CN" sz="3200" b="1" dirty="0">
                <a:solidFill>
                  <a:schemeClr val="accent6">
                    <a:lumMod val="75000"/>
                  </a:schemeClr>
                </a:solidFill>
                <a:cs typeface="Arial" pitchFamily="34" charset="0"/>
              </a:rPr>
              <a:t>pipe installation</a:t>
            </a:r>
          </a:p>
          <a:p>
            <a:pPr algn="r">
              <a:lnSpc>
                <a:spcPts val="2840"/>
              </a:lnSpc>
            </a:pPr>
            <a:endParaRPr kumimoji="1" lang="en-US" altLang="zh-CN" sz="3200" b="1" dirty="0">
              <a:solidFill>
                <a:schemeClr val="accent6">
                  <a:lumMod val="75000"/>
                </a:schemeClr>
              </a:solidFill>
              <a:cs typeface="Arial" pitchFamily="34" charset="0"/>
            </a:endParaRPr>
          </a:p>
        </p:txBody>
      </p:sp>
      <p:sp>
        <p:nvSpPr>
          <p:cNvPr id="13" name="矩形 12"/>
          <p:cNvSpPr/>
          <p:nvPr/>
        </p:nvSpPr>
        <p:spPr>
          <a:xfrm>
            <a:off x="79399" y="1044327"/>
            <a:ext cx="3514104" cy="461665"/>
          </a:xfrm>
          <a:prstGeom prst="rect">
            <a:avLst/>
          </a:prstGeom>
        </p:spPr>
        <p:txBody>
          <a:bodyPr wrap="none">
            <a:spAutoFit/>
          </a:bodyPr>
          <a:lstStyle/>
          <a:p>
            <a:r>
              <a:rPr kumimoji="1" lang="en-US" altLang="zh-CN" sz="2400" b="1" dirty="0" smtClean="0">
                <a:solidFill>
                  <a:schemeClr val="accent2">
                    <a:lumMod val="75000"/>
                  </a:schemeClr>
                </a:solidFill>
                <a:latin typeface="+mn-lt"/>
                <a:cs typeface="Calibri" pitchFamily="34" charset="0"/>
              </a:rPr>
              <a:t>1. </a:t>
            </a:r>
            <a:r>
              <a:rPr kumimoji="1" lang="en-US" altLang="zh-CN" sz="2400" b="1" dirty="0">
                <a:solidFill>
                  <a:schemeClr val="accent2">
                    <a:lumMod val="75000"/>
                  </a:schemeClr>
                </a:solidFill>
                <a:latin typeface="+mn-lt"/>
                <a:cs typeface="Calibri" pitchFamily="34" charset="0"/>
              </a:rPr>
              <a:t>Installation </a:t>
            </a:r>
            <a:r>
              <a:rPr kumimoji="1" lang="en-US" altLang="zh-CN" sz="2400" b="1" dirty="0" smtClean="0">
                <a:solidFill>
                  <a:schemeClr val="accent2">
                    <a:lumMod val="75000"/>
                  </a:schemeClr>
                </a:solidFill>
                <a:latin typeface="+mn-lt"/>
                <a:cs typeface="Calibri" pitchFamily="34" charset="0"/>
              </a:rPr>
              <a:t>principle</a:t>
            </a:r>
            <a:endParaRPr kumimoji="1" lang="en-US" altLang="zh-CN" sz="2400" b="1" dirty="0">
              <a:solidFill>
                <a:schemeClr val="accent2">
                  <a:lumMod val="75000"/>
                </a:schemeClr>
              </a:solidFill>
              <a:latin typeface="+mn-lt"/>
              <a:cs typeface="Calibri" pitchFamily="34" charset="0"/>
            </a:endParaRPr>
          </a:p>
        </p:txBody>
      </p:sp>
      <p:sp>
        <p:nvSpPr>
          <p:cNvPr id="6" name="Rectangle 1"/>
          <p:cNvSpPr>
            <a:spLocks noChangeArrowheads="1"/>
          </p:cNvSpPr>
          <p:nvPr/>
        </p:nvSpPr>
        <p:spPr bwMode="auto">
          <a:xfrm>
            <a:off x="450156" y="1531005"/>
            <a:ext cx="8207375" cy="36933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l">
              <a:defRPr/>
            </a:pPr>
            <a:r>
              <a:rPr lang="en-US" altLang="zh-CN" sz="1800" b="1" dirty="0">
                <a:solidFill>
                  <a:srgbClr val="002060"/>
                </a:solidFill>
                <a:latin typeface="+mn-lt"/>
                <a:ea typeface="宋体" pitchFamily="2" charset="-122"/>
              </a:rPr>
              <a:t>Blowhole </a:t>
            </a:r>
            <a:r>
              <a:rPr lang="en-US" altLang="zh-CN" sz="1800" b="1" dirty="0" smtClean="0">
                <a:solidFill>
                  <a:srgbClr val="002060"/>
                </a:solidFill>
                <a:latin typeface="+mn-lt"/>
                <a:ea typeface="宋体" pitchFamily="2" charset="-122"/>
              </a:rPr>
              <a:t>setting</a:t>
            </a:r>
            <a:endParaRPr lang="en-US" altLang="zh-CN" sz="1800" dirty="0">
              <a:solidFill>
                <a:srgbClr val="002060"/>
              </a:solidFill>
              <a:latin typeface="+mn-lt"/>
              <a:ea typeface="宋体" pitchFamily="2" charset="-122"/>
            </a:endParaRPr>
          </a:p>
        </p:txBody>
      </p:sp>
      <p:sp>
        <p:nvSpPr>
          <p:cNvPr id="8" name="Rectangle 4"/>
          <p:cNvSpPr>
            <a:spLocks noChangeArrowheads="1"/>
          </p:cNvSpPr>
          <p:nvPr/>
        </p:nvSpPr>
        <p:spPr bwMode="auto">
          <a:xfrm>
            <a:off x="228600" y="1950134"/>
            <a:ext cx="8424863" cy="2118529"/>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marL="285750" indent="-285750" algn="l">
              <a:buFont typeface="Wingdings" pitchFamily="2" charset="2"/>
              <a:buChar char="Ø"/>
              <a:defRPr/>
            </a:pPr>
            <a:r>
              <a:rPr lang="en-US" altLang="zh-CN" sz="1800" dirty="0">
                <a:solidFill>
                  <a:srgbClr val="002060"/>
                </a:solidFill>
                <a:latin typeface="+mn-lt"/>
                <a:ea typeface="宋体" pitchFamily="2" charset="-122"/>
              </a:rPr>
              <a:t>For the concentrated drainage pipe system, there should design a blowhole at the highest point of main pipe to ensure the condensate water discharge smoothly. </a:t>
            </a:r>
            <a:endParaRPr lang="zh-CN" altLang="zh-CN" sz="1800" dirty="0">
              <a:solidFill>
                <a:srgbClr val="002060"/>
              </a:solidFill>
              <a:latin typeface="+mn-lt"/>
              <a:ea typeface="宋体" pitchFamily="2" charset="-122"/>
            </a:endParaRPr>
          </a:p>
          <a:p>
            <a:pPr marL="285750" indent="-285750" algn="l">
              <a:lnSpc>
                <a:spcPct val="150000"/>
              </a:lnSpc>
              <a:buFont typeface="Wingdings" pitchFamily="2" charset="2"/>
              <a:buChar char="Ø"/>
              <a:defRPr/>
            </a:pPr>
            <a:r>
              <a:rPr lang="en-US" altLang="zh-CN" sz="1800" dirty="0">
                <a:solidFill>
                  <a:srgbClr val="002060"/>
                </a:solidFill>
                <a:latin typeface="+mn-lt"/>
                <a:ea typeface="宋体" pitchFamily="2" charset="-122"/>
              </a:rPr>
              <a:t>The air outlet shall face down to prevent dirt entering pipe. </a:t>
            </a:r>
            <a:endParaRPr lang="zh-CN" altLang="zh-CN" sz="1800" dirty="0">
              <a:solidFill>
                <a:srgbClr val="002060"/>
              </a:solidFill>
              <a:latin typeface="+mn-lt"/>
              <a:ea typeface="宋体" pitchFamily="2" charset="-122"/>
            </a:endParaRPr>
          </a:p>
          <a:p>
            <a:pPr marL="285750" indent="-285750" algn="l">
              <a:lnSpc>
                <a:spcPct val="150000"/>
              </a:lnSpc>
              <a:buFont typeface="Wingdings" pitchFamily="2" charset="2"/>
              <a:buChar char="Ø"/>
              <a:defRPr/>
            </a:pPr>
            <a:r>
              <a:rPr lang="en-US" altLang="zh-CN" sz="1800" dirty="0">
                <a:solidFill>
                  <a:srgbClr val="002060"/>
                </a:solidFill>
                <a:latin typeface="+mn-lt"/>
                <a:ea typeface="宋体" pitchFamily="2" charset="-122"/>
              </a:rPr>
              <a:t>Each indoor </a:t>
            </a:r>
            <a:r>
              <a:rPr lang="en-US" altLang="zh-CN" sz="1800" dirty="0" smtClean="0">
                <a:solidFill>
                  <a:srgbClr val="002060"/>
                </a:solidFill>
                <a:latin typeface="+mn-lt"/>
                <a:ea typeface="宋体" pitchFamily="2" charset="-122"/>
              </a:rPr>
              <a:t>system </a:t>
            </a:r>
            <a:r>
              <a:rPr lang="en-US" altLang="zh-CN" sz="1800" dirty="0">
                <a:solidFill>
                  <a:srgbClr val="002060"/>
                </a:solidFill>
                <a:latin typeface="+mn-lt"/>
                <a:ea typeface="宋体" pitchFamily="2" charset="-122"/>
              </a:rPr>
              <a:t>should be installed it.</a:t>
            </a:r>
            <a:endParaRPr lang="zh-CN" altLang="zh-CN" sz="1800" dirty="0">
              <a:solidFill>
                <a:srgbClr val="002060"/>
              </a:solidFill>
              <a:latin typeface="+mn-lt"/>
              <a:ea typeface="宋体" pitchFamily="2" charset="-122"/>
            </a:endParaRPr>
          </a:p>
          <a:p>
            <a:pPr marL="285750" indent="-285750" algn="l">
              <a:lnSpc>
                <a:spcPct val="150000"/>
              </a:lnSpc>
              <a:buFont typeface="Wingdings" pitchFamily="2" charset="2"/>
              <a:buChar char="Ø"/>
              <a:defRPr/>
            </a:pPr>
            <a:r>
              <a:rPr lang="en-US" altLang="zh-CN" sz="1800" dirty="0">
                <a:solidFill>
                  <a:srgbClr val="002060"/>
                </a:solidFill>
                <a:latin typeface="+mn-lt"/>
                <a:ea typeface="宋体" pitchFamily="2" charset="-122"/>
              </a:rPr>
              <a:t>The installation should be considering the convenience for future cleaning.</a:t>
            </a:r>
            <a:endParaRPr lang="zh-CN" altLang="zh-CN" sz="1800" dirty="0">
              <a:solidFill>
                <a:srgbClr val="002060"/>
              </a:solidFill>
              <a:latin typeface="+mn-lt"/>
              <a:ea typeface="宋体" pitchFamily="2" charset="-122"/>
            </a:endParaRPr>
          </a:p>
        </p:txBody>
      </p:sp>
      <p:graphicFrame>
        <p:nvGraphicFramePr>
          <p:cNvPr id="9" name="Object 3"/>
          <p:cNvGraphicFramePr>
            <a:graphicFrameLocks noChangeAspect="1"/>
          </p:cNvGraphicFramePr>
          <p:nvPr>
            <p:extLst>
              <p:ext uri="{D42A27DB-BD31-4B8C-83A1-F6EECF244321}">
                <p14:modId xmlns:p14="http://schemas.microsoft.com/office/powerpoint/2010/main" val="1560942719"/>
              </p:ext>
            </p:extLst>
          </p:nvPr>
        </p:nvGraphicFramePr>
        <p:xfrm>
          <a:off x="900113" y="4310657"/>
          <a:ext cx="6710902" cy="2350294"/>
        </p:xfrm>
        <a:graphic>
          <a:graphicData uri="http://schemas.openxmlformats.org/presentationml/2006/ole">
            <mc:AlternateContent xmlns:mc="http://schemas.openxmlformats.org/markup-compatibility/2006">
              <mc:Choice xmlns:v="urn:schemas-microsoft-com:vml" Requires="v">
                <p:oleObj spid="_x0000_s10264" name="AutoCAD Drawing" r:id="rId3" imgW="12182475" imgH="4848225" progId="AutoCAD.Drawing.16">
                  <p:embed/>
                </p:oleObj>
              </mc:Choice>
              <mc:Fallback>
                <p:oleObj name="AutoCAD Drawing" r:id="rId3" imgW="12182475" imgH="4848225" progId="AutoCAD.Drawing.1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29549" t="38753" r="38850" b="32916"/>
                      <a:stretch>
                        <a:fillRect/>
                      </a:stretch>
                    </p:blipFill>
                    <p:spPr bwMode="auto">
                      <a:xfrm>
                        <a:off x="900113" y="4310657"/>
                        <a:ext cx="6710902" cy="2350294"/>
                      </a:xfrm>
                      <a:prstGeom prst="rect">
                        <a:avLst/>
                      </a:prstGeom>
                      <a:noFill/>
                    </p:spPr>
                  </p:pic>
                </p:oleObj>
              </mc:Fallback>
            </mc:AlternateContent>
          </a:graphicData>
        </a:graphic>
      </p:graphicFrame>
    </p:spTree>
    <p:extLst>
      <p:ext uri="{BB962C8B-B14F-4D97-AF65-F5344CB8AC3E}">
        <p14:creationId xmlns:p14="http://schemas.microsoft.com/office/powerpoint/2010/main" val="4347319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latin typeface="+mn-lt"/>
            </a:endParaRPr>
          </a:p>
        </p:txBody>
      </p:sp>
      <p:sp>
        <p:nvSpPr>
          <p:cNvPr id="3" name="矩形 2"/>
          <p:cNvSpPr/>
          <p:nvPr/>
        </p:nvSpPr>
        <p:spPr>
          <a:xfrm>
            <a:off x="7019034" y="286295"/>
            <a:ext cx="3643946" cy="455061"/>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latin typeface="+mn-lt"/>
                <a:cs typeface="Arial" pitchFamily="34" charset="0"/>
              </a:rPr>
              <a:t>7. </a:t>
            </a:r>
            <a:r>
              <a:rPr kumimoji="1" lang="en-US" altLang="zh-CN" sz="3200" b="1" dirty="0">
                <a:solidFill>
                  <a:schemeClr val="accent6">
                    <a:lumMod val="75000"/>
                  </a:schemeClr>
                </a:solidFill>
                <a:latin typeface="+mn-lt"/>
                <a:cs typeface="Arial" pitchFamily="34" charset="0"/>
              </a:rPr>
              <a:t>Ins</a:t>
            </a:r>
            <a:r>
              <a:rPr kumimoji="1" lang="en-US" altLang="zh-CN" sz="3200" b="1" dirty="0">
                <a:solidFill>
                  <a:schemeClr val="accent6">
                    <a:lumMod val="75000"/>
                  </a:schemeClr>
                </a:solidFill>
                <a:latin typeface="+mn-lt"/>
                <a:cs typeface="Arial" pitchFamily="34" charset="0"/>
              </a:rPr>
              <a:t>ulation </a:t>
            </a:r>
            <a:r>
              <a:rPr kumimoji="1" lang="en-US" altLang="zh-CN" sz="3200" b="1" dirty="0" smtClean="0">
                <a:solidFill>
                  <a:schemeClr val="accent6">
                    <a:lumMod val="75000"/>
                  </a:schemeClr>
                </a:solidFill>
                <a:latin typeface="+mn-lt"/>
                <a:cs typeface="Arial" pitchFamily="34" charset="0"/>
              </a:rPr>
              <a:t>work</a:t>
            </a:r>
          </a:p>
        </p:txBody>
      </p:sp>
      <p:sp>
        <p:nvSpPr>
          <p:cNvPr id="13" name="矩形 12"/>
          <p:cNvSpPr/>
          <p:nvPr/>
        </p:nvSpPr>
        <p:spPr>
          <a:xfrm>
            <a:off x="79399" y="1044327"/>
            <a:ext cx="4693914" cy="461665"/>
          </a:xfrm>
          <a:prstGeom prst="rect">
            <a:avLst/>
          </a:prstGeom>
        </p:spPr>
        <p:txBody>
          <a:bodyPr wrap="none">
            <a:spAutoFit/>
          </a:bodyPr>
          <a:lstStyle/>
          <a:p>
            <a:r>
              <a:rPr kumimoji="1" lang="en-US" altLang="zh-CN" sz="2400" b="1" dirty="0" smtClean="0">
                <a:solidFill>
                  <a:schemeClr val="accent2">
                    <a:lumMod val="75000"/>
                  </a:schemeClr>
                </a:solidFill>
                <a:latin typeface="+mn-lt"/>
                <a:cs typeface="Calibri" pitchFamily="34" charset="0"/>
              </a:rPr>
              <a:t>1. </a:t>
            </a:r>
            <a:r>
              <a:rPr kumimoji="1" lang="en-US" altLang="zh-CN" sz="2400" b="1" dirty="0">
                <a:solidFill>
                  <a:schemeClr val="accent2">
                    <a:lumMod val="75000"/>
                  </a:schemeClr>
                </a:solidFill>
                <a:latin typeface="+mn-lt"/>
                <a:cs typeface="Calibri" pitchFamily="34" charset="0"/>
              </a:rPr>
              <a:t>Insulation of refrigerant pipe</a:t>
            </a:r>
            <a:endParaRPr kumimoji="1" lang="en-US" altLang="zh-CN" sz="2400" b="1" dirty="0">
              <a:solidFill>
                <a:schemeClr val="accent2">
                  <a:lumMod val="75000"/>
                </a:schemeClr>
              </a:solidFill>
              <a:latin typeface="+mn-lt"/>
              <a:cs typeface="Calibri" pitchFamily="34" charset="0"/>
            </a:endParaRPr>
          </a:p>
        </p:txBody>
      </p:sp>
      <p:sp>
        <p:nvSpPr>
          <p:cNvPr id="6" name="Rectangle 3"/>
          <p:cNvSpPr>
            <a:spLocks noChangeArrowheads="1"/>
          </p:cNvSpPr>
          <p:nvPr/>
        </p:nvSpPr>
        <p:spPr bwMode="auto">
          <a:xfrm>
            <a:off x="99516" y="3180048"/>
            <a:ext cx="60198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zh-CN" sz="1800" b="1" i="0" u="none" strike="noStrike" cap="none" normalizeH="0" baseline="0" dirty="0" smtClean="0">
                <a:ln>
                  <a:noFill/>
                </a:ln>
                <a:solidFill>
                  <a:srgbClr val="002060"/>
                </a:solidFill>
                <a:effectLst/>
                <a:latin typeface="+mn-lt"/>
                <a:ea typeface="黑体" pitchFamily="2" charset="-122"/>
                <a:cs typeface="Arial" pitchFamily="34" charset="0"/>
              </a:rPr>
              <a:t> Operational </a:t>
            </a:r>
            <a:r>
              <a:rPr kumimoji="0" lang="en-US" altLang="zh-CN" sz="1800" b="1" i="0" u="none" strike="noStrike" cap="none" normalizeH="0" baseline="0" dirty="0" smtClean="0">
                <a:ln>
                  <a:noFill/>
                </a:ln>
                <a:solidFill>
                  <a:srgbClr val="002060"/>
                </a:solidFill>
                <a:effectLst/>
                <a:latin typeface="+mn-lt"/>
                <a:ea typeface="黑体" pitchFamily="2" charset="-122"/>
                <a:cs typeface="Arial" pitchFamily="34" charset="0"/>
              </a:rPr>
              <a:t>procedure of refrigerant pipe insulation</a:t>
            </a:r>
            <a:endParaRPr kumimoji="0" lang="en-US" altLang="zh-CN" sz="1800" b="0" i="0" u="none" strike="noStrike" cap="none" normalizeH="0" baseline="0" dirty="0" smtClean="0">
              <a:ln>
                <a:noFill/>
              </a:ln>
              <a:solidFill>
                <a:srgbClr val="002060"/>
              </a:solidFill>
              <a:effectLst/>
              <a:latin typeface="+mn-lt"/>
            </a:endParaRPr>
          </a:p>
        </p:txBody>
      </p:sp>
      <p:sp>
        <p:nvSpPr>
          <p:cNvPr id="8" name="Rectangle 4"/>
          <p:cNvSpPr>
            <a:spLocks noChangeArrowheads="1"/>
          </p:cNvSpPr>
          <p:nvPr/>
        </p:nvSpPr>
        <p:spPr bwMode="auto">
          <a:xfrm>
            <a:off x="251916" y="3562537"/>
            <a:ext cx="919924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n-US" altLang="zh-CN" sz="1800" b="0" i="0" u="none" strike="noStrike" cap="none" normalizeH="0" baseline="0" dirty="0" smtClean="0">
                <a:ln>
                  <a:noFill/>
                </a:ln>
                <a:solidFill>
                  <a:srgbClr val="002060"/>
                </a:solidFill>
                <a:effectLst/>
                <a:latin typeface="+mn-lt"/>
                <a:ea typeface="黑体" pitchFamily="2" charset="-122"/>
                <a:cs typeface="Arial" pitchFamily="34" charset="0"/>
              </a:rPr>
              <a:t>Cut the suitable pipe → insulation (except joint section) → flare the pipe → piping layout and connection→ vacuum drying → insulate the joint parts</a:t>
            </a:r>
            <a:endParaRPr kumimoji="0" lang="en-US" altLang="zh-CN" sz="1800" b="0" i="0" u="none" strike="noStrike" cap="none" normalizeH="0" baseline="0" dirty="0" smtClean="0">
              <a:ln>
                <a:noFill/>
              </a:ln>
              <a:solidFill>
                <a:srgbClr val="002060"/>
              </a:solidFill>
              <a:effectLst/>
              <a:latin typeface="+mn-lt"/>
            </a:endParaRPr>
          </a:p>
        </p:txBody>
      </p:sp>
      <p:sp>
        <p:nvSpPr>
          <p:cNvPr id="9" name="Rectangle 5"/>
          <p:cNvSpPr>
            <a:spLocks noChangeArrowheads="1"/>
          </p:cNvSpPr>
          <p:nvPr/>
        </p:nvSpPr>
        <p:spPr bwMode="auto">
          <a:xfrm>
            <a:off x="99516" y="4543265"/>
            <a:ext cx="556113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zh-CN" altLang="zh-CN" sz="1800" b="1" i="0" u="none" strike="noStrike" cap="none" normalizeH="0" baseline="0" dirty="0" smtClean="0">
                <a:ln>
                  <a:noFill/>
                </a:ln>
                <a:solidFill>
                  <a:srgbClr val="002060"/>
                </a:solidFill>
                <a:effectLst/>
                <a:latin typeface="+mn-lt"/>
                <a:ea typeface="黑体" pitchFamily="2" charset="-122"/>
                <a:cs typeface="Arial" pitchFamily="34" charset="0"/>
              </a:rPr>
              <a:t> </a:t>
            </a:r>
            <a:r>
              <a:rPr kumimoji="0" lang="en-US" altLang="zh-CN" sz="1800" b="1" i="0" u="none" strike="noStrike" cap="none" normalizeH="0" baseline="0" dirty="0" smtClean="0">
                <a:ln>
                  <a:noFill/>
                </a:ln>
                <a:solidFill>
                  <a:srgbClr val="002060"/>
                </a:solidFill>
                <a:effectLst/>
                <a:latin typeface="+mn-lt"/>
                <a:ea typeface="黑体" pitchFamily="2" charset="-122"/>
                <a:cs typeface="Arial" pitchFamily="34" charset="0"/>
              </a:rPr>
              <a:t>Insulation material selection for refrigerant pipe</a:t>
            </a:r>
            <a:endParaRPr kumimoji="0" lang="en-US" altLang="zh-CN" sz="1800" b="0" i="0" u="none" strike="noStrike" cap="none" normalizeH="0" baseline="0" dirty="0" smtClean="0">
              <a:ln>
                <a:noFill/>
              </a:ln>
              <a:solidFill>
                <a:srgbClr val="002060"/>
              </a:solidFill>
              <a:effectLst/>
              <a:latin typeface="+mn-lt"/>
            </a:endParaRPr>
          </a:p>
        </p:txBody>
      </p:sp>
      <p:sp>
        <p:nvSpPr>
          <p:cNvPr id="10" name="Rectangle 6"/>
          <p:cNvSpPr>
            <a:spLocks noChangeArrowheads="1"/>
          </p:cNvSpPr>
          <p:nvPr/>
        </p:nvSpPr>
        <p:spPr bwMode="auto">
          <a:xfrm>
            <a:off x="175716" y="4884558"/>
            <a:ext cx="927544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altLang="zh-CN" sz="1800" b="0" i="0" u="none" strike="noStrike" cap="none" normalizeH="0" baseline="0" dirty="0" smtClean="0">
                <a:ln>
                  <a:noFill/>
                </a:ln>
                <a:solidFill>
                  <a:srgbClr val="002060"/>
                </a:solidFill>
                <a:effectLst/>
                <a:latin typeface="+mn-lt"/>
                <a:ea typeface="ArialMT"/>
                <a:cs typeface="Arial" pitchFamily="34" charset="0"/>
              </a:rPr>
              <a:t>1. The burning performance should over 120℃</a:t>
            </a:r>
            <a:endParaRPr kumimoji="0" lang="en-US" altLang="zh-CN" sz="1800" b="0" i="0" u="none" strike="noStrike" cap="none" normalizeH="0" baseline="0" dirty="0" smtClean="0">
              <a:ln>
                <a:noFill/>
              </a:ln>
              <a:solidFill>
                <a:srgbClr val="002060"/>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pPr>
            <a:r>
              <a:rPr kumimoji="0" lang="en-US" altLang="zh-CN" sz="1800" b="0" i="0" u="none" strike="noStrike" cap="none" normalizeH="0" baseline="0" dirty="0" smtClean="0">
                <a:ln>
                  <a:noFill/>
                </a:ln>
                <a:solidFill>
                  <a:srgbClr val="002060"/>
                </a:solidFill>
                <a:effectLst/>
                <a:latin typeface="+mn-lt"/>
                <a:ea typeface="ArialMT"/>
                <a:cs typeface="Arial" pitchFamily="34" charset="0"/>
              </a:rPr>
              <a:t>2. According to the local law to choose insulation materials</a:t>
            </a:r>
            <a:endParaRPr kumimoji="0" lang="en-US" altLang="zh-CN" sz="1800" b="0" i="0" u="none" strike="noStrike" cap="none" normalizeH="0" baseline="0" dirty="0" smtClean="0">
              <a:ln>
                <a:noFill/>
              </a:ln>
              <a:solidFill>
                <a:srgbClr val="002060"/>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pPr>
            <a:r>
              <a:rPr lang="en-US" altLang="zh-CN" sz="1800" dirty="0" smtClean="0">
                <a:solidFill>
                  <a:srgbClr val="002060"/>
                </a:solidFill>
                <a:latin typeface="+mn-lt"/>
                <a:ea typeface="ArialMT"/>
                <a:cs typeface="Arial" pitchFamily="34" charset="0"/>
              </a:rPr>
              <a:t>3. T</a:t>
            </a:r>
            <a:r>
              <a:rPr kumimoji="0" lang="en-US" altLang="zh-CN" sz="1800" b="0" i="0" u="none" strike="noStrike" cap="none" normalizeH="0" baseline="0" dirty="0" smtClean="0">
                <a:ln>
                  <a:noFill/>
                </a:ln>
                <a:solidFill>
                  <a:srgbClr val="002060"/>
                </a:solidFill>
                <a:effectLst/>
                <a:latin typeface="+mn-lt"/>
                <a:ea typeface="ArialMT"/>
                <a:cs typeface="Arial" pitchFamily="34" charset="0"/>
              </a:rPr>
              <a:t>he thickness of insulation layer shall be above 10mm.If in hot or wet environment place, the layer of insulation should be thicker accordingly.</a:t>
            </a:r>
            <a:endParaRPr kumimoji="0" lang="en-US" altLang="zh-CN" sz="1800" b="0" i="0" u="none" strike="noStrike" cap="none" normalizeH="0" baseline="0" dirty="0" smtClean="0">
              <a:ln>
                <a:noFill/>
              </a:ln>
              <a:solidFill>
                <a:srgbClr val="002060"/>
              </a:solidFill>
              <a:effectLst/>
              <a:latin typeface="+mn-lt"/>
            </a:endParaRPr>
          </a:p>
        </p:txBody>
      </p:sp>
      <p:sp>
        <p:nvSpPr>
          <p:cNvPr id="11" name="Rectangle 7"/>
          <p:cNvSpPr>
            <a:spLocks noChangeArrowheads="1"/>
          </p:cNvSpPr>
          <p:nvPr/>
        </p:nvSpPr>
        <p:spPr bwMode="auto">
          <a:xfrm>
            <a:off x="99516" y="1512033"/>
            <a:ext cx="444544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zh-CN" sz="1800" b="1" i="0" u="none" strike="noStrike" cap="none" normalizeH="0" baseline="0" dirty="0" smtClean="0">
                <a:ln>
                  <a:noFill/>
                </a:ln>
                <a:solidFill>
                  <a:srgbClr val="002060"/>
                </a:solidFill>
                <a:effectLst/>
                <a:latin typeface="+mn-lt"/>
                <a:ea typeface="黑体" pitchFamily="2" charset="-122"/>
                <a:cs typeface="Arial" pitchFamily="34" charset="0"/>
              </a:rPr>
              <a:t> Purpose </a:t>
            </a:r>
            <a:r>
              <a:rPr kumimoji="0" lang="en-US" altLang="zh-CN" sz="1800" b="1" i="0" u="none" strike="noStrike" cap="none" normalizeH="0" baseline="0" dirty="0" smtClean="0">
                <a:ln>
                  <a:noFill/>
                </a:ln>
                <a:solidFill>
                  <a:srgbClr val="002060"/>
                </a:solidFill>
                <a:effectLst/>
                <a:latin typeface="+mn-lt"/>
                <a:ea typeface="黑体" pitchFamily="2" charset="-122"/>
                <a:cs typeface="Arial" pitchFamily="34" charset="0"/>
              </a:rPr>
              <a:t>of refrigerant pipe insulation</a:t>
            </a:r>
            <a:endParaRPr kumimoji="0" lang="en-US" altLang="zh-CN" sz="1800" b="0" i="0" u="none" strike="noStrike" cap="none" normalizeH="0" baseline="0" dirty="0" smtClean="0">
              <a:ln>
                <a:noFill/>
              </a:ln>
              <a:solidFill>
                <a:srgbClr val="002060"/>
              </a:solidFill>
              <a:effectLst/>
              <a:latin typeface="+mn-lt"/>
            </a:endParaRPr>
          </a:p>
        </p:txBody>
      </p:sp>
      <p:sp>
        <p:nvSpPr>
          <p:cNvPr id="12" name="Rectangle 8"/>
          <p:cNvSpPr>
            <a:spLocks noChangeArrowheads="1"/>
          </p:cNvSpPr>
          <p:nvPr/>
        </p:nvSpPr>
        <p:spPr bwMode="auto">
          <a:xfrm>
            <a:off x="175716" y="1932230"/>
            <a:ext cx="8915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altLang="zh-CN" sz="1800" b="0" i="0" u="none" strike="noStrike" cap="none" normalizeH="0" baseline="0" dirty="0" smtClean="0">
                <a:ln>
                  <a:noFill/>
                </a:ln>
                <a:solidFill>
                  <a:srgbClr val="002060"/>
                </a:solidFill>
                <a:effectLst/>
                <a:latin typeface="+mn-lt"/>
                <a:ea typeface="ArialMT"/>
                <a:cs typeface="Arial" pitchFamily="34" charset="0"/>
              </a:rPr>
              <a:t>1. Gas pipe temperature is very low during cooling. If insulation is not enough, it shall form dew and cause leakage.</a:t>
            </a:r>
            <a:endParaRPr kumimoji="0" lang="en-US" altLang="zh-CN" sz="1800" b="0" i="0" u="none" strike="noStrike" cap="none" normalizeH="0" baseline="0" dirty="0" smtClean="0">
              <a:ln>
                <a:noFill/>
              </a:ln>
              <a:solidFill>
                <a:srgbClr val="002060"/>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pPr>
            <a:r>
              <a:rPr lang="en-US" altLang="zh-CN" sz="1800" dirty="0" smtClean="0">
                <a:solidFill>
                  <a:srgbClr val="002060"/>
                </a:solidFill>
                <a:latin typeface="+mn-lt"/>
                <a:ea typeface="ArialMT"/>
                <a:cs typeface="Arial" pitchFamily="34" charset="0"/>
              </a:rPr>
              <a:t>2.T</a:t>
            </a:r>
            <a:r>
              <a:rPr kumimoji="0" lang="en-US" altLang="zh-CN" sz="1800" b="0" i="0" u="none" strike="noStrike" cap="none" normalizeH="0" baseline="0" dirty="0" smtClean="0">
                <a:ln>
                  <a:noFill/>
                </a:ln>
                <a:solidFill>
                  <a:srgbClr val="002060"/>
                </a:solidFill>
                <a:effectLst/>
                <a:latin typeface="+mn-lt"/>
                <a:ea typeface="ArialMT"/>
                <a:cs typeface="Arial" pitchFamily="34" charset="0"/>
              </a:rPr>
              <a:t>emperature of gas pipe is very high (generally 50-100℃) during heating. Insulation work must be carried out to prevent hurt by carelessness touching.</a:t>
            </a:r>
            <a:endParaRPr kumimoji="0" lang="en-US" altLang="zh-CN" sz="1800" b="0" i="0" u="none" strike="noStrike" cap="none" normalizeH="0" baseline="0" dirty="0" smtClean="0">
              <a:ln>
                <a:noFill/>
              </a:ln>
              <a:solidFill>
                <a:srgbClr val="002060"/>
              </a:solidFill>
              <a:effectLst/>
              <a:latin typeface="+mn-lt"/>
            </a:endParaRPr>
          </a:p>
        </p:txBody>
      </p:sp>
    </p:spTree>
    <p:extLst>
      <p:ext uri="{BB962C8B-B14F-4D97-AF65-F5344CB8AC3E}">
        <p14:creationId xmlns:p14="http://schemas.microsoft.com/office/powerpoint/2010/main" val="434731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latin typeface="+mn-lt"/>
            </a:endParaRPr>
          </a:p>
        </p:txBody>
      </p:sp>
      <p:sp>
        <p:nvSpPr>
          <p:cNvPr id="3" name="矩形 2"/>
          <p:cNvSpPr/>
          <p:nvPr/>
        </p:nvSpPr>
        <p:spPr>
          <a:xfrm>
            <a:off x="7019034" y="286295"/>
            <a:ext cx="3643946" cy="455061"/>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latin typeface="+mn-lt"/>
                <a:cs typeface="Arial" pitchFamily="34" charset="0"/>
              </a:rPr>
              <a:t>7. </a:t>
            </a:r>
            <a:r>
              <a:rPr kumimoji="1" lang="en-US" altLang="zh-CN" sz="3200" b="1" dirty="0">
                <a:solidFill>
                  <a:schemeClr val="accent6">
                    <a:lumMod val="75000"/>
                  </a:schemeClr>
                </a:solidFill>
                <a:latin typeface="+mn-lt"/>
                <a:cs typeface="Arial" pitchFamily="34" charset="0"/>
              </a:rPr>
              <a:t>Ins</a:t>
            </a:r>
            <a:r>
              <a:rPr kumimoji="1" lang="en-US" altLang="zh-CN" sz="3200" b="1" dirty="0">
                <a:solidFill>
                  <a:schemeClr val="accent6">
                    <a:lumMod val="75000"/>
                  </a:schemeClr>
                </a:solidFill>
                <a:latin typeface="+mn-lt"/>
                <a:cs typeface="Arial" pitchFamily="34" charset="0"/>
              </a:rPr>
              <a:t>ulation </a:t>
            </a:r>
            <a:r>
              <a:rPr kumimoji="1" lang="en-US" altLang="zh-CN" sz="3200" b="1" dirty="0" smtClean="0">
                <a:solidFill>
                  <a:schemeClr val="accent6">
                    <a:lumMod val="75000"/>
                  </a:schemeClr>
                </a:solidFill>
                <a:latin typeface="+mn-lt"/>
                <a:cs typeface="Arial" pitchFamily="34" charset="0"/>
              </a:rPr>
              <a:t>work</a:t>
            </a:r>
          </a:p>
        </p:txBody>
      </p:sp>
      <p:sp>
        <p:nvSpPr>
          <p:cNvPr id="13" name="矩形 12"/>
          <p:cNvSpPr/>
          <p:nvPr/>
        </p:nvSpPr>
        <p:spPr>
          <a:xfrm>
            <a:off x="79399" y="1044327"/>
            <a:ext cx="4693914" cy="461665"/>
          </a:xfrm>
          <a:prstGeom prst="rect">
            <a:avLst/>
          </a:prstGeom>
        </p:spPr>
        <p:txBody>
          <a:bodyPr wrap="none">
            <a:spAutoFit/>
          </a:bodyPr>
          <a:lstStyle/>
          <a:p>
            <a:r>
              <a:rPr kumimoji="1" lang="en-US" altLang="zh-CN" sz="2400" b="1" dirty="0" smtClean="0">
                <a:solidFill>
                  <a:schemeClr val="accent2">
                    <a:lumMod val="75000"/>
                  </a:schemeClr>
                </a:solidFill>
                <a:latin typeface="+mn-lt"/>
                <a:cs typeface="Calibri" pitchFamily="34" charset="0"/>
              </a:rPr>
              <a:t>1. </a:t>
            </a:r>
            <a:r>
              <a:rPr kumimoji="1" lang="en-US" altLang="zh-CN" sz="2400" b="1" dirty="0">
                <a:solidFill>
                  <a:schemeClr val="accent2">
                    <a:lumMod val="75000"/>
                  </a:schemeClr>
                </a:solidFill>
                <a:latin typeface="+mn-lt"/>
                <a:cs typeface="Calibri" pitchFamily="34" charset="0"/>
              </a:rPr>
              <a:t>Insulation of refrigerant pipe</a:t>
            </a:r>
            <a:endParaRPr kumimoji="1" lang="en-US" altLang="zh-CN" sz="2400" b="1" dirty="0">
              <a:solidFill>
                <a:schemeClr val="accent2">
                  <a:lumMod val="75000"/>
                </a:schemeClr>
              </a:solidFill>
              <a:latin typeface="+mn-lt"/>
              <a:cs typeface="Calibri" pitchFamily="34" charset="0"/>
            </a:endParaRPr>
          </a:p>
        </p:txBody>
      </p:sp>
      <p:sp>
        <p:nvSpPr>
          <p:cNvPr id="14" name="Rectangle 3"/>
          <p:cNvSpPr>
            <a:spLocks noChangeArrowheads="1"/>
          </p:cNvSpPr>
          <p:nvPr/>
        </p:nvSpPr>
        <p:spPr bwMode="auto">
          <a:xfrm>
            <a:off x="175716" y="1498604"/>
            <a:ext cx="60198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buFontTx/>
              <a:buChar char="•"/>
            </a:pPr>
            <a:r>
              <a:rPr kumimoji="0" lang="en-US" altLang="zh-CN" sz="1800" b="1" i="0" u="none" strike="noStrike" cap="none" normalizeH="0" baseline="0" dirty="0" smtClean="0">
                <a:ln>
                  <a:noFill/>
                </a:ln>
                <a:solidFill>
                  <a:srgbClr val="002060"/>
                </a:solidFill>
                <a:effectLst/>
                <a:ea typeface="黑体" pitchFamily="2" charset="-122"/>
                <a:cs typeface="Arial" pitchFamily="34" charset="0"/>
              </a:rPr>
              <a:t> </a:t>
            </a:r>
            <a:r>
              <a:rPr lang="en-US" altLang="zh-CN" sz="1800" b="1" dirty="0" smtClean="0">
                <a:solidFill>
                  <a:srgbClr val="002060"/>
                </a:solidFill>
                <a:cs typeface="Arial" pitchFamily="34" charset="0"/>
              </a:rPr>
              <a:t>Installation highlights of insulation construction</a:t>
            </a:r>
            <a:endParaRPr lang="zh-CN" altLang="zh-CN" sz="1800" dirty="0" smtClean="0">
              <a:solidFill>
                <a:srgbClr val="002060"/>
              </a:solidFill>
              <a:cs typeface="Arial" pitchFamily="34" charset="0"/>
            </a:endParaRPr>
          </a:p>
        </p:txBody>
      </p:sp>
      <p:sp>
        <p:nvSpPr>
          <p:cNvPr id="15" name="Rectangle 2"/>
          <p:cNvSpPr>
            <a:spLocks noChangeArrowheads="1"/>
          </p:cNvSpPr>
          <p:nvPr/>
        </p:nvSpPr>
        <p:spPr bwMode="auto">
          <a:xfrm>
            <a:off x="251916" y="1804893"/>
            <a:ext cx="898321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altLang="zh-CN" sz="1800" b="0" i="0" u="none" strike="noStrike" cap="none" normalizeH="0" baseline="0" dirty="0" smtClean="0">
                <a:ln>
                  <a:noFill/>
                </a:ln>
                <a:solidFill>
                  <a:srgbClr val="002060"/>
                </a:solidFill>
                <a:effectLst/>
                <a:ea typeface="ArialMT"/>
                <a:cs typeface="Arial" pitchFamily="34" charset="0"/>
              </a:rPr>
              <a:t>1. Gas pipe and liquid pipe shall be insulated separately, if the gas pipe and liquid pipe were insulated together; it will decrease the performance of air conditioner.</a:t>
            </a:r>
            <a:endParaRPr kumimoji="0" lang="en-US" altLang="zh-CN" sz="1800" b="0" i="0" u="none" strike="noStrike" cap="none" normalizeH="0" baseline="0" dirty="0" smtClean="0">
              <a:ln>
                <a:noFill/>
              </a:ln>
              <a:solidFill>
                <a:srgbClr val="002060"/>
              </a:solidFill>
              <a:effectLst/>
              <a:cs typeface="Arial" pitchFamily="34" charset="0"/>
            </a:endParaRPr>
          </a:p>
        </p:txBody>
      </p:sp>
      <p:sp>
        <p:nvSpPr>
          <p:cNvPr id="16" name="Rectangle 3"/>
          <p:cNvSpPr>
            <a:spLocks noChangeArrowheads="1"/>
          </p:cNvSpPr>
          <p:nvPr/>
        </p:nvSpPr>
        <p:spPr bwMode="auto">
          <a:xfrm>
            <a:off x="328115" y="4712667"/>
            <a:ext cx="10058897"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88" algn="l" defTabSz="914400" rtl="0" eaLnBrk="1" fontAlgn="base" latinLnBrk="0" hangingPunct="1">
              <a:lnSpc>
                <a:spcPct val="100000"/>
              </a:lnSpc>
              <a:spcBef>
                <a:spcPct val="0"/>
              </a:spcBef>
              <a:spcAft>
                <a:spcPct val="0"/>
              </a:spcAft>
              <a:buClrTx/>
              <a:buSzTx/>
              <a:tabLst/>
            </a:pPr>
            <a:r>
              <a:rPr kumimoji="0" lang="en-US" altLang="zh-CN" sz="1800" b="0" i="0" u="none" strike="noStrike" cap="none" normalizeH="0" baseline="0" dirty="0" smtClean="0">
                <a:ln>
                  <a:noFill/>
                </a:ln>
                <a:solidFill>
                  <a:srgbClr val="002060"/>
                </a:solidFill>
                <a:effectLst/>
                <a:ea typeface="ArialMT" charset="-122"/>
                <a:cs typeface="Arial" pitchFamily="34" charset="0"/>
              </a:rPr>
              <a:t>2. The insulation material at the joint </a:t>
            </a:r>
            <a:r>
              <a:rPr lang="en-US" altLang="zh-CN" sz="1800" dirty="0" smtClean="0">
                <a:solidFill>
                  <a:srgbClr val="002060"/>
                </a:solidFill>
                <a:ea typeface="ArialMT" charset="-122"/>
                <a:cs typeface="Arial" pitchFamily="34" charset="0"/>
              </a:rPr>
              <a:t>part</a:t>
            </a:r>
            <a:r>
              <a:rPr kumimoji="0" lang="en-US" altLang="zh-CN" sz="1800" b="0" i="0" u="none" strike="noStrike" cap="none" normalizeH="0" baseline="0" dirty="0" smtClean="0">
                <a:ln>
                  <a:noFill/>
                </a:ln>
                <a:solidFill>
                  <a:srgbClr val="002060"/>
                </a:solidFill>
                <a:effectLst/>
                <a:ea typeface="ArialMT" charset="-122"/>
                <a:cs typeface="Arial" pitchFamily="34" charset="0"/>
              </a:rPr>
              <a:t> </a:t>
            </a:r>
            <a:r>
              <a:rPr kumimoji="0" lang="en-US" altLang="zh-CN" sz="1800" b="0" i="0" u="none" strike="noStrike" cap="none" normalizeH="0" baseline="0" dirty="0" smtClean="0">
                <a:ln>
                  <a:noFill/>
                </a:ln>
                <a:solidFill>
                  <a:srgbClr val="002060"/>
                </a:solidFill>
                <a:effectLst/>
                <a:ea typeface="ArialMT" charset="-122"/>
                <a:cs typeface="Arial" pitchFamily="34" charset="0"/>
              </a:rPr>
              <a:t>shall be 5~10cm longer than the </a:t>
            </a:r>
            <a:r>
              <a:rPr kumimoji="0" lang="en-US" altLang="zh-CN" sz="1800" b="0" i="0" u="none" strike="noStrike" cap="none" normalizeH="0" baseline="0" dirty="0" smtClean="0">
                <a:ln>
                  <a:noFill/>
                </a:ln>
                <a:solidFill>
                  <a:srgbClr val="002060"/>
                </a:solidFill>
                <a:effectLst/>
                <a:ea typeface="ArialMT" charset="-122"/>
                <a:cs typeface="Arial" pitchFamily="34" charset="0"/>
              </a:rPr>
              <a:t>gap between the two side insulation material.</a:t>
            </a:r>
            <a:endParaRPr kumimoji="0" lang="en-US" altLang="zh-CN" sz="18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zh-CN" sz="1800" b="0" i="0" u="none" strike="noStrike" cap="none" normalizeH="0" baseline="0" dirty="0" smtClean="0">
                <a:ln>
                  <a:noFill/>
                </a:ln>
                <a:solidFill>
                  <a:srgbClr val="002060"/>
                </a:solidFill>
                <a:effectLst/>
                <a:ea typeface="黑体" pitchFamily="2" charset="-122"/>
                <a:cs typeface="Arial" pitchFamily="34" charset="0"/>
              </a:rPr>
              <a:t>3. The insulation material </a:t>
            </a:r>
            <a:r>
              <a:rPr kumimoji="0" lang="en-US" altLang="zh-CN" sz="1800" b="0" i="0" u="none" strike="noStrike" cap="none" normalizeH="0" baseline="0" dirty="0" smtClean="0">
                <a:ln>
                  <a:noFill/>
                </a:ln>
                <a:solidFill>
                  <a:srgbClr val="002060"/>
                </a:solidFill>
                <a:effectLst/>
                <a:ea typeface="黑体" pitchFamily="2" charset="-122"/>
                <a:cs typeface="Arial" pitchFamily="34" charset="0"/>
              </a:rPr>
              <a:t>shall </a:t>
            </a:r>
            <a:r>
              <a:rPr kumimoji="0" lang="en-US" altLang="zh-CN" sz="1800" b="0" i="0" u="none" strike="noStrike" cap="none" normalizeH="0" baseline="0" dirty="0" smtClean="0">
                <a:ln>
                  <a:noFill/>
                </a:ln>
                <a:solidFill>
                  <a:srgbClr val="002060"/>
                </a:solidFill>
                <a:effectLst/>
                <a:ea typeface="黑体" pitchFamily="2" charset="-122"/>
                <a:cs typeface="Arial" pitchFamily="34" charset="0"/>
              </a:rPr>
              <a:t>be inserted into the </a:t>
            </a:r>
            <a:r>
              <a:rPr kumimoji="0" lang="en-US" altLang="zh-CN" sz="1800" b="0" i="0" u="none" strike="noStrike" cap="none" normalizeH="0" baseline="0" dirty="0" smtClean="0">
                <a:ln>
                  <a:noFill/>
                </a:ln>
                <a:solidFill>
                  <a:srgbClr val="002060"/>
                </a:solidFill>
                <a:effectLst/>
                <a:ea typeface="黑体" pitchFamily="2" charset="-122"/>
                <a:cs typeface="Arial" pitchFamily="34" charset="0"/>
              </a:rPr>
              <a:t>gap.</a:t>
            </a:r>
            <a:endParaRPr kumimoji="0" lang="en-US" altLang="zh-CN" sz="18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zh-CN" sz="1800" b="0" i="0" u="none" strike="noStrike" cap="none" normalizeH="0" baseline="0" dirty="0" smtClean="0">
                <a:ln>
                  <a:noFill/>
                </a:ln>
                <a:solidFill>
                  <a:srgbClr val="002060"/>
                </a:solidFill>
                <a:effectLst/>
                <a:ea typeface="黑体" pitchFamily="2" charset="-122"/>
                <a:cs typeface="Arial" pitchFamily="34" charset="0"/>
              </a:rPr>
              <a:t>4. The insulation material at the joint </a:t>
            </a:r>
            <a:r>
              <a:rPr kumimoji="0" lang="en-US" altLang="zh-CN" sz="1800" b="0" i="0" u="none" strike="noStrike" cap="none" normalizeH="0" baseline="0" dirty="0" smtClean="0">
                <a:ln>
                  <a:noFill/>
                </a:ln>
                <a:solidFill>
                  <a:srgbClr val="002060"/>
                </a:solidFill>
                <a:effectLst/>
                <a:ea typeface="黑体" pitchFamily="2" charset="-122"/>
                <a:cs typeface="Arial" pitchFamily="34" charset="0"/>
              </a:rPr>
              <a:t>part</a:t>
            </a:r>
            <a:r>
              <a:rPr kumimoji="0" lang="en-US" altLang="zh-CN" sz="1800" b="0" i="0" u="none" strike="noStrike" cap="none" normalizeH="0" dirty="0" smtClean="0">
                <a:ln>
                  <a:noFill/>
                </a:ln>
                <a:solidFill>
                  <a:srgbClr val="002060"/>
                </a:solidFill>
                <a:effectLst/>
                <a:ea typeface="黑体" pitchFamily="2" charset="-122"/>
                <a:cs typeface="Arial" pitchFamily="34" charset="0"/>
              </a:rPr>
              <a:t> </a:t>
            </a:r>
            <a:r>
              <a:rPr kumimoji="0" lang="en-US" altLang="zh-CN" sz="1800" b="0" i="0" u="none" strike="noStrike" cap="none" normalizeH="0" baseline="0" dirty="0" smtClean="0">
                <a:ln>
                  <a:noFill/>
                </a:ln>
                <a:solidFill>
                  <a:srgbClr val="002060"/>
                </a:solidFill>
                <a:effectLst/>
                <a:ea typeface="黑体" pitchFamily="2" charset="-122"/>
                <a:cs typeface="Arial" pitchFamily="34" charset="0"/>
              </a:rPr>
              <a:t>shall </a:t>
            </a:r>
            <a:r>
              <a:rPr kumimoji="0" lang="en-US" altLang="zh-CN" sz="1800" b="0" i="0" u="none" strike="noStrike" cap="none" normalizeH="0" baseline="0" dirty="0" smtClean="0">
                <a:ln>
                  <a:noFill/>
                </a:ln>
                <a:solidFill>
                  <a:srgbClr val="002060"/>
                </a:solidFill>
                <a:effectLst/>
                <a:ea typeface="黑体" pitchFamily="2" charset="-122"/>
                <a:cs typeface="Arial" pitchFamily="34" charset="0"/>
              </a:rPr>
              <a:t>be banded to the </a:t>
            </a:r>
            <a:r>
              <a:rPr kumimoji="0" lang="en-US" altLang="zh-CN" sz="1800" b="0" i="0" u="none" strike="noStrike" cap="none" normalizeH="0" baseline="0" dirty="0" smtClean="0">
                <a:ln>
                  <a:noFill/>
                </a:ln>
                <a:solidFill>
                  <a:srgbClr val="002060"/>
                </a:solidFill>
                <a:effectLst/>
                <a:ea typeface="黑体" pitchFamily="2" charset="-122"/>
                <a:cs typeface="Arial" pitchFamily="34" charset="0"/>
              </a:rPr>
              <a:t>gas </a:t>
            </a:r>
            <a:r>
              <a:rPr kumimoji="0" lang="en-US" altLang="zh-CN" sz="1800" b="0" i="0" u="none" strike="noStrike" cap="none" normalizeH="0" baseline="0" dirty="0" smtClean="0">
                <a:ln>
                  <a:noFill/>
                </a:ln>
                <a:solidFill>
                  <a:srgbClr val="002060"/>
                </a:solidFill>
                <a:effectLst/>
                <a:ea typeface="黑体" pitchFamily="2" charset="-122"/>
                <a:cs typeface="Arial" pitchFamily="34" charset="0"/>
              </a:rPr>
              <a:t>pipe and liquid pipe tightly.</a:t>
            </a:r>
            <a:endParaRPr kumimoji="0" lang="en-US" altLang="zh-CN" sz="18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zh-CN" sz="1800" b="0" i="0" u="none" strike="noStrike" cap="none" normalizeH="0" baseline="0" dirty="0" smtClean="0">
                <a:ln>
                  <a:noFill/>
                </a:ln>
                <a:solidFill>
                  <a:srgbClr val="002060"/>
                </a:solidFill>
                <a:effectLst/>
                <a:ea typeface="ArialMT" charset="-122"/>
                <a:cs typeface="Arial" pitchFamily="34" charset="0"/>
              </a:rPr>
              <a:t>5. The linking part should be use glue to paste together</a:t>
            </a:r>
            <a:endParaRPr kumimoji="0" lang="en-US" altLang="zh-CN" sz="18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zh-CN" sz="1800" b="0" i="0" u="none" strike="noStrike" cap="none" normalizeH="0" baseline="0" dirty="0" smtClean="0">
                <a:ln>
                  <a:noFill/>
                </a:ln>
                <a:solidFill>
                  <a:srgbClr val="002060"/>
                </a:solidFill>
                <a:effectLst/>
                <a:ea typeface="ArialMT" charset="-122"/>
                <a:cs typeface="Arial" pitchFamily="34" charset="0"/>
              </a:rPr>
              <a:t>6. Be sure not bind the insulation material over-tight, it may extrude out the air in the material to cause bad insulation and cause easy aging of the material.</a:t>
            </a:r>
            <a:endParaRPr kumimoji="0" lang="en-US" altLang="zh-CN" sz="1800" b="0" i="0" u="none" strike="noStrike" cap="none" normalizeH="0" baseline="0" dirty="0" smtClean="0">
              <a:ln>
                <a:noFill/>
              </a:ln>
              <a:solidFill>
                <a:srgbClr val="002060"/>
              </a:solidFill>
              <a:effectLst/>
              <a:cs typeface="Arial" pitchFamily="34" charset="0"/>
            </a:endParaRPr>
          </a:p>
        </p:txBody>
      </p:sp>
      <p:graphicFrame>
        <p:nvGraphicFramePr>
          <p:cNvPr id="17" name="Object 4"/>
          <p:cNvGraphicFramePr>
            <a:graphicFrameLocks noChangeAspect="1"/>
          </p:cNvGraphicFramePr>
          <p:nvPr>
            <p:extLst>
              <p:ext uri="{D42A27DB-BD31-4B8C-83A1-F6EECF244321}">
                <p14:modId xmlns:p14="http://schemas.microsoft.com/office/powerpoint/2010/main" val="171040567"/>
              </p:ext>
            </p:extLst>
          </p:nvPr>
        </p:nvGraphicFramePr>
        <p:xfrm>
          <a:off x="2614116" y="2445593"/>
          <a:ext cx="3333750" cy="2343150"/>
        </p:xfrm>
        <a:graphic>
          <a:graphicData uri="http://schemas.openxmlformats.org/presentationml/2006/ole">
            <mc:AlternateContent xmlns:mc="http://schemas.openxmlformats.org/markup-compatibility/2006">
              <mc:Choice xmlns:v="urn:schemas-microsoft-com:vml" Requires="v">
                <p:oleObj spid="_x0000_s11287" name="AutoCAD Drawing" r:id="rId3" imgW="12182475" imgH="4838700" progId="AutoCAD.Drawing.16">
                  <p:embed/>
                </p:oleObj>
              </mc:Choice>
              <mc:Fallback>
                <p:oleObj name="AutoCAD Drawing" r:id="rId3" imgW="12182475" imgH="4838700" progId="AutoCAD.Drawing.1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25648" t="28340" r="47084" b="23430"/>
                      <a:stretch>
                        <a:fillRect/>
                      </a:stretch>
                    </p:blipFill>
                    <p:spPr bwMode="auto">
                      <a:xfrm>
                        <a:off x="2614116" y="2445593"/>
                        <a:ext cx="3333750" cy="234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140084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latin typeface="+mn-lt"/>
            </a:endParaRPr>
          </a:p>
        </p:txBody>
      </p:sp>
      <p:sp>
        <p:nvSpPr>
          <p:cNvPr id="3" name="矩形 2"/>
          <p:cNvSpPr/>
          <p:nvPr/>
        </p:nvSpPr>
        <p:spPr>
          <a:xfrm>
            <a:off x="7019034" y="286295"/>
            <a:ext cx="3643946" cy="455061"/>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latin typeface="+mn-lt"/>
                <a:cs typeface="Arial" pitchFamily="34" charset="0"/>
              </a:rPr>
              <a:t>7. </a:t>
            </a:r>
            <a:r>
              <a:rPr kumimoji="1" lang="en-US" altLang="zh-CN" sz="3200" b="1" dirty="0">
                <a:solidFill>
                  <a:schemeClr val="accent6">
                    <a:lumMod val="75000"/>
                  </a:schemeClr>
                </a:solidFill>
                <a:latin typeface="+mn-lt"/>
                <a:cs typeface="Arial" pitchFamily="34" charset="0"/>
              </a:rPr>
              <a:t>Ins</a:t>
            </a:r>
            <a:r>
              <a:rPr kumimoji="1" lang="en-US" altLang="zh-CN" sz="3200" b="1" dirty="0">
                <a:solidFill>
                  <a:schemeClr val="accent6">
                    <a:lumMod val="75000"/>
                  </a:schemeClr>
                </a:solidFill>
                <a:latin typeface="+mn-lt"/>
                <a:cs typeface="Arial" pitchFamily="34" charset="0"/>
              </a:rPr>
              <a:t>ulation </a:t>
            </a:r>
            <a:r>
              <a:rPr kumimoji="1" lang="en-US" altLang="zh-CN" sz="3200" b="1" dirty="0" smtClean="0">
                <a:solidFill>
                  <a:schemeClr val="accent6">
                    <a:lumMod val="75000"/>
                  </a:schemeClr>
                </a:solidFill>
                <a:latin typeface="+mn-lt"/>
                <a:cs typeface="Arial" pitchFamily="34" charset="0"/>
              </a:rPr>
              <a:t>work</a:t>
            </a:r>
          </a:p>
        </p:txBody>
      </p:sp>
      <p:sp>
        <p:nvSpPr>
          <p:cNvPr id="13" name="矩形 12"/>
          <p:cNvSpPr/>
          <p:nvPr/>
        </p:nvSpPr>
        <p:spPr>
          <a:xfrm>
            <a:off x="79399" y="972319"/>
            <a:ext cx="4435830" cy="461665"/>
          </a:xfrm>
          <a:prstGeom prst="rect">
            <a:avLst/>
          </a:prstGeom>
        </p:spPr>
        <p:txBody>
          <a:bodyPr wrap="none">
            <a:spAutoFit/>
          </a:bodyPr>
          <a:lstStyle/>
          <a:p>
            <a:r>
              <a:rPr kumimoji="1" lang="en-US" altLang="zh-CN" sz="2400" b="1" dirty="0" smtClean="0">
                <a:solidFill>
                  <a:schemeClr val="accent2">
                    <a:lumMod val="75000"/>
                  </a:schemeClr>
                </a:solidFill>
                <a:latin typeface="+mn-lt"/>
                <a:cs typeface="Calibri" pitchFamily="34" charset="0"/>
              </a:rPr>
              <a:t>2. </a:t>
            </a:r>
            <a:r>
              <a:rPr kumimoji="1" lang="en-US" altLang="zh-CN" sz="2400" b="1" dirty="0">
                <a:solidFill>
                  <a:schemeClr val="accent2">
                    <a:lumMod val="75000"/>
                  </a:schemeClr>
                </a:solidFill>
                <a:latin typeface="+mn-lt"/>
                <a:cs typeface="Calibri" pitchFamily="34" charset="0"/>
              </a:rPr>
              <a:t>Insulation of drainage </a:t>
            </a:r>
            <a:r>
              <a:rPr kumimoji="1" lang="en-US" altLang="zh-CN" sz="2400" b="1" dirty="0" smtClean="0">
                <a:solidFill>
                  <a:schemeClr val="accent2">
                    <a:lumMod val="75000"/>
                  </a:schemeClr>
                </a:solidFill>
                <a:latin typeface="+mn-lt"/>
                <a:cs typeface="Calibri" pitchFamily="34" charset="0"/>
              </a:rPr>
              <a:t>pipe</a:t>
            </a:r>
            <a:endParaRPr kumimoji="1" lang="en-US" altLang="zh-CN" sz="2400" b="1" dirty="0">
              <a:solidFill>
                <a:schemeClr val="accent2">
                  <a:lumMod val="75000"/>
                </a:schemeClr>
              </a:solidFill>
              <a:latin typeface="+mn-lt"/>
              <a:cs typeface="Calibri" pitchFamily="34" charset="0"/>
            </a:endParaRPr>
          </a:p>
        </p:txBody>
      </p:sp>
      <p:sp>
        <p:nvSpPr>
          <p:cNvPr id="5" name="Rectangle 1"/>
          <p:cNvSpPr>
            <a:spLocks noChangeArrowheads="1"/>
          </p:cNvSpPr>
          <p:nvPr/>
        </p:nvSpPr>
        <p:spPr bwMode="auto">
          <a:xfrm>
            <a:off x="152400" y="2499211"/>
            <a:ext cx="593303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zh-CN" sz="1800" b="1" i="0" u="none" strike="noStrike" cap="none" normalizeH="0" baseline="0" dirty="0" smtClean="0">
                <a:ln>
                  <a:noFill/>
                </a:ln>
                <a:solidFill>
                  <a:srgbClr val="002060"/>
                </a:solidFill>
                <a:effectLst/>
                <a:ea typeface="黑体" pitchFamily="2" charset="-122"/>
                <a:cs typeface="Arial" pitchFamily="34" charset="0"/>
              </a:rPr>
              <a:t>Operational procedure of refrigerant pipe insulation</a:t>
            </a:r>
            <a:endParaRPr kumimoji="0" lang="en-US" altLang="zh-CN" sz="1800" b="0" i="0" u="none" strike="noStrike" cap="none" normalizeH="0" baseline="0" dirty="0" smtClean="0">
              <a:ln>
                <a:noFill/>
              </a:ln>
              <a:solidFill>
                <a:srgbClr val="002060"/>
              </a:solidFill>
              <a:effectLst/>
              <a:cs typeface="Arial" pitchFamily="34" charset="0"/>
            </a:endParaRPr>
          </a:p>
        </p:txBody>
      </p:sp>
      <p:sp>
        <p:nvSpPr>
          <p:cNvPr id="6" name="Rectangle 2"/>
          <p:cNvSpPr>
            <a:spLocks noChangeArrowheads="1"/>
          </p:cNvSpPr>
          <p:nvPr/>
        </p:nvSpPr>
        <p:spPr bwMode="auto">
          <a:xfrm>
            <a:off x="304800" y="2864822"/>
            <a:ext cx="7391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95375" algn="l"/>
              </a:tabLst>
            </a:pPr>
            <a:r>
              <a:rPr kumimoji="0" lang="en-US" altLang="zh-CN" sz="1800" b="0" i="0" u="none" strike="noStrike" cap="none" normalizeH="0" baseline="0" dirty="0" smtClean="0">
                <a:ln>
                  <a:noFill/>
                </a:ln>
                <a:solidFill>
                  <a:srgbClr val="002060"/>
                </a:solidFill>
                <a:effectLst/>
                <a:ea typeface="黑体" pitchFamily="2" charset="-122"/>
                <a:cs typeface="Arial" pitchFamily="34" charset="0"/>
              </a:rPr>
              <a:t>Select the suitable pipe → insulation (except joint section) → piping layout and connection→ drainage test→ insulate the joint parts</a:t>
            </a:r>
            <a:endParaRPr kumimoji="0" lang="en-US" altLang="zh-CN" sz="1800" b="0" i="0" u="none" strike="noStrike" cap="none" normalizeH="0" baseline="0" dirty="0" smtClean="0">
              <a:ln>
                <a:noFill/>
              </a:ln>
              <a:solidFill>
                <a:srgbClr val="002060"/>
              </a:solidFill>
              <a:effectLst/>
              <a:cs typeface="Arial" pitchFamily="34" charset="0"/>
            </a:endParaRPr>
          </a:p>
        </p:txBody>
      </p:sp>
      <p:sp>
        <p:nvSpPr>
          <p:cNvPr id="7" name="Rectangle 4"/>
          <p:cNvSpPr>
            <a:spLocks noChangeArrowheads="1"/>
          </p:cNvSpPr>
          <p:nvPr/>
        </p:nvSpPr>
        <p:spPr bwMode="auto">
          <a:xfrm>
            <a:off x="228599" y="1798022"/>
            <a:ext cx="8612407"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2060"/>
                </a:solidFill>
                <a:effectLst/>
                <a:ea typeface="ArialMT"/>
                <a:cs typeface="Arial" pitchFamily="34" charset="0"/>
              </a:rPr>
              <a:t>The temperature of condensate drainage water is very low. If insulation is not enough, it shall form dew and cause leakage to damage the house decoration. </a:t>
            </a:r>
            <a:endParaRPr kumimoji="0" lang="en-US" altLang="zh-CN" sz="1800" b="0" i="0" u="none" strike="noStrike" cap="none" normalizeH="0" baseline="0" dirty="0" smtClean="0">
              <a:ln>
                <a:noFill/>
              </a:ln>
              <a:solidFill>
                <a:srgbClr val="002060"/>
              </a:solidFill>
              <a:effectLst/>
              <a:cs typeface="Arial" pitchFamily="34" charset="0"/>
            </a:endParaRPr>
          </a:p>
        </p:txBody>
      </p:sp>
      <p:sp>
        <p:nvSpPr>
          <p:cNvPr id="8" name="矩形 7"/>
          <p:cNvSpPr/>
          <p:nvPr/>
        </p:nvSpPr>
        <p:spPr>
          <a:xfrm>
            <a:off x="228600" y="3505200"/>
            <a:ext cx="6096000" cy="369332"/>
          </a:xfrm>
          <a:prstGeom prst="rect">
            <a:avLst/>
          </a:prstGeom>
        </p:spPr>
        <p:txBody>
          <a:bodyPr wrap="square">
            <a:spAutoFit/>
          </a:bodyPr>
          <a:lstStyle/>
          <a:p>
            <a:pPr algn="l"/>
            <a:r>
              <a:rPr lang="en-US" altLang="zh-CN" sz="1800" b="1" dirty="0" smtClean="0">
                <a:solidFill>
                  <a:srgbClr val="002060"/>
                </a:solidFill>
                <a:cs typeface="Arial" pitchFamily="34" charset="0"/>
              </a:rPr>
              <a:t>Insulation material selection for drainage pipe</a:t>
            </a:r>
            <a:endParaRPr lang="zh-CN" altLang="en-US" sz="1800" dirty="0">
              <a:solidFill>
                <a:srgbClr val="002060"/>
              </a:solidFill>
              <a:cs typeface="Arial" pitchFamily="34" charset="0"/>
            </a:endParaRPr>
          </a:p>
        </p:txBody>
      </p:sp>
      <p:sp>
        <p:nvSpPr>
          <p:cNvPr id="9" name="Rectangle 5"/>
          <p:cNvSpPr>
            <a:spLocks noChangeArrowheads="1"/>
          </p:cNvSpPr>
          <p:nvPr/>
        </p:nvSpPr>
        <p:spPr bwMode="auto">
          <a:xfrm>
            <a:off x="304800" y="3824407"/>
            <a:ext cx="965041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zh-CN" sz="1800" b="0" i="0" u="none" strike="noStrike" cap="none" normalizeH="0" baseline="0" dirty="0" smtClean="0">
                <a:ln>
                  <a:noFill/>
                </a:ln>
                <a:solidFill>
                  <a:srgbClr val="002060"/>
                </a:solidFill>
                <a:effectLst/>
                <a:ea typeface="ArialMT"/>
                <a:cs typeface="Arial" pitchFamily="34" charset="0"/>
              </a:rPr>
              <a:t>The insulation material should be </a:t>
            </a:r>
            <a:r>
              <a:rPr kumimoji="0" lang="en-US" altLang="zh-CN" sz="1800" b="0" i="0" u="none" strike="noStrike" cap="none" normalizeH="0" baseline="0" dirty="0" smtClean="0">
                <a:ln>
                  <a:noFill/>
                </a:ln>
                <a:solidFill>
                  <a:srgbClr val="002060"/>
                </a:solidFill>
                <a:effectLst/>
                <a:ea typeface="ArialMT"/>
                <a:cs typeface="Arial" pitchFamily="34" charset="0"/>
              </a:rPr>
              <a:t>nonflammable </a:t>
            </a:r>
            <a:r>
              <a:rPr kumimoji="0" lang="en-US" altLang="zh-CN" sz="1800" b="0" i="0" u="none" strike="noStrike" cap="none" normalizeH="0" baseline="0" dirty="0" smtClean="0">
                <a:ln>
                  <a:noFill/>
                </a:ln>
                <a:solidFill>
                  <a:srgbClr val="002060"/>
                </a:solidFill>
                <a:effectLst/>
                <a:ea typeface="ArialMT"/>
                <a:cs typeface="Arial" pitchFamily="34" charset="0"/>
              </a:rPr>
              <a:t>material, the flame </a:t>
            </a:r>
            <a:r>
              <a:rPr kumimoji="0" lang="en-US" altLang="zh-CN" sz="1800" b="0" i="0" u="none" strike="noStrike" cap="none" normalizeH="0" baseline="0" dirty="0" smtClean="0">
                <a:ln>
                  <a:noFill/>
                </a:ln>
                <a:solidFill>
                  <a:srgbClr val="002060"/>
                </a:solidFill>
                <a:effectLst/>
                <a:ea typeface="黑体" pitchFamily="2" charset="-122"/>
                <a:cs typeface="Arial" pitchFamily="34" charset="0"/>
              </a:rPr>
              <a:t>retardant of the</a:t>
            </a:r>
            <a:r>
              <a:rPr kumimoji="0" lang="en-US" altLang="zh-CN" sz="1800" b="0" i="0" u="none" strike="noStrike" cap="none" normalizeH="0" baseline="0" dirty="0" smtClean="0">
                <a:ln>
                  <a:noFill/>
                </a:ln>
                <a:solidFill>
                  <a:srgbClr val="002060"/>
                </a:solidFill>
                <a:effectLst/>
                <a:ea typeface="ArialMT"/>
                <a:cs typeface="Arial" pitchFamily="34" charset="0"/>
              </a:rPr>
              <a:t> material should be selected according to the local law.</a:t>
            </a:r>
            <a:endParaRPr kumimoji="0" lang="en-US" altLang="zh-CN" sz="18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1800" b="0" i="0" u="none" strike="noStrike" cap="none" normalizeH="0" baseline="0" dirty="0" smtClean="0">
                <a:ln>
                  <a:noFill/>
                </a:ln>
                <a:solidFill>
                  <a:srgbClr val="002060"/>
                </a:solidFill>
                <a:effectLst/>
                <a:ea typeface="ArialMT"/>
                <a:cs typeface="Arial" pitchFamily="34" charset="0"/>
              </a:rPr>
              <a:t>Thickness of insulation layer is usually above 10mm.</a:t>
            </a:r>
            <a:endParaRPr kumimoji="0" lang="en-US" altLang="zh-CN" sz="18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1800" b="0" i="0" u="none" strike="noStrike" cap="none" normalizeH="0" baseline="0" dirty="0" smtClean="0">
                <a:ln>
                  <a:noFill/>
                </a:ln>
                <a:solidFill>
                  <a:srgbClr val="002060"/>
                </a:solidFill>
                <a:effectLst/>
                <a:ea typeface="ArialMT"/>
                <a:cs typeface="Arial" pitchFamily="34" charset="0"/>
              </a:rPr>
              <a:t>Use specific glue to paste the seam of insulation material, and then bind with adhesive tape. The width of tape shall not be less than 5cm. Make sure it is firm and avoid dew. </a:t>
            </a:r>
            <a:endParaRPr kumimoji="0" lang="en-US" altLang="zh-CN" sz="18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002060"/>
              </a:solidFill>
              <a:effectLst/>
              <a:cs typeface="Arial" pitchFamily="34" charset="0"/>
            </a:endParaRPr>
          </a:p>
        </p:txBody>
      </p:sp>
      <p:sp>
        <p:nvSpPr>
          <p:cNvPr id="10" name="Rectangle 6"/>
          <p:cNvSpPr>
            <a:spLocks noChangeArrowheads="1"/>
          </p:cNvSpPr>
          <p:nvPr/>
        </p:nvSpPr>
        <p:spPr bwMode="auto">
          <a:xfrm>
            <a:off x="228600" y="5301734"/>
            <a:ext cx="602280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zh-CN" sz="1800" b="1" i="0" u="none" strike="noStrike" cap="none" normalizeH="0" baseline="0" dirty="0" smtClean="0">
                <a:ln>
                  <a:noFill/>
                </a:ln>
                <a:solidFill>
                  <a:srgbClr val="002060"/>
                </a:solidFill>
                <a:effectLst/>
                <a:ea typeface="黑体" pitchFamily="2" charset="-122"/>
                <a:cs typeface="Arial" pitchFamily="34" charset="0"/>
              </a:rPr>
              <a:t>Installation and highlights of insulation construction</a:t>
            </a:r>
            <a:endParaRPr kumimoji="0" lang="en-US" altLang="zh-CN" sz="1800" b="0" i="0" u="none" strike="noStrike" cap="none" normalizeH="0" baseline="0" dirty="0" smtClean="0">
              <a:ln>
                <a:noFill/>
              </a:ln>
              <a:solidFill>
                <a:srgbClr val="002060"/>
              </a:solidFill>
              <a:effectLst/>
              <a:cs typeface="Arial" pitchFamily="34" charset="0"/>
            </a:endParaRPr>
          </a:p>
        </p:txBody>
      </p:sp>
      <p:sp>
        <p:nvSpPr>
          <p:cNvPr id="11" name="Rectangle 7"/>
          <p:cNvSpPr>
            <a:spLocks noChangeArrowheads="1"/>
          </p:cNvSpPr>
          <p:nvPr/>
        </p:nvSpPr>
        <p:spPr bwMode="auto">
          <a:xfrm>
            <a:off x="304801" y="5566827"/>
            <a:ext cx="8839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zh-CN" sz="1800" b="0" i="0" u="none" strike="noStrike" cap="none" normalizeH="0" baseline="0" dirty="0" smtClean="0">
                <a:ln>
                  <a:noFill/>
                </a:ln>
                <a:solidFill>
                  <a:srgbClr val="002060"/>
                </a:solidFill>
                <a:effectLst/>
                <a:ea typeface="ArialMT" charset="-122"/>
                <a:cs typeface="Arial" pitchFamily="34" charset="0"/>
              </a:rPr>
              <a:t>The single pipe should be insulated before connecting to another pipe, the joint part should be insulated after the drainage test.</a:t>
            </a:r>
            <a:endParaRPr kumimoji="0" lang="en-US" altLang="zh-CN" sz="18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1800" b="0" i="0" u="none" strike="noStrike" cap="none" normalizeH="0" baseline="0" dirty="0" smtClean="0">
                <a:ln>
                  <a:noFill/>
                </a:ln>
                <a:solidFill>
                  <a:srgbClr val="002060"/>
                </a:solidFill>
                <a:effectLst/>
                <a:ea typeface="ArialMT" charset="-122"/>
                <a:cs typeface="Arial" pitchFamily="34" charset="0"/>
              </a:rPr>
              <a:t>There should be no insulation gap between the insulation material.</a:t>
            </a:r>
            <a:endParaRPr kumimoji="0" lang="en-US" altLang="zh-CN" sz="18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rgbClr val="002060"/>
              </a:solidFill>
              <a:effectLst/>
              <a:cs typeface="Arial" pitchFamily="34" charset="0"/>
            </a:endParaRPr>
          </a:p>
        </p:txBody>
      </p:sp>
      <p:sp>
        <p:nvSpPr>
          <p:cNvPr id="12" name="Rectangle 3"/>
          <p:cNvSpPr>
            <a:spLocks noChangeArrowheads="1"/>
          </p:cNvSpPr>
          <p:nvPr/>
        </p:nvSpPr>
        <p:spPr bwMode="auto">
          <a:xfrm>
            <a:off x="152400" y="1432411"/>
            <a:ext cx="418896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zh-CN" sz="1800" b="1" i="0" u="none" strike="noStrike" cap="none" normalizeH="0" baseline="0" dirty="0" smtClean="0">
                <a:ln>
                  <a:noFill/>
                </a:ln>
                <a:solidFill>
                  <a:srgbClr val="002060"/>
                </a:solidFill>
                <a:effectLst/>
                <a:ea typeface="黑体" pitchFamily="2" charset="-122"/>
                <a:cs typeface="Arial" pitchFamily="34" charset="0"/>
              </a:rPr>
              <a:t>Purpose of drainage pipe insulation</a:t>
            </a:r>
            <a:endParaRPr kumimoji="0" lang="en-US" altLang="zh-CN" sz="1800" b="0" i="0" u="none" strike="noStrike" cap="none" normalizeH="0" baseline="0" dirty="0" smtClean="0">
              <a:ln>
                <a:noFill/>
              </a:ln>
              <a:solidFill>
                <a:srgbClr val="002060"/>
              </a:solidFill>
              <a:effectLst/>
              <a:cs typeface="Arial" pitchFamily="34" charset="0"/>
            </a:endParaRPr>
          </a:p>
        </p:txBody>
      </p:sp>
    </p:spTree>
    <p:extLst>
      <p:ext uri="{BB962C8B-B14F-4D97-AF65-F5344CB8AC3E}">
        <p14:creationId xmlns:p14="http://schemas.microsoft.com/office/powerpoint/2010/main" val="2927900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latin typeface="+mn-lt"/>
            </a:endParaRPr>
          </a:p>
        </p:txBody>
      </p:sp>
      <p:sp>
        <p:nvSpPr>
          <p:cNvPr id="3" name="矩形 2"/>
          <p:cNvSpPr/>
          <p:nvPr/>
        </p:nvSpPr>
        <p:spPr>
          <a:xfrm>
            <a:off x="6066780" y="108223"/>
            <a:ext cx="4533421" cy="814134"/>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latin typeface="+mn-lt"/>
                <a:cs typeface="Arial" pitchFamily="34" charset="0"/>
              </a:rPr>
              <a:t>8</a:t>
            </a:r>
            <a:r>
              <a:rPr kumimoji="1" lang="en-US" altLang="zh-CN" sz="3200" b="1" dirty="0">
                <a:solidFill>
                  <a:schemeClr val="accent6">
                    <a:lumMod val="75000"/>
                  </a:schemeClr>
                </a:solidFill>
                <a:latin typeface="+mn-lt"/>
                <a:cs typeface="Arial" pitchFamily="34" charset="0"/>
              </a:rPr>
              <a:t>. Vacuum drying </a:t>
            </a:r>
            <a:r>
              <a:rPr kumimoji="1" lang="en-US" altLang="zh-CN" sz="3200" b="1" dirty="0" smtClean="0">
                <a:solidFill>
                  <a:schemeClr val="accent6">
                    <a:lumMod val="75000"/>
                  </a:schemeClr>
                </a:solidFill>
                <a:latin typeface="+mn-lt"/>
                <a:cs typeface="Arial" pitchFamily="34" charset="0"/>
              </a:rPr>
              <a:t>and </a:t>
            </a:r>
          </a:p>
          <a:p>
            <a:pPr algn="r">
              <a:lnSpc>
                <a:spcPts val="2840"/>
              </a:lnSpc>
            </a:pPr>
            <a:r>
              <a:rPr kumimoji="1" lang="en-US" altLang="zh-CN" sz="3200" b="1" dirty="0" smtClean="0">
                <a:solidFill>
                  <a:schemeClr val="accent6">
                    <a:lumMod val="75000"/>
                  </a:schemeClr>
                </a:solidFill>
                <a:latin typeface="+mn-lt"/>
                <a:cs typeface="Arial" pitchFamily="34" charset="0"/>
              </a:rPr>
              <a:t>leakage </a:t>
            </a:r>
            <a:r>
              <a:rPr kumimoji="1" lang="en-US" altLang="zh-CN" sz="3200" b="1" dirty="0">
                <a:solidFill>
                  <a:schemeClr val="accent6">
                    <a:lumMod val="75000"/>
                  </a:schemeClr>
                </a:solidFill>
                <a:latin typeface="+mn-lt"/>
                <a:cs typeface="Arial" pitchFamily="34" charset="0"/>
              </a:rPr>
              <a:t>checking</a:t>
            </a:r>
            <a:endParaRPr kumimoji="1" lang="en-US" altLang="zh-CN" sz="3200" b="1" dirty="0">
              <a:solidFill>
                <a:schemeClr val="accent6">
                  <a:lumMod val="75000"/>
                </a:schemeClr>
              </a:solidFill>
              <a:latin typeface="+mn-lt"/>
              <a:cs typeface="Arial" pitchFamily="34" charset="0"/>
            </a:endParaRPr>
          </a:p>
        </p:txBody>
      </p:sp>
      <p:sp>
        <p:nvSpPr>
          <p:cNvPr id="13" name="矩形 12"/>
          <p:cNvSpPr/>
          <p:nvPr/>
        </p:nvSpPr>
        <p:spPr>
          <a:xfrm>
            <a:off x="79399" y="1044327"/>
            <a:ext cx="4114268" cy="461665"/>
          </a:xfrm>
          <a:prstGeom prst="rect">
            <a:avLst/>
          </a:prstGeom>
        </p:spPr>
        <p:txBody>
          <a:bodyPr wrap="none">
            <a:spAutoFit/>
          </a:bodyPr>
          <a:lstStyle/>
          <a:p>
            <a:r>
              <a:rPr kumimoji="1" lang="en-US" altLang="zh-CN" sz="2400" b="1" dirty="0" smtClean="0">
                <a:solidFill>
                  <a:schemeClr val="accent2">
                    <a:lumMod val="75000"/>
                  </a:schemeClr>
                </a:solidFill>
                <a:latin typeface="+mn-lt"/>
                <a:cs typeface="Calibri" pitchFamily="34" charset="0"/>
              </a:rPr>
              <a:t>1. </a:t>
            </a:r>
            <a:r>
              <a:rPr kumimoji="1" lang="en-US" altLang="zh-CN" sz="2400" b="1" dirty="0">
                <a:solidFill>
                  <a:schemeClr val="accent2">
                    <a:lumMod val="75000"/>
                  </a:schemeClr>
                </a:solidFill>
                <a:latin typeface="+mn-lt"/>
                <a:cs typeface="Calibri" pitchFamily="34" charset="0"/>
              </a:rPr>
              <a:t>Vacuum drying purpose </a:t>
            </a:r>
            <a:endParaRPr kumimoji="1" lang="en-US" altLang="zh-CN" sz="2400" b="1" dirty="0">
              <a:solidFill>
                <a:schemeClr val="accent2">
                  <a:lumMod val="75000"/>
                </a:schemeClr>
              </a:solidFill>
              <a:latin typeface="+mn-lt"/>
              <a:cs typeface="Calibri" pitchFamily="34" charset="0"/>
            </a:endParaRPr>
          </a:p>
        </p:txBody>
      </p:sp>
      <p:sp>
        <p:nvSpPr>
          <p:cNvPr id="5" name="矩形 4"/>
          <p:cNvSpPr>
            <a:spLocks noChangeArrowheads="1"/>
          </p:cNvSpPr>
          <p:nvPr/>
        </p:nvSpPr>
        <p:spPr bwMode="auto">
          <a:xfrm>
            <a:off x="438150" y="5665613"/>
            <a:ext cx="9661078" cy="923330"/>
          </a:xfrm>
          <a:prstGeom prst="rect">
            <a:avLst/>
          </a:prstGeom>
          <a:noFill/>
          <a:ln w="9525">
            <a:noFill/>
            <a:miter lim="800000"/>
            <a:headEnd/>
            <a:tailEnd/>
          </a:ln>
        </p:spPr>
        <p:txBody>
          <a:bodyPr wrap="square">
            <a:spAutoFit/>
          </a:bodyPr>
          <a:lstStyle/>
          <a:p>
            <a:pPr algn="l"/>
            <a:r>
              <a:rPr lang="en-US" altLang="zh-CN" sz="1800" b="1" dirty="0">
                <a:solidFill>
                  <a:srgbClr val="002060"/>
                </a:solidFill>
                <a:cs typeface="Arial" pitchFamily="34" charset="0"/>
              </a:rPr>
              <a:t>Therefore, the indoor unit and tubing between the indoor and outdoor unit must be do leakage test and evacuated to remove any non-condensable air and moisture from the system.</a:t>
            </a:r>
            <a:endParaRPr lang="zh-CN" altLang="en-US" sz="1800" b="1" dirty="0">
              <a:solidFill>
                <a:srgbClr val="002060"/>
              </a:solidFill>
              <a:cs typeface="Arial" pitchFamily="34" charset="0"/>
            </a:endParaRPr>
          </a:p>
        </p:txBody>
      </p:sp>
      <p:sp>
        <p:nvSpPr>
          <p:cNvPr id="6" name="Rectangle 6"/>
          <p:cNvSpPr>
            <a:spLocks noChangeArrowheads="1"/>
          </p:cNvSpPr>
          <p:nvPr/>
        </p:nvSpPr>
        <p:spPr bwMode="auto">
          <a:xfrm>
            <a:off x="457200" y="3624783"/>
            <a:ext cx="8229600" cy="1524000"/>
          </a:xfrm>
          <a:prstGeom prst="rect">
            <a:avLst/>
          </a:prstGeom>
          <a:noFill/>
          <a:ln w="9525">
            <a:noFill/>
            <a:miter lim="800000"/>
            <a:headEnd/>
            <a:tailEnd/>
          </a:ln>
        </p:spPr>
        <p:txBody>
          <a:bodyPr/>
          <a:lstStyle/>
          <a:p>
            <a:pPr marL="533400" indent="-533400" algn="l" eaLnBrk="0" hangingPunct="0">
              <a:spcBef>
                <a:spcPct val="20000"/>
              </a:spcBef>
              <a:buFontTx/>
              <a:buChar char="•"/>
            </a:pPr>
            <a:endParaRPr lang="en-US" altLang="zh-CN" sz="1800" dirty="0">
              <a:solidFill>
                <a:srgbClr val="002060"/>
              </a:solidFill>
              <a:cs typeface="Arial" pitchFamily="34" charset="0"/>
            </a:endParaRPr>
          </a:p>
          <a:p>
            <a:pPr marL="533400" indent="-533400" algn="l" eaLnBrk="0" hangingPunct="0">
              <a:spcBef>
                <a:spcPct val="20000"/>
              </a:spcBef>
            </a:pPr>
            <a:r>
              <a:rPr lang="en-US" altLang="zh-CN" sz="1800" b="1" dirty="0">
                <a:solidFill>
                  <a:srgbClr val="002060"/>
                </a:solidFill>
                <a:cs typeface="Arial" pitchFamily="34" charset="0"/>
              </a:rPr>
              <a:t>Particle inside will cause,</a:t>
            </a:r>
          </a:p>
          <a:p>
            <a:pPr marL="533400" indent="-533400" algn="l" eaLnBrk="0" hangingPunct="0">
              <a:spcBef>
                <a:spcPct val="20000"/>
              </a:spcBef>
              <a:buFontTx/>
              <a:buChar char="•"/>
            </a:pPr>
            <a:r>
              <a:rPr lang="en-US" altLang="zh-CN" sz="1800" dirty="0">
                <a:solidFill>
                  <a:srgbClr val="002060"/>
                </a:solidFill>
                <a:cs typeface="Arial" pitchFamily="34" charset="0"/>
              </a:rPr>
              <a:t>The compressor will be </a:t>
            </a:r>
            <a:r>
              <a:rPr lang="en-US" altLang="zh-CN" sz="1800" dirty="0" smtClean="0">
                <a:solidFill>
                  <a:srgbClr val="002060"/>
                </a:solidFill>
                <a:cs typeface="Arial" pitchFamily="34" charset="0"/>
              </a:rPr>
              <a:t>broken </a:t>
            </a:r>
            <a:r>
              <a:rPr lang="en-US" altLang="zh-CN" sz="1800" dirty="0">
                <a:solidFill>
                  <a:srgbClr val="002060"/>
                </a:solidFill>
                <a:cs typeface="Arial" pitchFamily="34" charset="0"/>
              </a:rPr>
              <a:t>or </a:t>
            </a:r>
            <a:r>
              <a:rPr lang="en-US" altLang="zh-CN" sz="1800" dirty="0" smtClean="0">
                <a:solidFill>
                  <a:srgbClr val="002060"/>
                </a:solidFill>
                <a:cs typeface="Arial" pitchFamily="34" charset="0"/>
              </a:rPr>
              <a:t>blocked</a:t>
            </a:r>
            <a:endParaRPr lang="en-US" altLang="zh-CN" sz="1800" dirty="0">
              <a:solidFill>
                <a:srgbClr val="002060"/>
              </a:solidFill>
              <a:cs typeface="Arial" pitchFamily="34" charset="0"/>
            </a:endParaRPr>
          </a:p>
          <a:p>
            <a:pPr marL="533400" indent="-533400" algn="l" eaLnBrk="0" hangingPunct="0">
              <a:spcBef>
                <a:spcPct val="20000"/>
              </a:spcBef>
              <a:buFontTx/>
              <a:buChar char="•"/>
            </a:pPr>
            <a:r>
              <a:rPr lang="en-US" altLang="zh-CN" sz="1800" dirty="0">
                <a:solidFill>
                  <a:srgbClr val="002060"/>
                </a:solidFill>
                <a:cs typeface="Arial" pitchFamily="34" charset="0"/>
              </a:rPr>
              <a:t>Metal particle will cause the insulation bad, maybe burn the </a:t>
            </a:r>
            <a:r>
              <a:rPr lang="en-US" altLang="zh-CN" sz="1800" dirty="0" smtClean="0">
                <a:solidFill>
                  <a:srgbClr val="002060"/>
                </a:solidFill>
                <a:cs typeface="Arial" pitchFamily="34" charset="0"/>
              </a:rPr>
              <a:t>terminals </a:t>
            </a:r>
            <a:r>
              <a:rPr lang="en-US" altLang="zh-CN" sz="1800" dirty="0">
                <a:solidFill>
                  <a:srgbClr val="002060"/>
                </a:solidFill>
                <a:cs typeface="Arial" pitchFamily="34" charset="0"/>
              </a:rPr>
              <a:t>of compressor</a:t>
            </a:r>
            <a:r>
              <a:rPr lang="en-US" altLang="zh-CN" sz="1800" dirty="0" smtClean="0">
                <a:solidFill>
                  <a:srgbClr val="002060"/>
                </a:solidFill>
                <a:cs typeface="Arial" pitchFamily="34" charset="0"/>
              </a:rPr>
              <a:t>.</a:t>
            </a:r>
          </a:p>
          <a:p>
            <a:pPr marL="533400" indent="-533400" algn="l" eaLnBrk="0" hangingPunct="0">
              <a:spcBef>
                <a:spcPct val="20000"/>
              </a:spcBef>
              <a:buFontTx/>
              <a:buChar char="•"/>
            </a:pPr>
            <a:r>
              <a:rPr lang="en-US" altLang="zh-CN" sz="1800" dirty="0" smtClean="0">
                <a:solidFill>
                  <a:srgbClr val="002060"/>
                </a:solidFill>
                <a:cs typeface="Arial" pitchFamily="34" charset="0"/>
              </a:rPr>
              <a:t>Filter or capillary may be blocked</a:t>
            </a:r>
            <a:endParaRPr lang="en-US" altLang="zh-CN" sz="1800" dirty="0">
              <a:solidFill>
                <a:srgbClr val="002060"/>
              </a:solidFill>
              <a:cs typeface="Arial" pitchFamily="34" charset="0"/>
            </a:endParaRPr>
          </a:p>
        </p:txBody>
      </p:sp>
      <p:sp>
        <p:nvSpPr>
          <p:cNvPr id="7" name="矩形 6"/>
          <p:cNvSpPr/>
          <p:nvPr/>
        </p:nvSpPr>
        <p:spPr>
          <a:xfrm>
            <a:off x="457200" y="2486111"/>
            <a:ext cx="6667500" cy="1366528"/>
          </a:xfrm>
          <a:prstGeom prst="rect">
            <a:avLst/>
          </a:prstGeom>
        </p:spPr>
        <p:txBody>
          <a:bodyPr wrap="square">
            <a:spAutoFit/>
          </a:bodyPr>
          <a:lstStyle/>
          <a:p>
            <a:pPr marL="533400" indent="-533400" algn="l" eaLnBrk="0" hangingPunct="0">
              <a:spcBef>
                <a:spcPct val="20000"/>
              </a:spcBef>
            </a:pPr>
            <a:r>
              <a:rPr lang="en-US" altLang="zh-CN" sz="1800" b="1" dirty="0" smtClean="0">
                <a:solidFill>
                  <a:srgbClr val="002060"/>
                </a:solidFill>
                <a:cs typeface="Arial" pitchFamily="34" charset="0"/>
              </a:rPr>
              <a:t>Water inside will cause,</a:t>
            </a:r>
          </a:p>
          <a:p>
            <a:pPr marL="533400" indent="-533400" algn="l" eaLnBrk="0" hangingPunct="0">
              <a:spcBef>
                <a:spcPct val="20000"/>
              </a:spcBef>
              <a:buFontTx/>
              <a:buChar char="•"/>
            </a:pPr>
            <a:r>
              <a:rPr lang="en-US" altLang="zh-CN" sz="1800" dirty="0" smtClean="0">
                <a:solidFill>
                  <a:srgbClr val="002060"/>
                </a:solidFill>
                <a:cs typeface="Arial" pitchFamily="34" charset="0"/>
              </a:rPr>
              <a:t>Ice block happens in the capillary or at the filter.</a:t>
            </a:r>
          </a:p>
          <a:p>
            <a:pPr marL="533400" indent="-533400" algn="l" eaLnBrk="0" hangingPunct="0">
              <a:spcBef>
                <a:spcPct val="20000"/>
              </a:spcBef>
              <a:buFontTx/>
              <a:buChar char="•"/>
            </a:pPr>
            <a:r>
              <a:rPr lang="en-US" altLang="zh-CN" sz="1800" dirty="0" smtClean="0">
                <a:solidFill>
                  <a:srgbClr val="002060"/>
                </a:solidFill>
                <a:cs typeface="Arial" pitchFamily="34" charset="0"/>
              </a:rPr>
              <a:t>Oil is turned bad.</a:t>
            </a:r>
          </a:p>
          <a:p>
            <a:pPr marL="533400" indent="-533400" algn="l" eaLnBrk="0" hangingPunct="0">
              <a:spcBef>
                <a:spcPct val="20000"/>
              </a:spcBef>
              <a:buFontTx/>
              <a:buChar char="•"/>
            </a:pPr>
            <a:r>
              <a:rPr lang="en-US" altLang="zh-CN" sz="1800" dirty="0" smtClean="0">
                <a:solidFill>
                  <a:srgbClr val="002060"/>
                </a:solidFill>
                <a:cs typeface="Arial" pitchFamily="34" charset="0"/>
              </a:rPr>
              <a:t>Casting parts will be rusted.</a:t>
            </a:r>
            <a:endParaRPr lang="en-US" altLang="zh-CN" sz="1800" dirty="0">
              <a:solidFill>
                <a:srgbClr val="002060"/>
              </a:solidFill>
              <a:cs typeface="Arial" pitchFamily="34" charset="0"/>
            </a:endParaRPr>
          </a:p>
        </p:txBody>
      </p:sp>
      <p:sp>
        <p:nvSpPr>
          <p:cNvPr id="8" name="Rectangle 6"/>
          <p:cNvSpPr>
            <a:spLocks noChangeArrowheads="1"/>
          </p:cNvSpPr>
          <p:nvPr/>
        </p:nvSpPr>
        <p:spPr bwMode="auto">
          <a:xfrm>
            <a:off x="498475" y="1585267"/>
            <a:ext cx="8569325" cy="611188"/>
          </a:xfrm>
          <a:prstGeom prst="rect">
            <a:avLst/>
          </a:prstGeom>
          <a:noFill/>
          <a:ln w="9525">
            <a:noFill/>
            <a:miter lim="800000"/>
            <a:headEnd/>
            <a:tailEnd/>
          </a:ln>
        </p:spPr>
        <p:txBody>
          <a:bodyPr/>
          <a:lstStyle/>
          <a:p>
            <a:pPr marL="609600" indent="-609600" algn="l" eaLnBrk="0" hangingPunct="0">
              <a:lnSpc>
                <a:spcPct val="90000"/>
              </a:lnSpc>
              <a:spcBef>
                <a:spcPct val="20000"/>
              </a:spcBef>
            </a:pPr>
            <a:r>
              <a:rPr lang="en-US" altLang="zh-CN" sz="1800" b="1" dirty="0" smtClean="0">
                <a:solidFill>
                  <a:srgbClr val="002060"/>
                </a:solidFill>
                <a:cs typeface="Arial" pitchFamily="34" charset="0"/>
              </a:rPr>
              <a:t>Air inside will cause,</a:t>
            </a:r>
            <a:endParaRPr lang="en-US" altLang="zh-CN" sz="1800" b="1" dirty="0">
              <a:solidFill>
                <a:srgbClr val="002060"/>
              </a:solidFill>
              <a:cs typeface="Arial" pitchFamily="34" charset="0"/>
            </a:endParaRPr>
          </a:p>
          <a:p>
            <a:pPr marL="609600" indent="-609600" algn="l" eaLnBrk="0" hangingPunct="0">
              <a:lnSpc>
                <a:spcPct val="90000"/>
              </a:lnSpc>
              <a:spcBef>
                <a:spcPct val="20000"/>
              </a:spcBef>
            </a:pPr>
            <a:r>
              <a:rPr lang="en-US" altLang="zh-CN" sz="1800" dirty="0" smtClean="0">
                <a:solidFill>
                  <a:srgbClr val="002060"/>
                </a:solidFill>
                <a:cs typeface="Arial" pitchFamily="34" charset="0"/>
              </a:rPr>
              <a:t>Bad performance,  low efficiency, high power input, high pressure</a:t>
            </a:r>
          </a:p>
        </p:txBody>
      </p:sp>
    </p:spTree>
    <p:extLst>
      <p:ext uri="{BB962C8B-B14F-4D97-AF65-F5344CB8AC3E}">
        <p14:creationId xmlns:p14="http://schemas.microsoft.com/office/powerpoint/2010/main" val="2927900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latin typeface="+mn-lt"/>
            </a:endParaRPr>
          </a:p>
        </p:txBody>
      </p:sp>
      <p:sp>
        <p:nvSpPr>
          <p:cNvPr id="5" name="圆角矩形 4"/>
          <p:cNvSpPr/>
          <p:nvPr/>
        </p:nvSpPr>
        <p:spPr bwMode="auto">
          <a:xfrm>
            <a:off x="4360862" y="1157207"/>
            <a:ext cx="3276600" cy="306000"/>
          </a:xfrm>
          <a:prstGeom prst="roundRect">
            <a:avLst/>
          </a:prstGeom>
          <a:solidFill>
            <a:srgbClr val="000099"/>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0" rIns="91440" bIns="45720" numCol="1" rtlCol="0" anchor="ctr" anchorCtr="0" compatLnSpc="1">
            <a:prstTxWarp prst="textNoShape">
              <a:avLst/>
            </a:prstTxWarp>
          </a:bodyPr>
          <a:lstStyle/>
          <a:p>
            <a:pPr lvl="0" algn="l"/>
            <a:r>
              <a:rPr kumimoji="1" lang="en-US" altLang="zh-CN" sz="1800" b="1" i="1" dirty="0" smtClean="0">
                <a:solidFill>
                  <a:srgbClr val="002060"/>
                </a:solidFill>
                <a:latin typeface="Arial" pitchFamily="34" charset="0"/>
                <a:cs typeface="Arial" pitchFamily="34" charset="0"/>
              </a:rPr>
              <a:t>2</a:t>
            </a:r>
            <a:endParaRPr lang="zh-CN" altLang="zh-CN" sz="1800" i="1" dirty="0">
              <a:solidFill>
                <a:srgbClr val="002060"/>
              </a:solidFill>
              <a:latin typeface="Arial" pitchFamily="34" charset="0"/>
              <a:cs typeface="Arial" pitchFamily="34" charset="0"/>
            </a:endParaRPr>
          </a:p>
        </p:txBody>
      </p:sp>
      <p:sp>
        <p:nvSpPr>
          <p:cNvPr id="6" name="Rectangle 6"/>
          <p:cNvSpPr>
            <a:spLocks noChangeArrowheads="1"/>
          </p:cNvSpPr>
          <p:nvPr/>
        </p:nvSpPr>
        <p:spPr bwMode="auto">
          <a:xfrm>
            <a:off x="449783" y="1404367"/>
            <a:ext cx="8569325" cy="382588"/>
          </a:xfrm>
          <a:prstGeom prst="rect">
            <a:avLst/>
          </a:prstGeom>
          <a:noFill/>
          <a:ln w="9525">
            <a:noFill/>
            <a:miter lim="800000"/>
            <a:headEnd/>
            <a:tailEnd/>
          </a:ln>
        </p:spPr>
        <p:txBody>
          <a:bodyPr/>
          <a:lstStyle/>
          <a:p>
            <a:pPr marL="609600" indent="-609600" algn="l" eaLnBrk="0" hangingPunct="0">
              <a:lnSpc>
                <a:spcPct val="90000"/>
              </a:lnSpc>
              <a:spcBef>
                <a:spcPct val="20000"/>
              </a:spcBef>
            </a:pPr>
            <a:r>
              <a:rPr lang="en-US" altLang="zh-CN" sz="1800" dirty="0" smtClean="0">
                <a:solidFill>
                  <a:srgbClr val="002060"/>
                </a:solidFill>
                <a:cs typeface="Arial" pitchFamily="34" charset="0"/>
              </a:rPr>
              <a:t>Vacuum dry to 20pa</a:t>
            </a:r>
            <a:endParaRPr lang="en-US" altLang="zh-CN" sz="1800" dirty="0">
              <a:solidFill>
                <a:srgbClr val="002060"/>
              </a:solidFill>
              <a:cs typeface="Arial" pitchFamily="34" charset="0"/>
            </a:endParaRPr>
          </a:p>
        </p:txBody>
      </p:sp>
      <p:sp>
        <p:nvSpPr>
          <p:cNvPr id="8" name="Rectangle 1"/>
          <p:cNvSpPr>
            <a:spLocks noChangeArrowheads="1"/>
          </p:cNvSpPr>
          <p:nvPr/>
        </p:nvSpPr>
        <p:spPr bwMode="auto">
          <a:xfrm>
            <a:off x="374228" y="2340471"/>
            <a:ext cx="7924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42900" algn="l"/>
                <a:tab pos="444500" algn="l"/>
                <a:tab pos="685800" algn="l"/>
              </a:tabLst>
            </a:pPr>
            <a:r>
              <a:rPr kumimoji="0" lang="en-US" altLang="zh-CN" sz="1800" i="0" u="none" strike="noStrike" cap="none" normalizeH="0" baseline="0" dirty="0" smtClean="0">
                <a:ln>
                  <a:noFill/>
                </a:ln>
                <a:solidFill>
                  <a:srgbClr val="002060"/>
                </a:solidFill>
                <a:effectLst/>
                <a:ea typeface="黑体" pitchFamily="2" charset="-122"/>
                <a:cs typeface="Arial" pitchFamily="34" charset="0"/>
              </a:rPr>
              <a:t>Due to different construction environment, two kinds of vacuum drying ways could be chosen, namely ordinary vacuum drying and special vacuum drying.</a:t>
            </a:r>
            <a:endParaRPr kumimoji="0" lang="en-US" altLang="zh-CN" sz="1800" i="0" u="none" strike="noStrike" cap="none" normalizeH="0" baseline="0" dirty="0" smtClean="0">
              <a:ln>
                <a:noFill/>
              </a:ln>
              <a:solidFill>
                <a:srgbClr val="002060"/>
              </a:solidFill>
              <a:effectLst/>
              <a:cs typeface="Arial" pitchFamily="34" charset="0"/>
            </a:endParaRPr>
          </a:p>
        </p:txBody>
      </p:sp>
      <p:sp>
        <p:nvSpPr>
          <p:cNvPr id="9" name="Rectangle 2"/>
          <p:cNvSpPr>
            <a:spLocks noChangeArrowheads="1"/>
          </p:cNvSpPr>
          <p:nvPr/>
        </p:nvSpPr>
        <p:spPr bwMode="auto">
          <a:xfrm>
            <a:off x="378148" y="2988543"/>
            <a:ext cx="293221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zh-CN" sz="1800" b="1" i="0" u="none" strike="noStrike" cap="none" normalizeH="0" baseline="0" dirty="0" smtClean="0">
                <a:ln>
                  <a:noFill/>
                </a:ln>
                <a:solidFill>
                  <a:srgbClr val="002060"/>
                </a:solidFill>
                <a:effectLst/>
                <a:ea typeface="黑体" pitchFamily="2" charset="-122"/>
                <a:cs typeface="Arial" pitchFamily="34" charset="0"/>
              </a:rPr>
              <a:t>Ordinary vacuum drying</a:t>
            </a:r>
            <a:endParaRPr kumimoji="0" lang="en-US" altLang="zh-CN" sz="1800" b="0" i="0" u="none" strike="noStrike" cap="none" normalizeH="0" baseline="0" dirty="0" smtClean="0">
              <a:ln>
                <a:noFill/>
              </a:ln>
              <a:solidFill>
                <a:srgbClr val="002060"/>
              </a:solidFill>
              <a:effectLst/>
              <a:cs typeface="Arial" pitchFamily="34" charset="0"/>
            </a:endParaRPr>
          </a:p>
        </p:txBody>
      </p:sp>
      <p:sp>
        <p:nvSpPr>
          <p:cNvPr id="10" name="Rectangle 3"/>
          <p:cNvSpPr>
            <a:spLocks noChangeArrowheads="1"/>
          </p:cNvSpPr>
          <p:nvPr/>
        </p:nvSpPr>
        <p:spPr bwMode="auto">
          <a:xfrm>
            <a:off x="378148" y="3469948"/>
            <a:ext cx="10310813"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lain"/>
              <a:tabLst/>
            </a:pPr>
            <a:r>
              <a:rPr kumimoji="0" lang="en-US" altLang="zh-CN" sz="1800" b="0" i="0" u="none" strike="noStrike" cap="none" normalizeH="0" baseline="0" dirty="0" smtClean="0">
                <a:ln>
                  <a:noFill/>
                </a:ln>
                <a:solidFill>
                  <a:srgbClr val="002060"/>
                </a:solidFill>
                <a:effectLst/>
                <a:ea typeface="ArialMT"/>
                <a:cs typeface="Arial" pitchFamily="34" charset="0"/>
              </a:rPr>
              <a:t>When </a:t>
            </a:r>
            <a:r>
              <a:rPr kumimoji="0" lang="en-US" altLang="zh-CN" sz="1800" b="0" i="0" u="none" strike="noStrike" cap="none" normalizeH="0" baseline="0" dirty="0" smtClean="0">
                <a:ln>
                  <a:noFill/>
                </a:ln>
                <a:solidFill>
                  <a:srgbClr val="002060"/>
                </a:solidFill>
                <a:effectLst/>
                <a:ea typeface="ArialMT"/>
                <a:cs typeface="Arial" pitchFamily="34" charset="0"/>
              </a:rPr>
              <a:t>conduct first vacuum drying, connect pressure gauge to the infusing mouth of gas pipe and liquid pipe, and keep vacuum pump running for </a:t>
            </a:r>
            <a:r>
              <a:rPr kumimoji="0" lang="en-US" altLang="zh-CN" sz="1800" b="0" i="0" u="none" strike="noStrike" cap="none" normalizeH="0" baseline="0" dirty="0" smtClean="0">
                <a:ln>
                  <a:noFill/>
                </a:ln>
                <a:solidFill>
                  <a:srgbClr val="002060"/>
                </a:solidFill>
                <a:effectLst/>
                <a:ea typeface="ArialMT"/>
                <a:cs typeface="Arial" pitchFamily="34" charset="0"/>
              </a:rPr>
              <a:t> 30min</a:t>
            </a:r>
            <a:r>
              <a:rPr kumimoji="0" lang="en-US" altLang="zh-CN" sz="1800" b="0" i="0" u="none" strike="noStrike" cap="none" normalizeH="0" dirty="0" smtClean="0">
                <a:ln>
                  <a:noFill/>
                </a:ln>
                <a:solidFill>
                  <a:srgbClr val="002060"/>
                </a:solidFill>
                <a:effectLst/>
                <a:ea typeface="ArialMT"/>
                <a:cs typeface="Arial" pitchFamily="34" charset="0"/>
              </a:rPr>
              <a:t> of wall mounted (1hour of LCAC)</a:t>
            </a:r>
            <a:r>
              <a:rPr kumimoji="0" lang="en-US" altLang="zh-CN" sz="1800" b="0" i="0" u="none" strike="noStrike" cap="none" normalizeH="0" baseline="0" dirty="0" smtClean="0">
                <a:ln>
                  <a:noFill/>
                </a:ln>
                <a:solidFill>
                  <a:srgbClr val="002060"/>
                </a:solidFill>
                <a:effectLst/>
                <a:ea typeface="ArialMT"/>
                <a:cs typeface="Arial" pitchFamily="34" charset="0"/>
              </a:rPr>
              <a:t> </a:t>
            </a:r>
            <a:endParaRPr lang="en-US" altLang="zh-CN" sz="1800" dirty="0">
              <a:solidFill>
                <a:srgbClr val="002060"/>
              </a:solidFill>
              <a:ea typeface="ArialMT"/>
              <a:cs typeface="Arial" pitchFamily="34" charset="0"/>
            </a:endParaRPr>
          </a:p>
          <a:p>
            <a:pPr marL="342900" lvl="0" indent="-342900">
              <a:buFontTx/>
              <a:buAutoNum type="arabicPlain"/>
            </a:pPr>
            <a:r>
              <a:rPr kumimoji="0" lang="en-US" altLang="zh-CN" sz="1800" b="0" i="0" u="none" strike="noStrike" cap="none" normalizeH="0" baseline="0" dirty="0" smtClean="0">
                <a:ln>
                  <a:noFill/>
                </a:ln>
                <a:solidFill>
                  <a:srgbClr val="002060"/>
                </a:solidFill>
                <a:effectLst/>
                <a:ea typeface="ArialMT"/>
                <a:cs typeface="Arial" pitchFamily="34" charset="0"/>
              </a:rPr>
              <a:t>If </a:t>
            </a:r>
            <a:r>
              <a:rPr kumimoji="0" lang="en-US" altLang="zh-CN" sz="1800" b="0" i="0" u="none" strike="noStrike" cap="none" normalizeH="0" baseline="0" dirty="0" smtClean="0">
                <a:ln>
                  <a:noFill/>
                </a:ln>
                <a:solidFill>
                  <a:srgbClr val="002060"/>
                </a:solidFill>
                <a:effectLst/>
                <a:ea typeface="ArialMT"/>
                <a:cs typeface="Arial" pitchFamily="34" charset="0"/>
              </a:rPr>
              <a:t>the vacuum degree of vacuum pump could not reach </a:t>
            </a:r>
            <a:r>
              <a:rPr lang="en-US" altLang="zh-CN" sz="1800" dirty="0">
                <a:solidFill>
                  <a:srgbClr val="002060"/>
                </a:solidFill>
                <a:ea typeface="ArialMT"/>
                <a:cs typeface="Arial" pitchFamily="34" charset="0"/>
              </a:rPr>
              <a:t>20Pa(</a:t>
            </a:r>
            <a:r>
              <a:rPr lang="en-US" altLang="zh-CN" sz="1800" dirty="0">
                <a:solidFill>
                  <a:srgbClr val="002060"/>
                </a:solidFill>
                <a:ea typeface="ArialMT"/>
                <a:cs typeface="Arial" pitchFamily="34" charset="0"/>
              </a:rPr>
              <a:t>compound meter indicates -</a:t>
            </a:r>
            <a:r>
              <a:rPr lang="en-US" altLang="zh-CN" sz="1800" dirty="0">
                <a:solidFill>
                  <a:srgbClr val="002060"/>
                </a:solidFill>
                <a:ea typeface="ArialMT"/>
                <a:cs typeface="Arial" pitchFamily="34" charset="0"/>
              </a:rPr>
              <a:t>0.1Mpa) </a:t>
            </a:r>
            <a:r>
              <a:rPr kumimoji="0" lang="en-US" altLang="zh-CN" sz="1800" b="0" i="0" u="none" strike="noStrike" cap="none" normalizeH="0" baseline="0" dirty="0" smtClean="0">
                <a:ln>
                  <a:noFill/>
                </a:ln>
                <a:solidFill>
                  <a:srgbClr val="002060"/>
                </a:solidFill>
                <a:effectLst/>
                <a:ea typeface="ArialMT"/>
                <a:cs typeface="Arial" pitchFamily="34" charset="0"/>
              </a:rPr>
              <a:t>after 30min (1 hour) </a:t>
            </a:r>
            <a:r>
              <a:rPr kumimoji="0" lang="en-US" altLang="zh-CN" sz="1800" b="0" i="0" u="none" strike="noStrike" cap="none" normalizeH="0" baseline="0" dirty="0" smtClean="0">
                <a:ln>
                  <a:noFill/>
                </a:ln>
                <a:solidFill>
                  <a:srgbClr val="002060"/>
                </a:solidFill>
                <a:effectLst/>
                <a:ea typeface="ArialMT"/>
                <a:cs typeface="Arial" pitchFamily="34" charset="0"/>
              </a:rPr>
              <a:t>of drying, it indicates that there is moisture or leakage in pipeline system and need to go on with drying for </a:t>
            </a:r>
            <a:r>
              <a:rPr kumimoji="0" lang="en-US" altLang="zh-CN" sz="1800" b="0" i="0" u="none" strike="noStrike" cap="none" normalizeH="0" baseline="0" dirty="0" smtClean="0">
                <a:ln>
                  <a:noFill/>
                </a:ln>
                <a:solidFill>
                  <a:srgbClr val="002060"/>
                </a:solidFill>
                <a:effectLst/>
                <a:ea typeface="ArialMT"/>
                <a:cs typeface="Arial" pitchFamily="34" charset="0"/>
              </a:rPr>
              <a:t>20min (30min). </a:t>
            </a:r>
            <a:endParaRPr kumimoji="0" lang="en-US" altLang="zh-CN" sz="18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2060"/>
                </a:solidFill>
                <a:effectLst/>
                <a:ea typeface="ArialMT"/>
                <a:cs typeface="Arial" pitchFamily="34" charset="0"/>
              </a:rPr>
              <a:t>3   If the vacuum degree of vacuum pump still could not reach </a:t>
            </a:r>
            <a:r>
              <a:rPr lang="en-US" altLang="zh-CN" sz="1800" dirty="0" smtClean="0">
                <a:solidFill>
                  <a:srgbClr val="002060"/>
                </a:solidFill>
                <a:ea typeface="ArialMT"/>
                <a:cs typeface="Arial" pitchFamily="34" charset="0"/>
              </a:rPr>
              <a:t>20Pa after  50min (</a:t>
            </a:r>
            <a:r>
              <a:rPr kumimoji="0" lang="en-US" altLang="zh-CN" sz="1800" b="0" i="0" u="none" strike="noStrike" cap="none" normalizeH="0" baseline="0" dirty="0" smtClean="0">
                <a:ln>
                  <a:noFill/>
                </a:ln>
                <a:solidFill>
                  <a:srgbClr val="002060"/>
                </a:solidFill>
                <a:effectLst/>
                <a:ea typeface="ArialMT"/>
                <a:cs typeface="Arial" pitchFamily="34" charset="0"/>
              </a:rPr>
              <a:t>1.5 hours) </a:t>
            </a:r>
            <a:r>
              <a:rPr kumimoji="0" lang="en-US" altLang="zh-CN" sz="1800" b="0" i="0" u="none" strike="noStrike" cap="none" normalizeH="0" baseline="0" dirty="0" smtClean="0">
                <a:ln>
                  <a:noFill/>
                </a:ln>
                <a:solidFill>
                  <a:srgbClr val="002060"/>
                </a:solidFill>
                <a:effectLst/>
                <a:ea typeface="ArialMT"/>
                <a:cs typeface="Arial" pitchFamily="34" charset="0"/>
              </a:rPr>
              <a:t>of drying, check whether there is leakage source. </a:t>
            </a:r>
            <a:endParaRPr kumimoji="0" lang="en-US" altLang="zh-CN" sz="18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2060"/>
                </a:solidFill>
                <a:effectLst/>
                <a:ea typeface="ArialMT"/>
                <a:cs typeface="Arial" pitchFamily="34" charset="0"/>
              </a:rPr>
              <a:t>4   </a:t>
            </a:r>
            <a:r>
              <a:rPr kumimoji="0" lang="en-US" altLang="zh-CN" sz="1800" b="0" i="0" u="none" strike="noStrike" cap="none" normalizeH="0" baseline="0" dirty="0" smtClean="0">
                <a:ln>
                  <a:noFill/>
                </a:ln>
                <a:solidFill>
                  <a:srgbClr val="002060"/>
                </a:solidFill>
                <a:effectLst/>
                <a:ea typeface="ArialMT"/>
                <a:cs typeface="Arial" pitchFamily="34" charset="0"/>
              </a:rPr>
              <a:t>Pressure</a:t>
            </a:r>
            <a:r>
              <a:rPr kumimoji="0" lang="en-US" altLang="zh-CN" sz="1800" b="0" i="0" u="none" strike="noStrike" cap="none" normalizeH="0" dirty="0" smtClean="0">
                <a:ln>
                  <a:noFill/>
                </a:ln>
                <a:solidFill>
                  <a:srgbClr val="002060"/>
                </a:solidFill>
                <a:effectLst/>
                <a:ea typeface="ArialMT"/>
                <a:cs typeface="Arial" pitchFamily="34" charset="0"/>
              </a:rPr>
              <a:t> keep</a:t>
            </a:r>
            <a:r>
              <a:rPr kumimoji="0" lang="en-US" altLang="zh-CN" sz="1800" b="0" i="0" u="none" strike="noStrike" cap="none" normalizeH="0" baseline="0" dirty="0" smtClean="0">
                <a:ln>
                  <a:noFill/>
                </a:ln>
                <a:solidFill>
                  <a:srgbClr val="002060"/>
                </a:solidFill>
                <a:effectLst/>
                <a:ea typeface="ArialMT"/>
                <a:cs typeface="Arial" pitchFamily="34" charset="0"/>
              </a:rPr>
              <a:t> </a:t>
            </a:r>
            <a:r>
              <a:rPr kumimoji="0" lang="en-US" altLang="zh-CN" sz="1800" b="0" i="0" u="none" strike="noStrike" cap="none" normalizeH="0" baseline="0" dirty="0" smtClean="0">
                <a:ln>
                  <a:noFill/>
                </a:ln>
                <a:solidFill>
                  <a:srgbClr val="002060"/>
                </a:solidFill>
                <a:effectLst/>
                <a:ea typeface="ArialMT"/>
                <a:cs typeface="Arial" pitchFamily="34" charset="0"/>
              </a:rPr>
              <a:t>test: After the vacuum degree reaches </a:t>
            </a:r>
            <a:r>
              <a:rPr lang="en-US" altLang="zh-CN" sz="1800" dirty="0">
                <a:solidFill>
                  <a:srgbClr val="002060"/>
                </a:solidFill>
                <a:ea typeface="ArialMT"/>
                <a:cs typeface="Arial" pitchFamily="34" charset="0"/>
              </a:rPr>
              <a:t>2</a:t>
            </a:r>
            <a:r>
              <a:rPr kumimoji="0" lang="en-US" altLang="zh-CN" sz="1800" b="0" i="0" u="none" strike="noStrike" cap="none" normalizeH="0" baseline="0" dirty="0" smtClean="0">
                <a:ln>
                  <a:noFill/>
                </a:ln>
                <a:solidFill>
                  <a:srgbClr val="002060"/>
                </a:solidFill>
                <a:effectLst/>
                <a:ea typeface="ArialMT"/>
                <a:cs typeface="Arial" pitchFamily="34" charset="0"/>
              </a:rPr>
              <a:t>0Pa, </a:t>
            </a:r>
            <a:r>
              <a:rPr kumimoji="0" lang="en-US" altLang="zh-CN" sz="1800" b="0" i="0" u="none" strike="noStrike" cap="none" normalizeH="0" baseline="0" dirty="0" smtClean="0">
                <a:ln>
                  <a:noFill/>
                </a:ln>
                <a:solidFill>
                  <a:srgbClr val="002060"/>
                </a:solidFill>
                <a:effectLst/>
                <a:ea typeface="ArialMT"/>
                <a:cs typeface="Arial" pitchFamily="34" charset="0"/>
              </a:rPr>
              <a:t>stop vacuum drying and keep the pressure for </a:t>
            </a:r>
            <a:r>
              <a:rPr kumimoji="0" lang="en-US" altLang="zh-CN" sz="1800" b="0" i="0" u="none" strike="noStrike" cap="none" normalizeH="0" baseline="0" dirty="0" smtClean="0">
                <a:ln>
                  <a:noFill/>
                </a:ln>
                <a:solidFill>
                  <a:srgbClr val="002060"/>
                </a:solidFill>
                <a:effectLst/>
                <a:ea typeface="ArialMT"/>
                <a:cs typeface="Arial" pitchFamily="34" charset="0"/>
              </a:rPr>
              <a:t>30min (1 hour). </a:t>
            </a:r>
            <a:r>
              <a:rPr kumimoji="0" lang="en-US" altLang="zh-CN" sz="1800" b="0" i="0" u="none" strike="noStrike" cap="none" normalizeH="0" baseline="0" dirty="0" smtClean="0">
                <a:ln>
                  <a:noFill/>
                </a:ln>
                <a:solidFill>
                  <a:srgbClr val="002060"/>
                </a:solidFill>
                <a:effectLst/>
                <a:ea typeface="ArialMT"/>
                <a:cs typeface="Arial" pitchFamily="34" charset="0"/>
              </a:rPr>
              <a:t>If the indicator of vacuum gauge does not go up, it is qualified. If going up, it indicates that there is moisture or leak source. </a:t>
            </a:r>
            <a:endParaRPr kumimoji="0" lang="en-US" altLang="zh-CN" sz="1800" b="0" i="0" u="none" strike="noStrike" cap="none" normalizeH="0" baseline="0" dirty="0" smtClean="0">
              <a:ln>
                <a:noFill/>
              </a:ln>
              <a:solidFill>
                <a:srgbClr val="002060"/>
              </a:solidFill>
              <a:effectLst/>
              <a:cs typeface="Arial" pitchFamily="34" charset="0"/>
            </a:endParaRPr>
          </a:p>
        </p:txBody>
      </p:sp>
      <p:sp>
        <p:nvSpPr>
          <p:cNvPr id="2" name="矩形 1"/>
          <p:cNvSpPr/>
          <p:nvPr/>
        </p:nvSpPr>
        <p:spPr>
          <a:xfrm>
            <a:off x="90116" y="926374"/>
            <a:ext cx="3671839" cy="461665"/>
          </a:xfrm>
          <a:prstGeom prst="rect">
            <a:avLst/>
          </a:prstGeom>
        </p:spPr>
        <p:txBody>
          <a:bodyPr wrap="none">
            <a:spAutoFit/>
          </a:bodyPr>
          <a:lstStyle/>
          <a:p>
            <a:pPr lvl="0"/>
            <a:r>
              <a:rPr lang="en-US" altLang="zh-CN" sz="2400" b="1" dirty="0" smtClean="0">
                <a:solidFill>
                  <a:srgbClr val="002060"/>
                </a:solidFill>
                <a:cs typeface="Arial" pitchFamily="34" charset="0"/>
              </a:rPr>
              <a:t>2. Vacuum </a:t>
            </a:r>
            <a:r>
              <a:rPr lang="en-US" altLang="zh-CN" sz="2400" b="1" dirty="0">
                <a:solidFill>
                  <a:srgbClr val="002060"/>
                </a:solidFill>
                <a:cs typeface="Arial" pitchFamily="34" charset="0"/>
              </a:rPr>
              <a:t>drying target</a:t>
            </a:r>
            <a:endParaRPr lang="zh-CN" altLang="zh-CN" sz="2400" dirty="0">
              <a:solidFill>
                <a:srgbClr val="002060"/>
              </a:solidFill>
              <a:cs typeface="Arial" pitchFamily="34" charset="0"/>
            </a:endParaRPr>
          </a:p>
        </p:txBody>
      </p:sp>
      <p:sp>
        <p:nvSpPr>
          <p:cNvPr id="4" name="矩形 3"/>
          <p:cNvSpPr/>
          <p:nvPr/>
        </p:nvSpPr>
        <p:spPr>
          <a:xfrm>
            <a:off x="162124" y="1867487"/>
            <a:ext cx="3841757" cy="461665"/>
          </a:xfrm>
          <a:prstGeom prst="rect">
            <a:avLst/>
          </a:prstGeom>
        </p:spPr>
        <p:txBody>
          <a:bodyPr wrap="none">
            <a:spAutoFit/>
          </a:bodyPr>
          <a:lstStyle/>
          <a:p>
            <a:pPr lvl="0"/>
            <a:r>
              <a:rPr lang="en-US" altLang="zh-CN" sz="2400" b="1" dirty="0" smtClean="0">
                <a:solidFill>
                  <a:srgbClr val="002060"/>
                </a:solidFill>
                <a:cs typeface="Arial" pitchFamily="34" charset="0"/>
              </a:rPr>
              <a:t>3.Vacuum </a:t>
            </a:r>
            <a:r>
              <a:rPr lang="en-US" altLang="zh-CN" sz="2400" b="1" dirty="0">
                <a:solidFill>
                  <a:srgbClr val="002060"/>
                </a:solidFill>
                <a:cs typeface="Arial" pitchFamily="34" charset="0"/>
              </a:rPr>
              <a:t>drying method</a:t>
            </a:r>
            <a:endParaRPr lang="zh-CN" altLang="zh-CN" sz="2400" dirty="0">
              <a:solidFill>
                <a:srgbClr val="002060"/>
              </a:solidFill>
              <a:cs typeface="Arial" pitchFamily="34" charset="0"/>
            </a:endParaRPr>
          </a:p>
        </p:txBody>
      </p:sp>
      <p:sp>
        <p:nvSpPr>
          <p:cNvPr id="14" name="矩形 13"/>
          <p:cNvSpPr/>
          <p:nvPr/>
        </p:nvSpPr>
        <p:spPr>
          <a:xfrm>
            <a:off x="6066780" y="108223"/>
            <a:ext cx="4533421" cy="814134"/>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latin typeface="+mn-lt"/>
                <a:cs typeface="Arial" pitchFamily="34" charset="0"/>
              </a:rPr>
              <a:t>8</a:t>
            </a:r>
            <a:r>
              <a:rPr kumimoji="1" lang="en-US" altLang="zh-CN" sz="3200" b="1" dirty="0">
                <a:solidFill>
                  <a:schemeClr val="accent6">
                    <a:lumMod val="75000"/>
                  </a:schemeClr>
                </a:solidFill>
                <a:latin typeface="+mn-lt"/>
                <a:cs typeface="Arial" pitchFamily="34" charset="0"/>
              </a:rPr>
              <a:t>. Vacuum drying </a:t>
            </a:r>
            <a:r>
              <a:rPr kumimoji="1" lang="en-US" altLang="zh-CN" sz="3200" b="1" dirty="0" smtClean="0">
                <a:solidFill>
                  <a:schemeClr val="accent6">
                    <a:lumMod val="75000"/>
                  </a:schemeClr>
                </a:solidFill>
                <a:latin typeface="+mn-lt"/>
                <a:cs typeface="Arial" pitchFamily="34" charset="0"/>
              </a:rPr>
              <a:t>and </a:t>
            </a:r>
          </a:p>
          <a:p>
            <a:pPr algn="r">
              <a:lnSpc>
                <a:spcPts val="2840"/>
              </a:lnSpc>
            </a:pPr>
            <a:r>
              <a:rPr kumimoji="1" lang="en-US" altLang="zh-CN" sz="3200" b="1" dirty="0" smtClean="0">
                <a:solidFill>
                  <a:schemeClr val="accent6">
                    <a:lumMod val="75000"/>
                  </a:schemeClr>
                </a:solidFill>
                <a:latin typeface="+mn-lt"/>
                <a:cs typeface="Arial" pitchFamily="34" charset="0"/>
              </a:rPr>
              <a:t>leakage </a:t>
            </a:r>
            <a:r>
              <a:rPr kumimoji="1" lang="en-US" altLang="zh-CN" sz="3200" b="1" dirty="0">
                <a:solidFill>
                  <a:schemeClr val="accent6">
                    <a:lumMod val="75000"/>
                  </a:schemeClr>
                </a:solidFill>
                <a:latin typeface="+mn-lt"/>
                <a:cs typeface="Arial" pitchFamily="34" charset="0"/>
              </a:rPr>
              <a:t>checking</a:t>
            </a:r>
            <a:endParaRPr kumimoji="1" lang="en-US" altLang="zh-CN" sz="3200" b="1" dirty="0">
              <a:solidFill>
                <a:schemeClr val="accent6">
                  <a:lumMod val="75000"/>
                </a:schemeClr>
              </a:solidFill>
              <a:latin typeface="+mn-lt"/>
              <a:cs typeface="Arial" pitchFamily="34" charset="0"/>
            </a:endParaRPr>
          </a:p>
        </p:txBody>
      </p:sp>
    </p:spTree>
    <p:extLst>
      <p:ext uri="{BB962C8B-B14F-4D97-AF65-F5344CB8AC3E}">
        <p14:creationId xmlns:p14="http://schemas.microsoft.com/office/powerpoint/2010/main" val="29279004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latin typeface="+mn-lt"/>
            </a:endParaRPr>
          </a:p>
        </p:txBody>
      </p:sp>
      <p:sp>
        <p:nvSpPr>
          <p:cNvPr id="5" name="矩形 4"/>
          <p:cNvSpPr/>
          <p:nvPr/>
        </p:nvSpPr>
        <p:spPr>
          <a:xfrm>
            <a:off x="162124" y="900311"/>
            <a:ext cx="3841757" cy="461665"/>
          </a:xfrm>
          <a:prstGeom prst="rect">
            <a:avLst/>
          </a:prstGeom>
        </p:spPr>
        <p:txBody>
          <a:bodyPr wrap="none">
            <a:spAutoFit/>
          </a:bodyPr>
          <a:lstStyle/>
          <a:p>
            <a:pPr lvl="0"/>
            <a:r>
              <a:rPr lang="en-US" altLang="zh-CN" sz="2400" b="1" dirty="0" smtClean="0">
                <a:solidFill>
                  <a:srgbClr val="002060"/>
                </a:solidFill>
                <a:cs typeface="Arial" pitchFamily="34" charset="0"/>
              </a:rPr>
              <a:t>3.Vacuum </a:t>
            </a:r>
            <a:r>
              <a:rPr lang="en-US" altLang="zh-CN" sz="2400" b="1" dirty="0">
                <a:solidFill>
                  <a:srgbClr val="002060"/>
                </a:solidFill>
                <a:cs typeface="Arial" pitchFamily="34" charset="0"/>
              </a:rPr>
              <a:t>drying method</a:t>
            </a:r>
            <a:endParaRPr lang="zh-CN" altLang="zh-CN" sz="2400" dirty="0">
              <a:solidFill>
                <a:srgbClr val="002060"/>
              </a:solidFill>
              <a:cs typeface="Arial" pitchFamily="34" charset="0"/>
            </a:endParaRPr>
          </a:p>
        </p:txBody>
      </p:sp>
      <p:sp>
        <p:nvSpPr>
          <p:cNvPr id="6" name="Rectangle 2"/>
          <p:cNvSpPr>
            <a:spLocks noChangeArrowheads="1"/>
          </p:cNvSpPr>
          <p:nvPr/>
        </p:nvSpPr>
        <p:spPr bwMode="auto">
          <a:xfrm>
            <a:off x="304800" y="1431369"/>
            <a:ext cx="284244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l">
              <a:buFontTx/>
              <a:buChar char="•"/>
            </a:pPr>
            <a:r>
              <a:rPr kumimoji="0" lang="en-US" altLang="zh-CN" sz="1800" b="1" i="0" u="none" strike="noStrike" cap="none" normalizeH="0" baseline="0" dirty="0" smtClean="0">
                <a:ln>
                  <a:noFill/>
                </a:ln>
                <a:solidFill>
                  <a:srgbClr val="FF0000"/>
                </a:solidFill>
                <a:effectLst/>
                <a:ea typeface="黑体" pitchFamily="2" charset="-122"/>
                <a:cs typeface="Arial" pitchFamily="34" charset="0"/>
              </a:rPr>
              <a:t> </a:t>
            </a:r>
            <a:r>
              <a:rPr lang="en-US" altLang="zh-CN" sz="1800" b="1" dirty="0" smtClean="0">
                <a:solidFill>
                  <a:srgbClr val="FF0000"/>
                </a:solidFill>
                <a:cs typeface="Arial" pitchFamily="34" charset="0"/>
              </a:rPr>
              <a:t>Special vacuum </a:t>
            </a:r>
            <a:r>
              <a:rPr lang="en-US" altLang="zh-CN" sz="1800" b="1" dirty="0" smtClean="0">
                <a:solidFill>
                  <a:srgbClr val="FF0000"/>
                </a:solidFill>
                <a:cs typeface="Arial" pitchFamily="34" charset="0"/>
              </a:rPr>
              <a:t>drying</a:t>
            </a:r>
            <a:endParaRPr lang="zh-CN" altLang="zh-CN" sz="1800" dirty="0" smtClean="0">
              <a:solidFill>
                <a:srgbClr val="FF0000"/>
              </a:solidFill>
              <a:cs typeface="Arial" pitchFamily="34" charset="0"/>
            </a:endParaRPr>
          </a:p>
        </p:txBody>
      </p:sp>
      <p:sp>
        <p:nvSpPr>
          <p:cNvPr id="7" name="Rectangle 3"/>
          <p:cNvSpPr>
            <a:spLocks noChangeArrowheads="1"/>
          </p:cNvSpPr>
          <p:nvPr/>
        </p:nvSpPr>
        <p:spPr bwMode="auto">
          <a:xfrm>
            <a:off x="372616" y="2022817"/>
            <a:ext cx="9942636"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r>
              <a:rPr lang="en-US" altLang="zh-CN" sz="1600" dirty="0" smtClean="0">
                <a:solidFill>
                  <a:srgbClr val="002060"/>
                </a:solidFill>
                <a:latin typeface="+mn-lt"/>
              </a:rPr>
              <a:t>The special vacuum drying method shall be adopted when: </a:t>
            </a:r>
            <a:endParaRPr lang="zh-CN" altLang="zh-CN" sz="1600" dirty="0" smtClean="0">
              <a:solidFill>
                <a:srgbClr val="002060"/>
              </a:solidFill>
              <a:latin typeface="+mn-lt"/>
            </a:endParaRPr>
          </a:p>
          <a:p>
            <a:pPr algn="l"/>
            <a:r>
              <a:rPr lang="en-US" altLang="zh-CN" sz="1600" dirty="0" smtClean="0">
                <a:solidFill>
                  <a:srgbClr val="002060"/>
                </a:solidFill>
                <a:latin typeface="+mn-lt"/>
              </a:rPr>
              <a:t>1.   Finding moisture during flushing refrigerant pipe. </a:t>
            </a:r>
            <a:endParaRPr lang="zh-CN" altLang="zh-CN" sz="1600" dirty="0" smtClean="0">
              <a:solidFill>
                <a:srgbClr val="002060"/>
              </a:solidFill>
              <a:latin typeface="+mn-lt"/>
            </a:endParaRPr>
          </a:p>
          <a:p>
            <a:pPr algn="l"/>
            <a:r>
              <a:rPr lang="en-US" altLang="zh-CN" sz="1600" dirty="0" smtClean="0">
                <a:solidFill>
                  <a:srgbClr val="002060"/>
                </a:solidFill>
                <a:latin typeface="+mn-lt"/>
              </a:rPr>
              <a:t>2.   Conducting construction on rainy day, because rain water might penetrated into pipeline. </a:t>
            </a:r>
            <a:endParaRPr lang="zh-CN" altLang="zh-CN" sz="1600" dirty="0" smtClean="0">
              <a:solidFill>
                <a:srgbClr val="002060"/>
              </a:solidFill>
              <a:latin typeface="+mn-lt"/>
            </a:endParaRPr>
          </a:p>
          <a:p>
            <a:pPr algn="l"/>
            <a:r>
              <a:rPr lang="en-US" altLang="zh-CN" sz="1600" dirty="0" smtClean="0">
                <a:solidFill>
                  <a:srgbClr val="002060"/>
                </a:solidFill>
                <a:latin typeface="+mn-lt"/>
              </a:rPr>
              <a:t>3.   </a:t>
            </a:r>
            <a:r>
              <a:rPr lang="en-US" altLang="zh-CN" sz="1600" dirty="0" smtClean="0">
                <a:solidFill>
                  <a:srgbClr val="002060"/>
                </a:solidFill>
                <a:latin typeface="+mn-lt"/>
              </a:rPr>
              <a:t>Rain water might penetrate into pipeline during construction.</a:t>
            </a:r>
            <a:endParaRPr lang="zh-CN" altLang="zh-CN" sz="1600" dirty="0" smtClean="0">
              <a:solidFill>
                <a:srgbClr val="002060"/>
              </a:solidFill>
              <a:latin typeface="+mn-lt"/>
            </a:endParaRPr>
          </a:p>
          <a:p>
            <a:pPr algn="l"/>
            <a:r>
              <a:rPr lang="en-US" altLang="zh-CN" sz="1600" dirty="0" smtClean="0">
                <a:solidFill>
                  <a:srgbClr val="002060"/>
                </a:solidFill>
                <a:latin typeface="+mn-lt"/>
              </a:rPr>
              <a:t> </a:t>
            </a:r>
            <a:endParaRPr lang="zh-CN" altLang="zh-CN" sz="1600" dirty="0" smtClean="0">
              <a:solidFill>
                <a:srgbClr val="002060"/>
              </a:solidFill>
              <a:latin typeface="+mn-lt"/>
            </a:endParaRPr>
          </a:p>
          <a:p>
            <a:pPr algn="l"/>
            <a:r>
              <a:rPr lang="en-US" altLang="zh-CN" sz="1600" dirty="0" smtClean="0">
                <a:solidFill>
                  <a:srgbClr val="002060"/>
                </a:solidFill>
                <a:latin typeface="+mn-lt"/>
              </a:rPr>
              <a:t>Procedures of special vacuum drying are as follows: </a:t>
            </a:r>
            <a:endParaRPr lang="zh-CN" altLang="zh-CN" sz="1600" dirty="0" smtClean="0">
              <a:solidFill>
                <a:srgbClr val="002060"/>
              </a:solidFill>
              <a:latin typeface="+mn-lt"/>
            </a:endParaRPr>
          </a:p>
          <a:p>
            <a:pPr algn="l"/>
            <a:r>
              <a:rPr lang="en-US" altLang="zh-CN" sz="1600" dirty="0" smtClean="0">
                <a:solidFill>
                  <a:srgbClr val="002060"/>
                </a:solidFill>
                <a:latin typeface="+mn-lt"/>
              </a:rPr>
              <a:t>1.   Vacuum drying for </a:t>
            </a:r>
            <a:r>
              <a:rPr lang="en-US" altLang="zh-CN" sz="1600" dirty="0" smtClean="0">
                <a:solidFill>
                  <a:srgbClr val="002060"/>
                </a:solidFill>
                <a:latin typeface="+mn-lt"/>
              </a:rPr>
              <a:t>30min (</a:t>
            </a:r>
            <a:r>
              <a:rPr lang="en-US" altLang="zh-CN" sz="1600" dirty="0" smtClean="0">
                <a:solidFill>
                  <a:srgbClr val="002060"/>
                </a:solidFill>
                <a:latin typeface="+mn-lt"/>
              </a:rPr>
              <a:t>1 hour).</a:t>
            </a:r>
            <a:endParaRPr lang="zh-CN" altLang="zh-CN" sz="1600" dirty="0" smtClean="0">
              <a:solidFill>
                <a:srgbClr val="002060"/>
              </a:solidFill>
              <a:latin typeface="+mn-lt"/>
            </a:endParaRPr>
          </a:p>
          <a:p>
            <a:pPr algn="l"/>
            <a:r>
              <a:rPr lang="en-US" altLang="zh-CN" sz="1600" dirty="0" smtClean="0">
                <a:solidFill>
                  <a:srgbClr val="002060"/>
                </a:solidFill>
                <a:latin typeface="+mn-lt"/>
              </a:rPr>
              <a:t>2.   Vacuum damage, filling nitrogen to reach 0.05MPa</a:t>
            </a:r>
            <a:endParaRPr lang="zh-CN" altLang="zh-CN" sz="1600" dirty="0" smtClean="0">
              <a:solidFill>
                <a:srgbClr val="002060"/>
              </a:solidFill>
              <a:latin typeface="+mn-lt"/>
            </a:endParaRPr>
          </a:p>
          <a:p>
            <a:pPr algn="l"/>
            <a:r>
              <a:rPr lang="en-US" altLang="zh-CN" sz="1600" dirty="0" smtClean="0">
                <a:solidFill>
                  <a:srgbClr val="002060"/>
                </a:solidFill>
                <a:latin typeface="+mn-lt"/>
              </a:rPr>
              <a:t>Because nitrogen is dry gas, vacuum damage could achieve the effect of vacuum drying, but this method could not achieve drying thoroughly when there is too much moisture. Therefore, special attention shall be drawn to prevent the entering of water and the formation of condensate water.</a:t>
            </a:r>
            <a:endParaRPr lang="zh-CN" altLang="zh-CN" sz="1600" dirty="0" smtClean="0">
              <a:solidFill>
                <a:srgbClr val="002060"/>
              </a:solidFill>
              <a:latin typeface="+mn-lt"/>
            </a:endParaRPr>
          </a:p>
          <a:p>
            <a:pPr marL="342900" indent="-342900" algn="l">
              <a:buAutoNum type="arabicPeriod" startAt="3"/>
            </a:pPr>
            <a:r>
              <a:rPr lang="en-US" altLang="zh-CN" sz="1600" dirty="0" smtClean="0">
                <a:solidFill>
                  <a:srgbClr val="002060"/>
                </a:solidFill>
                <a:latin typeface="+mn-lt"/>
              </a:rPr>
              <a:t>Vacuum </a:t>
            </a:r>
            <a:r>
              <a:rPr lang="en-US" altLang="zh-CN" sz="1600" dirty="0" smtClean="0">
                <a:solidFill>
                  <a:srgbClr val="002060"/>
                </a:solidFill>
                <a:latin typeface="+mn-lt"/>
              </a:rPr>
              <a:t>drying again for </a:t>
            </a:r>
            <a:r>
              <a:rPr lang="en-US" altLang="zh-CN" sz="1600" dirty="0" smtClean="0">
                <a:solidFill>
                  <a:srgbClr val="002060"/>
                </a:solidFill>
                <a:latin typeface="+mn-lt"/>
              </a:rPr>
              <a:t>20min(30min)</a:t>
            </a:r>
          </a:p>
          <a:p>
            <a:pPr marL="342900" indent="-342900" algn="l">
              <a:buAutoNum type="arabicPeriod" startAt="3"/>
            </a:pPr>
            <a:r>
              <a:rPr lang="en-US" altLang="zh-CN" sz="1600" dirty="0" smtClean="0">
                <a:solidFill>
                  <a:srgbClr val="002060"/>
                </a:solidFill>
                <a:latin typeface="+mn-lt"/>
              </a:rPr>
              <a:t>If </a:t>
            </a:r>
            <a:r>
              <a:rPr lang="en-US" altLang="zh-CN" sz="1600" dirty="0" smtClean="0">
                <a:solidFill>
                  <a:srgbClr val="002060"/>
                </a:solidFill>
                <a:latin typeface="+mn-lt"/>
              </a:rPr>
              <a:t>the pressure reached </a:t>
            </a:r>
            <a:r>
              <a:rPr lang="en-US" altLang="zh-CN" sz="1600" dirty="0" smtClean="0">
                <a:solidFill>
                  <a:srgbClr val="002060"/>
                </a:solidFill>
                <a:latin typeface="+mn-lt"/>
              </a:rPr>
              <a:t>20Pa, </a:t>
            </a:r>
            <a:r>
              <a:rPr lang="en-US" altLang="zh-CN" sz="1600" dirty="0" smtClean="0">
                <a:solidFill>
                  <a:srgbClr val="002060"/>
                </a:solidFill>
                <a:latin typeface="+mn-lt"/>
              </a:rPr>
              <a:t>start to pressure leakage test. If it can not reached the value, repeat vacuum damage and vacuum drying again for 1 hour.</a:t>
            </a:r>
            <a:endParaRPr lang="zh-CN" altLang="zh-CN" sz="1600" dirty="0" smtClean="0">
              <a:solidFill>
                <a:srgbClr val="002060"/>
              </a:solidFill>
              <a:latin typeface="+mn-lt"/>
            </a:endParaRPr>
          </a:p>
          <a:p>
            <a:pPr algn="l"/>
            <a:r>
              <a:rPr lang="en-US" altLang="zh-CN" sz="1600" dirty="0" smtClean="0">
                <a:solidFill>
                  <a:srgbClr val="002060"/>
                </a:solidFill>
                <a:latin typeface="+mn-lt"/>
              </a:rPr>
              <a:t>4   Leakage test: After the vacuum degree reaches -755mmHg, stop vacuum drying and keep the pressure for </a:t>
            </a:r>
            <a:r>
              <a:rPr lang="en-US" altLang="zh-CN" sz="1600" dirty="0" smtClean="0">
                <a:solidFill>
                  <a:srgbClr val="002060"/>
                </a:solidFill>
                <a:latin typeface="+mn-lt"/>
              </a:rPr>
              <a:t>30min (1 hour). </a:t>
            </a:r>
            <a:r>
              <a:rPr lang="en-US" altLang="zh-CN" sz="1600" dirty="0" smtClean="0">
                <a:solidFill>
                  <a:srgbClr val="002060"/>
                </a:solidFill>
                <a:latin typeface="+mn-lt"/>
              </a:rPr>
              <a:t>If the indicator of vacuum gauge does not go up, it is qualified. If going up, it indicates that there is moisture or leak source. </a:t>
            </a:r>
            <a:endParaRPr lang="zh-CN" altLang="zh-CN" sz="1600" dirty="0">
              <a:solidFill>
                <a:srgbClr val="002060"/>
              </a:solidFill>
              <a:latin typeface="+mn-lt"/>
            </a:endParaRPr>
          </a:p>
        </p:txBody>
      </p:sp>
      <p:sp>
        <p:nvSpPr>
          <p:cNvPr id="8" name="矩形 7"/>
          <p:cNvSpPr/>
          <p:nvPr/>
        </p:nvSpPr>
        <p:spPr>
          <a:xfrm>
            <a:off x="6066780" y="108223"/>
            <a:ext cx="4533421" cy="814134"/>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latin typeface="+mn-lt"/>
                <a:cs typeface="Arial" pitchFamily="34" charset="0"/>
              </a:rPr>
              <a:t>8</a:t>
            </a:r>
            <a:r>
              <a:rPr kumimoji="1" lang="en-US" altLang="zh-CN" sz="3200" b="1" dirty="0">
                <a:solidFill>
                  <a:schemeClr val="accent6">
                    <a:lumMod val="75000"/>
                  </a:schemeClr>
                </a:solidFill>
                <a:latin typeface="+mn-lt"/>
                <a:cs typeface="Arial" pitchFamily="34" charset="0"/>
              </a:rPr>
              <a:t>. Vacuum drying </a:t>
            </a:r>
            <a:r>
              <a:rPr kumimoji="1" lang="en-US" altLang="zh-CN" sz="3200" b="1" dirty="0" smtClean="0">
                <a:solidFill>
                  <a:schemeClr val="accent6">
                    <a:lumMod val="75000"/>
                  </a:schemeClr>
                </a:solidFill>
                <a:latin typeface="+mn-lt"/>
                <a:cs typeface="Arial" pitchFamily="34" charset="0"/>
              </a:rPr>
              <a:t>and </a:t>
            </a:r>
          </a:p>
          <a:p>
            <a:pPr algn="r">
              <a:lnSpc>
                <a:spcPts val="2840"/>
              </a:lnSpc>
            </a:pPr>
            <a:r>
              <a:rPr kumimoji="1" lang="en-US" altLang="zh-CN" sz="3200" b="1" dirty="0" smtClean="0">
                <a:solidFill>
                  <a:schemeClr val="accent6">
                    <a:lumMod val="75000"/>
                  </a:schemeClr>
                </a:solidFill>
                <a:latin typeface="+mn-lt"/>
                <a:cs typeface="Arial" pitchFamily="34" charset="0"/>
              </a:rPr>
              <a:t>leakage </a:t>
            </a:r>
            <a:r>
              <a:rPr kumimoji="1" lang="en-US" altLang="zh-CN" sz="3200" b="1" dirty="0">
                <a:solidFill>
                  <a:schemeClr val="accent6">
                    <a:lumMod val="75000"/>
                  </a:schemeClr>
                </a:solidFill>
                <a:latin typeface="+mn-lt"/>
                <a:cs typeface="Arial" pitchFamily="34" charset="0"/>
              </a:rPr>
              <a:t>checking</a:t>
            </a:r>
            <a:endParaRPr kumimoji="1" lang="en-US" altLang="zh-CN" sz="3200" b="1" dirty="0">
              <a:solidFill>
                <a:schemeClr val="accent6">
                  <a:lumMod val="75000"/>
                </a:schemeClr>
              </a:solidFill>
              <a:latin typeface="+mn-lt"/>
              <a:cs typeface="Arial" pitchFamily="34" charset="0"/>
            </a:endParaRPr>
          </a:p>
        </p:txBody>
      </p:sp>
    </p:spTree>
    <p:extLst>
      <p:ext uri="{BB962C8B-B14F-4D97-AF65-F5344CB8AC3E}">
        <p14:creationId xmlns:p14="http://schemas.microsoft.com/office/powerpoint/2010/main" val="29279004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latin typeface="+mn-lt"/>
            </a:endParaRPr>
          </a:p>
        </p:txBody>
      </p:sp>
      <p:sp>
        <p:nvSpPr>
          <p:cNvPr id="5" name="矩形 4"/>
          <p:cNvSpPr/>
          <p:nvPr/>
        </p:nvSpPr>
        <p:spPr>
          <a:xfrm>
            <a:off x="162124" y="900311"/>
            <a:ext cx="3177473" cy="461665"/>
          </a:xfrm>
          <a:prstGeom prst="rect">
            <a:avLst/>
          </a:prstGeom>
        </p:spPr>
        <p:txBody>
          <a:bodyPr wrap="none">
            <a:spAutoFit/>
          </a:bodyPr>
          <a:lstStyle/>
          <a:p>
            <a:pPr lvl="0"/>
            <a:r>
              <a:rPr kumimoji="1" lang="en-US" altLang="zh-CN" sz="2400" b="1" dirty="0" smtClean="0">
                <a:solidFill>
                  <a:srgbClr val="002060"/>
                </a:solidFill>
                <a:cs typeface="Arial" pitchFamily="34" charset="0"/>
              </a:rPr>
              <a:t>4. Leakage </a:t>
            </a:r>
            <a:r>
              <a:rPr kumimoji="1" lang="en-US" altLang="zh-CN" sz="2400" b="1" dirty="0">
                <a:solidFill>
                  <a:srgbClr val="002060"/>
                </a:solidFill>
                <a:cs typeface="Arial" pitchFamily="34" charset="0"/>
              </a:rPr>
              <a:t>checking</a:t>
            </a:r>
            <a:endParaRPr lang="zh-CN" altLang="zh-CN" sz="2400" dirty="0">
              <a:solidFill>
                <a:srgbClr val="002060"/>
              </a:solidFill>
              <a:cs typeface="Arial" pitchFamily="34" charset="0"/>
            </a:endParaRPr>
          </a:p>
        </p:txBody>
      </p:sp>
      <p:sp>
        <p:nvSpPr>
          <p:cNvPr id="8" name="矩形 7"/>
          <p:cNvSpPr/>
          <p:nvPr/>
        </p:nvSpPr>
        <p:spPr>
          <a:xfrm>
            <a:off x="76200" y="1676400"/>
            <a:ext cx="8534400" cy="3139321"/>
          </a:xfrm>
          <a:prstGeom prst="rect">
            <a:avLst/>
          </a:prstGeom>
        </p:spPr>
        <p:txBody>
          <a:bodyPr wrap="square">
            <a:spAutoFit/>
          </a:bodyPr>
          <a:lstStyle/>
          <a:p>
            <a:pPr algn="l"/>
            <a:r>
              <a:rPr lang="en-US" altLang="zh-CN" sz="1800" dirty="0" smtClean="0">
                <a:solidFill>
                  <a:srgbClr val="002060"/>
                </a:solidFill>
                <a:cs typeface="Arial" pitchFamily="34" charset="0"/>
              </a:rPr>
              <a:t>1. Soap water method:</a:t>
            </a:r>
          </a:p>
          <a:p>
            <a:pPr algn="l"/>
            <a:r>
              <a:rPr lang="en-US" altLang="zh-CN" sz="1800" dirty="0" smtClean="0">
                <a:solidFill>
                  <a:srgbClr val="002060"/>
                </a:solidFill>
                <a:cs typeface="Arial" pitchFamily="34" charset="0"/>
              </a:rPr>
              <a:t>Apply </a:t>
            </a:r>
            <a:r>
              <a:rPr lang="en-US" altLang="zh-CN" sz="1800" dirty="0" smtClean="0">
                <a:solidFill>
                  <a:srgbClr val="002060"/>
                </a:solidFill>
                <a:cs typeface="Arial" pitchFamily="34" charset="0"/>
              </a:rPr>
              <a:t>a soap water or a liquid neutral detergent on the indoor unit </a:t>
            </a:r>
            <a:r>
              <a:rPr lang="en-US" altLang="zh-CN" sz="1800" dirty="0" smtClean="0">
                <a:solidFill>
                  <a:srgbClr val="002060"/>
                </a:solidFill>
                <a:cs typeface="Arial" pitchFamily="34" charset="0"/>
              </a:rPr>
              <a:t>connection </a:t>
            </a:r>
            <a:r>
              <a:rPr lang="en-US" altLang="zh-CN" sz="1800" dirty="0" smtClean="0">
                <a:solidFill>
                  <a:srgbClr val="002060"/>
                </a:solidFill>
                <a:cs typeface="Arial" pitchFamily="34" charset="0"/>
              </a:rPr>
              <a:t>,outdoor unit connections and pipe joints by a soft brush to check for  leakage of the connecting points of the piping. If bubbles come out, the pipes have leakage.</a:t>
            </a:r>
          </a:p>
          <a:p>
            <a:pPr algn="l"/>
            <a:endParaRPr lang="en-US" altLang="zh-CN" sz="1800" dirty="0">
              <a:solidFill>
                <a:srgbClr val="002060"/>
              </a:solidFill>
              <a:cs typeface="Arial" pitchFamily="34" charset="0"/>
            </a:endParaRPr>
          </a:p>
          <a:p>
            <a:pPr algn="l"/>
            <a:r>
              <a:rPr lang="en-US" altLang="zh-CN" sz="1800" dirty="0" smtClean="0">
                <a:solidFill>
                  <a:srgbClr val="002060"/>
                </a:solidFill>
                <a:cs typeface="Arial" pitchFamily="34" charset="0"/>
              </a:rPr>
              <a:t>Charge nitrogen gas to </a:t>
            </a:r>
            <a:r>
              <a:rPr lang="en-US" altLang="zh-CN" sz="1800" dirty="0" smtClean="0">
                <a:solidFill>
                  <a:srgbClr val="002060"/>
                </a:solidFill>
                <a:cs typeface="Arial" pitchFamily="34" charset="0"/>
              </a:rPr>
              <a:t>more than15psi(0.103MPa).</a:t>
            </a:r>
            <a:endParaRPr lang="en-US" altLang="zh-CN" sz="1800" dirty="0">
              <a:solidFill>
                <a:srgbClr val="002060"/>
              </a:solidFill>
              <a:cs typeface="Arial" pitchFamily="34" charset="0"/>
            </a:endParaRPr>
          </a:p>
          <a:p>
            <a:pPr algn="l"/>
            <a:endParaRPr lang="en-US" altLang="zh-CN" sz="1800" dirty="0" smtClean="0">
              <a:solidFill>
                <a:srgbClr val="002060"/>
              </a:solidFill>
              <a:cs typeface="Arial" pitchFamily="34" charset="0"/>
            </a:endParaRPr>
          </a:p>
          <a:p>
            <a:pPr algn="l"/>
            <a:endParaRPr lang="en-US" altLang="zh-CN" sz="1800" dirty="0" smtClean="0">
              <a:solidFill>
                <a:srgbClr val="002060"/>
              </a:solidFill>
              <a:cs typeface="Arial" pitchFamily="34" charset="0"/>
            </a:endParaRPr>
          </a:p>
          <a:p>
            <a:pPr algn="l"/>
            <a:r>
              <a:rPr lang="en-US" altLang="zh-CN" sz="1800" dirty="0" smtClean="0">
                <a:solidFill>
                  <a:srgbClr val="002060"/>
                </a:solidFill>
                <a:cs typeface="Arial" pitchFamily="34" charset="0"/>
              </a:rPr>
              <a:t>2. Leak detector</a:t>
            </a:r>
          </a:p>
          <a:p>
            <a:pPr algn="l"/>
            <a:r>
              <a:rPr lang="en-US" altLang="zh-CN" sz="1800" dirty="0" smtClean="0">
                <a:solidFill>
                  <a:srgbClr val="002060"/>
                </a:solidFill>
                <a:cs typeface="Arial" pitchFamily="34" charset="0"/>
              </a:rPr>
              <a:t>Use the leak detector to check for leakage.</a:t>
            </a:r>
            <a:endParaRPr lang="en-US" altLang="zh-CN" sz="1800" dirty="0">
              <a:solidFill>
                <a:srgbClr val="002060"/>
              </a:solidFill>
              <a:cs typeface="Arial" pitchFamily="34" charset="0"/>
            </a:endParaRPr>
          </a:p>
        </p:txBody>
      </p:sp>
      <p:sp>
        <p:nvSpPr>
          <p:cNvPr id="9" name="矩形 8"/>
          <p:cNvSpPr/>
          <p:nvPr/>
        </p:nvSpPr>
        <p:spPr>
          <a:xfrm>
            <a:off x="152400" y="5427523"/>
            <a:ext cx="5955476" cy="369332"/>
          </a:xfrm>
          <a:prstGeom prst="rect">
            <a:avLst/>
          </a:prstGeom>
        </p:spPr>
        <p:txBody>
          <a:bodyPr wrap="none">
            <a:spAutoFit/>
          </a:bodyPr>
          <a:lstStyle/>
          <a:p>
            <a:pPr algn="l"/>
            <a:r>
              <a:rPr lang="en-US" altLang="zh-CN" sz="1800" dirty="0" smtClean="0">
                <a:solidFill>
                  <a:srgbClr val="002060"/>
                </a:solidFill>
                <a:cs typeface="Arial" pitchFamily="34" charset="0"/>
              </a:rPr>
              <a:t>After performed the leakage test, insulate the pipe joints.</a:t>
            </a:r>
            <a:endParaRPr lang="en-US" altLang="zh-CN" sz="1800" dirty="0">
              <a:solidFill>
                <a:srgbClr val="002060"/>
              </a:solidFill>
              <a:cs typeface="Arial" pitchFamily="34" charset="0"/>
            </a:endParaRPr>
          </a:p>
        </p:txBody>
      </p:sp>
      <p:sp>
        <p:nvSpPr>
          <p:cNvPr id="10" name="矩形 9"/>
          <p:cNvSpPr/>
          <p:nvPr/>
        </p:nvSpPr>
        <p:spPr>
          <a:xfrm>
            <a:off x="6066780" y="108223"/>
            <a:ext cx="4533421" cy="814134"/>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latin typeface="+mn-lt"/>
                <a:cs typeface="Arial" pitchFamily="34" charset="0"/>
              </a:rPr>
              <a:t>8</a:t>
            </a:r>
            <a:r>
              <a:rPr kumimoji="1" lang="en-US" altLang="zh-CN" sz="3200" b="1" dirty="0">
                <a:solidFill>
                  <a:schemeClr val="accent6">
                    <a:lumMod val="75000"/>
                  </a:schemeClr>
                </a:solidFill>
                <a:latin typeface="+mn-lt"/>
                <a:cs typeface="Arial" pitchFamily="34" charset="0"/>
              </a:rPr>
              <a:t>. Vacuum drying </a:t>
            </a:r>
            <a:r>
              <a:rPr kumimoji="1" lang="en-US" altLang="zh-CN" sz="3200" b="1" dirty="0" smtClean="0">
                <a:solidFill>
                  <a:schemeClr val="accent6">
                    <a:lumMod val="75000"/>
                  </a:schemeClr>
                </a:solidFill>
                <a:latin typeface="+mn-lt"/>
                <a:cs typeface="Arial" pitchFamily="34" charset="0"/>
              </a:rPr>
              <a:t>and </a:t>
            </a:r>
          </a:p>
          <a:p>
            <a:pPr algn="r">
              <a:lnSpc>
                <a:spcPts val="2840"/>
              </a:lnSpc>
            </a:pPr>
            <a:r>
              <a:rPr kumimoji="1" lang="en-US" altLang="zh-CN" sz="3200" b="1" dirty="0" smtClean="0">
                <a:solidFill>
                  <a:schemeClr val="accent6">
                    <a:lumMod val="75000"/>
                  </a:schemeClr>
                </a:solidFill>
                <a:latin typeface="+mn-lt"/>
                <a:cs typeface="Arial" pitchFamily="34" charset="0"/>
              </a:rPr>
              <a:t>leakage </a:t>
            </a:r>
            <a:r>
              <a:rPr kumimoji="1" lang="en-US" altLang="zh-CN" sz="3200" b="1" dirty="0">
                <a:solidFill>
                  <a:schemeClr val="accent6">
                    <a:lumMod val="75000"/>
                  </a:schemeClr>
                </a:solidFill>
                <a:latin typeface="+mn-lt"/>
                <a:cs typeface="Arial" pitchFamily="34" charset="0"/>
              </a:rPr>
              <a:t>checking</a:t>
            </a:r>
            <a:endParaRPr kumimoji="1" lang="en-US" altLang="zh-CN" sz="3200" b="1" dirty="0">
              <a:solidFill>
                <a:schemeClr val="accent6">
                  <a:lumMod val="75000"/>
                </a:schemeClr>
              </a:solidFill>
              <a:latin typeface="+mn-lt"/>
              <a:cs typeface="Arial" pitchFamily="34" charset="0"/>
            </a:endParaRPr>
          </a:p>
        </p:txBody>
      </p:sp>
    </p:spTree>
    <p:extLst>
      <p:ext uri="{BB962C8B-B14F-4D97-AF65-F5344CB8AC3E}">
        <p14:creationId xmlns:p14="http://schemas.microsoft.com/office/powerpoint/2010/main" val="12830216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latin typeface="+mn-lt"/>
            </a:endParaRPr>
          </a:p>
        </p:txBody>
      </p:sp>
      <p:sp>
        <p:nvSpPr>
          <p:cNvPr id="5" name="矩形 4"/>
          <p:cNvSpPr/>
          <p:nvPr/>
        </p:nvSpPr>
        <p:spPr>
          <a:xfrm>
            <a:off x="162124" y="900311"/>
            <a:ext cx="7992894" cy="461665"/>
          </a:xfrm>
          <a:prstGeom prst="rect">
            <a:avLst/>
          </a:prstGeom>
        </p:spPr>
        <p:txBody>
          <a:bodyPr wrap="none">
            <a:spAutoFit/>
          </a:bodyPr>
          <a:lstStyle/>
          <a:p>
            <a:r>
              <a:rPr kumimoji="1" lang="en-US" altLang="zh-CN" sz="2400" b="1" dirty="0" smtClean="0">
                <a:solidFill>
                  <a:srgbClr val="002060"/>
                </a:solidFill>
                <a:cs typeface="Arial" pitchFamily="34" charset="0"/>
              </a:rPr>
              <a:t>1. </a:t>
            </a:r>
            <a:r>
              <a:rPr kumimoji="1" lang="en-US" altLang="zh-CN" sz="2400" b="1" dirty="0">
                <a:solidFill>
                  <a:srgbClr val="002060"/>
                </a:solidFill>
                <a:cs typeface="Arial" pitchFamily="34" charset="0"/>
              </a:rPr>
              <a:t>Electric safety regulations for the initial Installation</a:t>
            </a:r>
          </a:p>
        </p:txBody>
      </p:sp>
      <p:sp>
        <p:nvSpPr>
          <p:cNvPr id="10" name="矩形 9"/>
          <p:cNvSpPr/>
          <p:nvPr/>
        </p:nvSpPr>
        <p:spPr>
          <a:xfrm>
            <a:off x="8443044" y="304889"/>
            <a:ext cx="1912318" cy="451406"/>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latin typeface="+mn-lt"/>
                <a:cs typeface="Arial" pitchFamily="34" charset="0"/>
              </a:rPr>
              <a:t>9. Wiring</a:t>
            </a:r>
            <a:endParaRPr kumimoji="1" lang="en-US" altLang="zh-CN" sz="3200" b="1" dirty="0">
              <a:solidFill>
                <a:schemeClr val="accent6">
                  <a:lumMod val="75000"/>
                </a:schemeClr>
              </a:solidFill>
              <a:latin typeface="+mn-lt"/>
              <a:cs typeface="Arial" pitchFamily="34" charset="0"/>
            </a:endParaRPr>
          </a:p>
        </p:txBody>
      </p:sp>
      <p:sp>
        <p:nvSpPr>
          <p:cNvPr id="11" name="矩形 4"/>
          <p:cNvSpPr>
            <a:spLocks noChangeArrowheads="1"/>
          </p:cNvSpPr>
          <p:nvPr/>
        </p:nvSpPr>
        <p:spPr bwMode="auto">
          <a:xfrm>
            <a:off x="76200" y="1476375"/>
            <a:ext cx="9951020" cy="4770537"/>
          </a:xfrm>
          <a:prstGeom prst="rect">
            <a:avLst/>
          </a:prstGeom>
          <a:noFill/>
          <a:ln w="9525">
            <a:noFill/>
            <a:miter lim="800000"/>
            <a:headEnd/>
            <a:tailEnd/>
          </a:ln>
        </p:spPr>
        <p:txBody>
          <a:bodyPr wrap="square">
            <a:spAutoFit/>
          </a:bodyPr>
          <a:lstStyle/>
          <a:p>
            <a:pPr lvl="0" algn="l">
              <a:lnSpc>
                <a:spcPct val="150000"/>
              </a:lnSpc>
              <a:buFont typeface="Wingdings" pitchFamily="2" charset="2"/>
              <a:buChar char="Ø"/>
            </a:pPr>
            <a:r>
              <a:rPr lang="en-US" altLang="zh-CN" sz="1600" dirty="0" smtClean="0">
                <a:solidFill>
                  <a:srgbClr val="002060"/>
                </a:solidFill>
                <a:ea typeface="黑体" pitchFamily="2" charset="-122"/>
                <a:cs typeface="Arial" pitchFamily="34" charset="0"/>
              </a:rPr>
              <a:t>All field wiring construction should be finished by qualified electrician.</a:t>
            </a:r>
            <a:endParaRPr lang="zh-CN" altLang="zh-CN" sz="1600" dirty="0" smtClean="0">
              <a:solidFill>
                <a:srgbClr val="002060"/>
              </a:solidFill>
              <a:ea typeface="黑体" pitchFamily="2" charset="-122"/>
              <a:cs typeface="Arial" pitchFamily="34" charset="0"/>
            </a:endParaRPr>
          </a:p>
          <a:p>
            <a:pPr algn="l">
              <a:buFont typeface="Wingdings" pitchFamily="2" charset="2"/>
              <a:buChar char="Ø"/>
            </a:pPr>
            <a:r>
              <a:rPr lang="en-US" altLang="zh-CN" sz="1600" dirty="0" smtClean="0">
                <a:solidFill>
                  <a:srgbClr val="002060"/>
                </a:solidFill>
                <a:ea typeface="黑体" pitchFamily="2" charset="-122"/>
                <a:cs typeface="Arial" pitchFamily="34" charset="0"/>
              </a:rPr>
              <a:t>If there is serious safety problem about the power supply, the technicians should refuse to  install the air conditioner and explain to the client until the problem is solved. </a:t>
            </a:r>
          </a:p>
          <a:p>
            <a:pPr algn="l">
              <a:lnSpc>
                <a:spcPct val="150000"/>
              </a:lnSpc>
              <a:buFont typeface="Wingdings" pitchFamily="2" charset="2"/>
              <a:buChar char="Ø"/>
            </a:pPr>
            <a:r>
              <a:rPr lang="en-US" altLang="zh-CN" sz="1600" dirty="0" smtClean="0">
                <a:solidFill>
                  <a:srgbClr val="002060"/>
                </a:solidFill>
                <a:ea typeface="黑体" pitchFamily="2" charset="-122"/>
                <a:cs typeface="Arial" pitchFamily="34" charset="0"/>
              </a:rPr>
              <a:t>Power voltage should be in the range of 90%~110% of rated voltage.</a:t>
            </a:r>
          </a:p>
          <a:p>
            <a:pPr lvl="0" algn="l">
              <a:lnSpc>
                <a:spcPct val="150000"/>
              </a:lnSpc>
              <a:buFont typeface="Wingdings" pitchFamily="2" charset="2"/>
              <a:buChar char="Ø"/>
            </a:pPr>
            <a:r>
              <a:rPr lang="en-US" altLang="zh-CN" sz="1600" dirty="0" smtClean="0">
                <a:solidFill>
                  <a:srgbClr val="002060"/>
                </a:solidFill>
                <a:ea typeface="黑体" pitchFamily="2" charset="-122"/>
                <a:cs typeface="Arial" pitchFamily="34" charset="0"/>
              </a:rPr>
              <a:t>Air conditioning equipment should be grounded according to the local electrical regulations.</a:t>
            </a:r>
            <a:endParaRPr lang="zh-CN" altLang="zh-CN" sz="1600" dirty="0" smtClean="0">
              <a:solidFill>
                <a:srgbClr val="002060"/>
              </a:solidFill>
              <a:ea typeface="黑体" pitchFamily="2" charset="-122"/>
              <a:cs typeface="Arial" pitchFamily="34" charset="0"/>
            </a:endParaRPr>
          </a:p>
          <a:p>
            <a:pPr lvl="0" algn="l">
              <a:lnSpc>
                <a:spcPct val="150000"/>
              </a:lnSpc>
              <a:buFont typeface="Wingdings" pitchFamily="2" charset="2"/>
              <a:buChar char="Ø"/>
            </a:pPr>
            <a:r>
              <a:rPr lang="en-US" altLang="zh-CN" sz="1600" dirty="0" smtClean="0">
                <a:solidFill>
                  <a:srgbClr val="002060"/>
                </a:solidFill>
                <a:ea typeface="黑体" pitchFamily="2" charset="-122"/>
                <a:cs typeface="Arial" pitchFamily="34" charset="0"/>
              </a:rPr>
              <a:t>Do not connect the power wire to the terminal of signal wire.</a:t>
            </a:r>
            <a:endParaRPr lang="zh-CN" altLang="zh-CN" sz="1600" dirty="0" smtClean="0">
              <a:solidFill>
                <a:srgbClr val="002060"/>
              </a:solidFill>
              <a:ea typeface="黑体" pitchFamily="2" charset="-122"/>
              <a:cs typeface="Arial" pitchFamily="34" charset="0"/>
            </a:endParaRPr>
          </a:p>
          <a:p>
            <a:pPr lvl="0" algn="l">
              <a:buFont typeface="Wingdings" pitchFamily="2" charset="2"/>
              <a:buChar char="Ø"/>
            </a:pPr>
            <a:r>
              <a:rPr lang="en-US" altLang="zh-CN" sz="1600" dirty="0" smtClean="0">
                <a:solidFill>
                  <a:srgbClr val="002060"/>
                </a:solidFill>
                <a:ea typeface="黑体" pitchFamily="2" charset="-122"/>
                <a:cs typeface="Arial" pitchFamily="34" charset="0"/>
              </a:rPr>
              <a:t>Signal wire should be shield wiring.</a:t>
            </a:r>
            <a:endParaRPr lang="en-US" altLang="zh-CN" sz="1600" dirty="0" smtClean="0">
              <a:solidFill>
                <a:srgbClr val="002060"/>
              </a:solidFill>
              <a:ea typeface="黑体" pitchFamily="2" charset="-122"/>
              <a:cs typeface="Arial" pitchFamily="34" charset="0"/>
            </a:endParaRPr>
          </a:p>
          <a:p>
            <a:pPr lvl="0" algn="l">
              <a:lnSpc>
                <a:spcPct val="150000"/>
              </a:lnSpc>
              <a:buFont typeface="Wingdings" pitchFamily="2" charset="2"/>
              <a:buChar char="Ø"/>
            </a:pPr>
            <a:r>
              <a:rPr lang="en-US" altLang="zh-CN" sz="1600" dirty="0" smtClean="0">
                <a:solidFill>
                  <a:srgbClr val="002060"/>
                </a:solidFill>
                <a:ea typeface="黑体" pitchFamily="2" charset="-122"/>
                <a:cs typeface="Arial" pitchFamily="34" charset="0"/>
              </a:rPr>
              <a:t>Select different colors for different wire according to relevant regulations. </a:t>
            </a:r>
            <a:endParaRPr lang="zh-CN" altLang="zh-CN" sz="1600" dirty="0" smtClean="0">
              <a:solidFill>
                <a:srgbClr val="002060"/>
              </a:solidFill>
              <a:ea typeface="黑体" pitchFamily="2" charset="-122"/>
              <a:cs typeface="Arial" pitchFamily="34" charset="0"/>
            </a:endParaRPr>
          </a:p>
          <a:p>
            <a:pPr lvl="0" algn="l">
              <a:buFont typeface="Wingdings" pitchFamily="2" charset="2"/>
              <a:buChar char="Ø"/>
            </a:pPr>
            <a:r>
              <a:rPr lang="en-US" altLang="zh-CN" sz="1600" dirty="0" smtClean="0">
                <a:solidFill>
                  <a:srgbClr val="002060"/>
                </a:solidFill>
                <a:ea typeface="黑体" pitchFamily="2" charset="-122"/>
                <a:cs typeface="Arial" pitchFamily="34" charset="0"/>
              </a:rPr>
              <a:t>Do not use metal wire tube at the place with acid or alkali corrosion, adopt plastic wire tube to replace it.</a:t>
            </a:r>
            <a:endParaRPr lang="zh-CN" altLang="zh-CN" sz="1600" dirty="0" smtClean="0">
              <a:solidFill>
                <a:srgbClr val="002060"/>
              </a:solidFill>
              <a:ea typeface="黑体" pitchFamily="2" charset="-122"/>
              <a:cs typeface="Arial" pitchFamily="34" charset="0"/>
            </a:endParaRPr>
          </a:p>
          <a:p>
            <a:pPr lvl="0" algn="l">
              <a:lnSpc>
                <a:spcPct val="150000"/>
              </a:lnSpc>
              <a:buFont typeface="Wingdings" pitchFamily="2" charset="2"/>
              <a:buChar char="Ø"/>
            </a:pPr>
            <a:r>
              <a:rPr lang="en-US" altLang="zh-CN" sz="1600" dirty="0" smtClean="0">
                <a:solidFill>
                  <a:srgbClr val="002060"/>
                </a:solidFill>
                <a:ea typeface="黑体" pitchFamily="2" charset="-122"/>
                <a:cs typeface="Arial" pitchFamily="34" charset="0"/>
              </a:rPr>
              <a:t>There must be no wire connect joint in the wire tube If joint is a must, set a connection box at the place.</a:t>
            </a:r>
            <a:endParaRPr lang="zh-CN" altLang="zh-CN" sz="1600" dirty="0" smtClean="0">
              <a:solidFill>
                <a:srgbClr val="002060"/>
              </a:solidFill>
              <a:ea typeface="黑体" pitchFamily="2" charset="-122"/>
              <a:cs typeface="Arial" pitchFamily="34" charset="0"/>
            </a:endParaRPr>
          </a:p>
          <a:p>
            <a:pPr lvl="0" algn="l">
              <a:lnSpc>
                <a:spcPct val="150000"/>
              </a:lnSpc>
              <a:buFont typeface="Wingdings" pitchFamily="2" charset="2"/>
              <a:buChar char="Ø"/>
            </a:pPr>
            <a:r>
              <a:rPr lang="en-US" altLang="zh-CN" sz="1600" dirty="0" smtClean="0">
                <a:solidFill>
                  <a:srgbClr val="002060"/>
                </a:solidFill>
                <a:ea typeface="黑体" pitchFamily="2" charset="-122"/>
                <a:cs typeface="Arial" pitchFamily="34" charset="0"/>
              </a:rPr>
              <a:t>The wiring with different voltage should not be in one wire tube.</a:t>
            </a:r>
            <a:endParaRPr lang="zh-CN" altLang="zh-CN" sz="1600" dirty="0" smtClean="0">
              <a:solidFill>
                <a:srgbClr val="002060"/>
              </a:solidFill>
              <a:ea typeface="黑体" pitchFamily="2" charset="-122"/>
              <a:cs typeface="Arial" pitchFamily="34" charset="0"/>
            </a:endParaRPr>
          </a:p>
          <a:p>
            <a:pPr lvl="0" algn="l">
              <a:buFont typeface="Wingdings" pitchFamily="2" charset="2"/>
              <a:buChar char="Ø"/>
            </a:pPr>
            <a:r>
              <a:rPr lang="en-US" altLang="zh-CN" sz="1600" dirty="0" smtClean="0">
                <a:solidFill>
                  <a:srgbClr val="002060"/>
                </a:solidFill>
                <a:ea typeface="黑体" pitchFamily="2" charset="-122"/>
                <a:cs typeface="Arial" pitchFamily="34" charset="0"/>
              </a:rPr>
              <a:t>Ensure that the color of the wires of outdoor and the terminal No. are same as those of indoor unit respectively.</a:t>
            </a:r>
          </a:p>
          <a:p>
            <a:pPr algn="l">
              <a:lnSpc>
                <a:spcPct val="150000"/>
              </a:lnSpc>
              <a:buFont typeface="Wingdings" pitchFamily="2" charset="2"/>
              <a:buChar char="Ø"/>
            </a:pPr>
            <a:r>
              <a:rPr lang="en-US" altLang="zh-CN" sz="1600" dirty="0" smtClean="0">
                <a:solidFill>
                  <a:srgbClr val="002060"/>
                </a:solidFill>
                <a:ea typeface="黑体" pitchFamily="2" charset="-122"/>
                <a:cs typeface="Arial" pitchFamily="34" charset="0"/>
              </a:rPr>
              <a:t>Secure the cable onto the control board with the cord clamp.</a:t>
            </a:r>
          </a:p>
          <a:p>
            <a:pPr lvl="0" algn="l"/>
            <a:endParaRPr lang="zh-CN" altLang="zh-CN" sz="1600" dirty="0" smtClean="0">
              <a:solidFill>
                <a:srgbClr val="002060"/>
              </a:solidFill>
              <a:ea typeface="黑体" pitchFamily="2" charset="-122"/>
              <a:cs typeface="Arial" pitchFamily="34" charset="0"/>
            </a:endParaRPr>
          </a:p>
        </p:txBody>
      </p:sp>
    </p:spTree>
    <p:extLst>
      <p:ext uri="{BB962C8B-B14F-4D97-AF65-F5344CB8AC3E}">
        <p14:creationId xmlns:p14="http://schemas.microsoft.com/office/powerpoint/2010/main" val="1102884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latin typeface="+mn-lt"/>
            </a:endParaRPr>
          </a:p>
        </p:txBody>
      </p:sp>
      <p:sp>
        <p:nvSpPr>
          <p:cNvPr id="5" name="矩形 4"/>
          <p:cNvSpPr/>
          <p:nvPr/>
        </p:nvSpPr>
        <p:spPr>
          <a:xfrm>
            <a:off x="162124" y="900311"/>
            <a:ext cx="2614818" cy="461665"/>
          </a:xfrm>
          <a:prstGeom prst="rect">
            <a:avLst/>
          </a:prstGeom>
        </p:spPr>
        <p:txBody>
          <a:bodyPr wrap="none">
            <a:spAutoFit/>
          </a:bodyPr>
          <a:lstStyle/>
          <a:p>
            <a:r>
              <a:rPr kumimoji="1" lang="en-US" altLang="zh-CN" sz="2400" b="1" dirty="0">
                <a:solidFill>
                  <a:srgbClr val="002060"/>
                </a:solidFill>
                <a:cs typeface="Arial" pitchFamily="34" charset="0"/>
              </a:rPr>
              <a:t>2</a:t>
            </a:r>
            <a:r>
              <a:rPr kumimoji="1" lang="en-US" altLang="zh-CN" sz="2400" b="1" dirty="0" smtClean="0">
                <a:solidFill>
                  <a:srgbClr val="002060"/>
                </a:solidFill>
                <a:cs typeface="Arial" pitchFamily="34" charset="0"/>
              </a:rPr>
              <a:t>. </a:t>
            </a:r>
            <a:r>
              <a:rPr kumimoji="1" lang="en-US" altLang="zh-CN" sz="2400" b="1" dirty="0">
                <a:solidFill>
                  <a:srgbClr val="002060"/>
                </a:solidFill>
                <a:cs typeface="Arial" pitchFamily="34" charset="0"/>
              </a:rPr>
              <a:t>Electric </a:t>
            </a:r>
            <a:r>
              <a:rPr kumimoji="1" lang="en-US" altLang="zh-CN" sz="2400" b="1" dirty="0" smtClean="0">
                <a:solidFill>
                  <a:srgbClr val="002060"/>
                </a:solidFill>
                <a:cs typeface="Arial" pitchFamily="34" charset="0"/>
              </a:rPr>
              <a:t>safety</a:t>
            </a:r>
            <a:endParaRPr kumimoji="1" lang="en-US" altLang="zh-CN" sz="2400" b="1" dirty="0">
              <a:solidFill>
                <a:srgbClr val="002060"/>
              </a:solidFill>
              <a:cs typeface="Arial" pitchFamily="34" charset="0"/>
            </a:endParaRPr>
          </a:p>
        </p:txBody>
      </p:sp>
      <p:sp>
        <p:nvSpPr>
          <p:cNvPr id="10" name="矩形 9"/>
          <p:cNvSpPr/>
          <p:nvPr/>
        </p:nvSpPr>
        <p:spPr>
          <a:xfrm>
            <a:off x="8443044" y="304889"/>
            <a:ext cx="1912318" cy="451406"/>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latin typeface="+mn-lt"/>
                <a:cs typeface="Arial" pitchFamily="34" charset="0"/>
              </a:rPr>
              <a:t>9. Wiring</a:t>
            </a:r>
            <a:endParaRPr kumimoji="1" lang="en-US" altLang="zh-CN" sz="3200" b="1" dirty="0">
              <a:solidFill>
                <a:schemeClr val="accent6">
                  <a:lumMod val="75000"/>
                </a:schemeClr>
              </a:solidFill>
              <a:latin typeface="+mn-lt"/>
              <a:cs typeface="Arial" pitchFamily="34" charset="0"/>
            </a:endParaRPr>
          </a:p>
        </p:txBody>
      </p:sp>
      <p:pic>
        <p:nvPicPr>
          <p:cNvPr id="9" name="Picture 7"/>
          <p:cNvPicPr>
            <a:picLocks noChangeAspect="1" noChangeArrowheads="1"/>
          </p:cNvPicPr>
          <p:nvPr/>
        </p:nvPicPr>
        <p:blipFill rotWithShape="1">
          <a:blip r:embed="rId2" cstate="print"/>
          <a:srcRect b="6672"/>
          <a:stretch/>
        </p:blipFill>
        <p:spPr bwMode="auto">
          <a:xfrm>
            <a:off x="616669" y="1876178"/>
            <a:ext cx="7826375" cy="4364966"/>
          </a:xfrm>
          <a:prstGeom prst="rect">
            <a:avLst/>
          </a:prstGeom>
          <a:noFill/>
          <a:ln w="9525">
            <a:noFill/>
            <a:miter lim="800000"/>
            <a:headEnd/>
            <a:tailEnd/>
          </a:ln>
        </p:spPr>
      </p:pic>
      <p:sp>
        <p:nvSpPr>
          <p:cNvPr id="12" name="矩形 11"/>
          <p:cNvSpPr/>
          <p:nvPr/>
        </p:nvSpPr>
        <p:spPr>
          <a:xfrm>
            <a:off x="228599" y="1383268"/>
            <a:ext cx="9726613" cy="369332"/>
          </a:xfrm>
          <a:prstGeom prst="rect">
            <a:avLst/>
          </a:prstGeom>
        </p:spPr>
        <p:txBody>
          <a:bodyPr wrap="square">
            <a:spAutoFit/>
          </a:bodyPr>
          <a:lstStyle/>
          <a:p>
            <a:pPr lvl="0" algn="l">
              <a:buFont typeface="Wingdings" pitchFamily="2" charset="2"/>
              <a:buChar char="Ø"/>
            </a:pPr>
            <a:r>
              <a:rPr lang="en-US" altLang="zh-CN" sz="1800" dirty="0" smtClean="0">
                <a:solidFill>
                  <a:srgbClr val="002060"/>
                </a:solidFill>
                <a:ea typeface="黑体" pitchFamily="2" charset="-122"/>
                <a:cs typeface="Arial" pitchFamily="34" charset="0"/>
              </a:rPr>
              <a:t>Current leakage protection switch should be </a:t>
            </a:r>
            <a:r>
              <a:rPr lang="en-US" altLang="zh-CN" sz="1800" dirty="0" smtClean="0">
                <a:solidFill>
                  <a:srgbClr val="002060"/>
                </a:solidFill>
                <a:ea typeface="黑体" pitchFamily="2" charset="-122"/>
                <a:cs typeface="Arial" pitchFamily="34" charset="0"/>
              </a:rPr>
              <a:t>installed according to the power supply way.</a:t>
            </a:r>
            <a:endParaRPr lang="zh-CN" altLang="zh-CN" sz="1800" dirty="0" smtClean="0">
              <a:solidFill>
                <a:srgbClr val="002060"/>
              </a:solidFill>
              <a:ea typeface="黑体" pitchFamily="2" charset="-122"/>
              <a:cs typeface="Arial" pitchFamily="34" charset="0"/>
            </a:endParaRPr>
          </a:p>
        </p:txBody>
      </p:sp>
    </p:spTree>
    <p:extLst>
      <p:ext uri="{BB962C8B-B14F-4D97-AF65-F5344CB8AC3E}">
        <p14:creationId xmlns:p14="http://schemas.microsoft.com/office/powerpoint/2010/main" val="3812230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6107187" y="286295"/>
            <a:ext cx="4233851" cy="451406"/>
          </a:xfrm>
          <a:prstGeom prst="rect">
            <a:avLst/>
          </a:prstGeom>
        </p:spPr>
        <p:txBody>
          <a:bodyPr wrap="none">
            <a:spAutoFit/>
          </a:bodyPr>
          <a:lstStyle/>
          <a:p>
            <a:pPr algn="r">
              <a:lnSpc>
                <a:spcPts val="2840"/>
              </a:lnSpc>
            </a:pPr>
            <a:r>
              <a:rPr kumimoji="1" lang="en-US" altLang="zh-CN" sz="3200" b="1" dirty="0">
                <a:solidFill>
                  <a:srgbClr val="000099"/>
                </a:solidFill>
                <a:cs typeface="Arial" pitchFamily="34" charset="0"/>
              </a:rPr>
              <a:t>2</a:t>
            </a:r>
            <a:r>
              <a:rPr kumimoji="1" lang="en-US" altLang="zh-CN" sz="3200" b="1" dirty="0" smtClean="0">
                <a:solidFill>
                  <a:schemeClr val="accent2">
                    <a:lumMod val="75000"/>
                  </a:schemeClr>
                </a:solidFill>
                <a:ea typeface="华文彩云" pitchFamily="2" charset="-122"/>
                <a:cs typeface="Arial" pitchFamily="34" charset="0"/>
              </a:rPr>
              <a:t>. Location </a:t>
            </a:r>
            <a:r>
              <a:rPr kumimoji="1" lang="en-US" altLang="zh-CN" sz="3200" b="1" dirty="0">
                <a:solidFill>
                  <a:schemeClr val="accent2">
                    <a:lumMod val="75000"/>
                  </a:schemeClr>
                </a:solidFill>
                <a:ea typeface="华文彩云" pitchFamily="2" charset="-122"/>
                <a:cs typeface="Arial" pitchFamily="34" charset="0"/>
              </a:rPr>
              <a:t>selection</a:t>
            </a:r>
            <a:endParaRPr kumimoji="1" lang="en-US" altLang="zh-CN" sz="3200" b="1" dirty="0">
              <a:solidFill>
                <a:srgbClr val="000099"/>
              </a:solidFill>
              <a:cs typeface="Arial" pitchFamily="34" charset="0"/>
            </a:endParaRPr>
          </a:p>
        </p:txBody>
      </p:sp>
      <p:sp>
        <p:nvSpPr>
          <p:cNvPr id="4" name="矩形 3"/>
          <p:cNvSpPr/>
          <p:nvPr/>
        </p:nvSpPr>
        <p:spPr>
          <a:xfrm>
            <a:off x="96593" y="1020611"/>
            <a:ext cx="4810932" cy="461665"/>
          </a:xfrm>
          <a:prstGeom prst="rect">
            <a:avLst/>
          </a:prstGeom>
        </p:spPr>
        <p:txBody>
          <a:bodyPr wrap="none">
            <a:spAutoFit/>
          </a:bodyPr>
          <a:lstStyle/>
          <a:p>
            <a:r>
              <a:rPr kumimoji="1" lang="en-US" altLang="zh-CN" sz="2400" b="1" dirty="0">
                <a:solidFill>
                  <a:schemeClr val="accent6">
                    <a:lumMod val="75000"/>
                  </a:schemeClr>
                </a:solidFill>
                <a:cs typeface="Arial" pitchFamily="34" charset="0"/>
              </a:rPr>
              <a:t>1. </a:t>
            </a:r>
            <a:r>
              <a:rPr lang="en-US" altLang="zh-CN" sz="2400" b="1" dirty="0">
                <a:solidFill>
                  <a:schemeClr val="accent6">
                    <a:lumMod val="75000"/>
                  </a:schemeClr>
                </a:solidFill>
                <a:cs typeface="Arial" pitchFamily="34" charset="0"/>
              </a:rPr>
              <a:t>Indoor unit location selection</a:t>
            </a:r>
          </a:p>
        </p:txBody>
      </p:sp>
      <p:sp>
        <p:nvSpPr>
          <p:cNvPr id="33" name="矩形 32"/>
          <p:cNvSpPr/>
          <p:nvPr/>
        </p:nvSpPr>
        <p:spPr>
          <a:xfrm>
            <a:off x="152400" y="1602963"/>
            <a:ext cx="8763000" cy="4985980"/>
          </a:xfrm>
          <a:prstGeom prst="rect">
            <a:avLst/>
          </a:prstGeom>
        </p:spPr>
        <p:txBody>
          <a:bodyPr wrap="square">
            <a:spAutoFit/>
          </a:bodyPr>
          <a:lstStyle/>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Easily support the indoor unit’s weight.</a:t>
            </a:r>
          </a:p>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a:t>
            </a:r>
            <a:r>
              <a:rPr lang="en-US" altLang="zh-CN" sz="1600" dirty="0">
                <a:solidFill>
                  <a:schemeClr val="accent6">
                    <a:lumMod val="75000"/>
                  </a:schemeClr>
                </a:solidFill>
                <a:cs typeface="Arial" pitchFamily="34" charset="0"/>
              </a:rPr>
              <a:t>E</a:t>
            </a:r>
            <a:r>
              <a:rPr lang="en-US" altLang="zh-CN" sz="1600" dirty="0" smtClean="0">
                <a:solidFill>
                  <a:schemeClr val="accent6">
                    <a:lumMod val="75000"/>
                  </a:schemeClr>
                </a:solidFill>
                <a:cs typeface="Arial" pitchFamily="34" charset="0"/>
              </a:rPr>
              <a:t>nsure the indoor unit installation and inspection.</a:t>
            </a:r>
          </a:p>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Ensure the indoor unit horizontally installed.</a:t>
            </a:r>
          </a:p>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a:t>
            </a:r>
            <a:r>
              <a:rPr lang="en-US" altLang="zh-CN" sz="1600" dirty="0">
                <a:solidFill>
                  <a:schemeClr val="accent6">
                    <a:lumMod val="75000"/>
                  </a:schemeClr>
                </a:solidFill>
                <a:cs typeface="Arial" pitchFamily="34" charset="0"/>
              </a:rPr>
              <a:t>E</a:t>
            </a:r>
            <a:r>
              <a:rPr lang="en-US" altLang="zh-CN" sz="1600" dirty="0" smtClean="0">
                <a:solidFill>
                  <a:schemeClr val="accent6">
                    <a:lumMod val="75000"/>
                  </a:schemeClr>
                </a:solidFill>
                <a:cs typeface="Arial" pitchFamily="34" charset="0"/>
              </a:rPr>
              <a:t>asy water drainage.</a:t>
            </a:r>
          </a:p>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a:t>
            </a:r>
            <a:r>
              <a:rPr lang="en-US" altLang="zh-CN" sz="1600" dirty="0">
                <a:solidFill>
                  <a:schemeClr val="accent6">
                    <a:lumMod val="75000"/>
                  </a:schemeClr>
                </a:solidFill>
                <a:cs typeface="Arial" pitchFamily="34" charset="0"/>
              </a:rPr>
              <a:t>E</a:t>
            </a:r>
            <a:r>
              <a:rPr lang="en-US" altLang="zh-CN" sz="1600" dirty="0" smtClean="0">
                <a:solidFill>
                  <a:schemeClr val="accent6">
                    <a:lumMod val="75000"/>
                  </a:schemeClr>
                </a:solidFill>
                <a:cs typeface="Arial" pitchFamily="34" charset="0"/>
              </a:rPr>
              <a:t>asily connect with the outdoor unit.</a:t>
            </a:r>
          </a:p>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Good air circulation in the room.</a:t>
            </a:r>
          </a:p>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a:t>
            </a:r>
            <a:r>
              <a:rPr lang="en-US" altLang="zh-CN" sz="1600" dirty="0">
                <a:solidFill>
                  <a:schemeClr val="accent6">
                    <a:lumMod val="75000"/>
                  </a:schemeClr>
                </a:solidFill>
                <a:cs typeface="Arial" pitchFamily="34" charset="0"/>
              </a:rPr>
              <a:t>No</a:t>
            </a:r>
            <a:r>
              <a:rPr lang="en-US" altLang="zh-CN" sz="1600" dirty="0" smtClean="0">
                <a:solidFill>
                  <a:schemeClr val="accent6">
                    <a:lumMod val="75000"/>
                  </a:schemeClr>
                </a:solidFill>
                <a:cs typeface="Arial" pitchFamily="34" charset="0"/>
              </a:rPr>
              <a:t> heat source or steam near the unit.</a:t>
            </a:r>
          </a:p>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No oil gas near the unit</a:t>
            </a:r>
          </a:p>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No corrosive gas near the unit</a:t>
            </a:r>
          </a:p>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No salty air near the unit</a:t>
            </a:r>
          </a:p>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No strong electromagnetic wave near the unit</a:t>
            </a:r>
          </a:p>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a:t>
            </a:r>
            <a:r>
              <a:rPr lang="en-US" altLang="zh-CN" sz="1600" dirty="0">
                <a:solidFill>
                  <a:schemeClr val="accent6">
                    <a:lumMod val="75000"/>
                  </a:schemeClr>
                </a:solidFill>
                <a:cs typeface="Arial" pitchFamily="34" charset="0"/>
              </a:rPr>
              <a:t>No</a:t>
            </a:r>
            <a:r>
              <a:rPr lang="en-US" altLang="zh-CN" sz="1600" dirty="0" smtClean="0">
                <a:solidFill>
                  <a:schemeClr val="accent6">
                    <a:lumMod val="75000"/>
                  </a:schemeClr>
                </a:solidFill>
                <a:cs typeface="Arial" pitchFamily="34" charset="0"/>
              </a:rPr>
              <a:t> inflammable materials or gas near the unit</a:t>
            </a:r>
          </a:p>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a:t>
            </a:r>
            <a:r>
              <a:rPr lang="en-US" altLang="zh-CN" sz="1600" dirty="0">
                <a:solidFill>
                  <a:schemeClr val="accent6">
                    <a:lumMod val="75000"/>
                  </a:schemeClr>
                </a:solidFill>
                <a:cs typeface="Arial" pitchFamily="34" charset="0"/>
              </a:rPr>
              <a:t>No</a:t>
            </a:r>
            <a:r>
              <a:rPr lang="en-US" altLang="zh-CN" sz="1600" dirty="0" smtClean="0">
                <a:solidFill>
                  <a:schemeClr val="accent6">
                    <a:lumMod val="75000"/>
                  </a:schemeClr>
                </a:solidFill>
                <a:cs typeface="Arial" pitchFamily="34" charset="0"/>
              </a:rPr>
              <a:t> strong voltage vibration.</a:t>
            </a:r>
          </a:p>
        </p:txBody>
      </p:sp>
    </p:spTree>
    <p:extLst>
      <p:ext uri="{BB962C8B-B14F-4D97-AF65-F5344CB8AC3E}">
        <p14:creationId xmlns:p14="http://schemas.microsoft.com/office/powerpoint/2010/main" val="6867906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latin typeface="+mn-lt"/>
            </a:endParaRPr>
          </a:p>
        </p:txBody>
      </p:sp>
      <p:sp>
        <p:nvSpPr>
          <p:cNvPr id="5" name="矩形 4"/>
          <p:cNvSpPr/>
          <p:nvPr/>
        </p:nvSpPr>
        <p:spPr>
          <a:xfrm>
            <a:off x="162124" y="900311"/>
            <a:ext cx="2614818" cy="461665"/>
          </a:xfrm>
          <a:prstGeom prst="rect">
            <a:avLst/>
          </a:prstGeom>
        </p:spPr>
        <p:txBody>
          <a:bodyPr wrap="none">
            <a:spAutoFit/>
          </a:bodyPr>
          <a:lstStyle/>
          <a:p>
            <a:r>
              <a:rPr kumimoji="1" lang="en-US" altLang="zh-CN" sz="2400" b="1" dirty="0">
                <a:solidFill>
                  <a:srgbClr val="002060"/>
                </a:solidFill>
                <a:cs typeface="Arial" pitchFamily="34" charset="0"/>
              </a:rPr>
              <a:t>2</a:t>
            </a:r>
            <a:r>
              <a:rPr kumimoji="1" lang="en-US" altLang="zh-CN" sz="2400" b="1" dirty="0" smtClean="0">
                <a:solidFill>
                  <a:srgbClr val="002060"/>
                </a:solidFill>
                <a:cs typeface="Arial" pitchFamily="34" charset="0"/>
              </a:rPr>
              <a:t>. </a:t>
            </a:r>
            <a:r>
              <a:rPr kumimoji="1" lang="en-US" altLang="zh-CN" sz="2400" b="1" dirty="0">
                <a:solidFill>
                  <a:srgbClr val="002060"/>
                </a:solidFill>
                <a:cs typeface="Arial" pitchFamily="34" charset="0"/>
              </a:rPr>
              <a:t>Electric </a:t>
            </a:r>
            <a:r>
              <a:rPr kumimoji="1" lang="en-US" altLang="zh-CN" sz="2400" b="1" dirty="0" smtClean="0">
                <a:solidFill>
                  <a:srgbClr val="002060"/>
                </a:solidFill>
                <a:cs typeface="Arial" pitchFamily="34" charset="0"/>
              </a:rPr>
              <a:t>safety</a:t>
            </a:r>
            <a:endParaRPr kumimoji="1" lang="en-US" altLang="zh-CN" sz="2400" b="1" dirty="0">
              <a:solidFill>
                <a:srgbClr val="002060"/>
              </a:solidFill>
              <a:cs typeface="Arial" pitchFamily="34" charset="0"/>
            </a:endParaRPr>
          </a:p>
        </p:txBody>
      </p:sp>
      <p:sp>
        <p:nvSpPr>
          <p:cNvPr id="10" name="矩形 9"/>
          <p:cNvSpPr/>
          <p:nvPr/>
        </p:nvSpPr>
        <p:spPr>
          <a:xfrm>
            <a:off x="8443044" y="304889"/>
            <a:ext cx="1912318" cy="451406"/>
          </a:xfrm>
          <a:prstGeom prst="rect">
            <a:avLst/>
          </a:prstGeom>
        </p:spPr>
        <p:txBody>
          <a:bodyPr wrap="none">
            <a:spAutoFit/>
          </a:bodyPr>
          <a:lstStyle/>
          <a:p>
            <a:pPr algn="r">
              <a:lnSpc>
                <a:spcPts val="2840"/>
              </a:lnSpc>
            </a:pPr>
            <a:r>
              <a:rPr kumimoji="1" lang="en-US" altLang="zh-CN" sz="3200" b="1" dirty="0">
                <a:solidFill>
                  <a:schemeClr val="accent6">
                    <a:lumMod val="75000"/>
                  </a:schemeClr>
                </a:solidFill>
                <a:latin typeface="+mn-lt"/>
                <a:cs typeface="Arial" pitchFamily="34" charset="0"/>
              </a:rPr>
              <a:t>9</a:t>
            </a:r>
            <a:r>
              <a:rPr kumimoji="1" lang="en-US" altLang="zh-CN" sz="3200" b="1" dirty="0" smtClean="0">
                <a:solidFill>
                  <a:schemeClr val="accent6">
                    <a:lumMod val="75000"/>
                  </a:schemeClr>
                </a:solidFill>
                <a:latin typeface="+mn-lt"/>
                <a:cs typeface="Arial" pitchFamily="34" charset="0"/>
              </a:rPr>
              <a:t>. Wiring</a:t>
            </a:r>
            <a:endParaRPr kumimoji="1" lang="en-US" altLang="zh-CN" sz="3200" b="1" dirty="0">
              <a:solidFill>
                <a:schemeClr val="accent6">
                  <a:lumMod val="75000"/>
                </a:schemeClr>
              </a:solidFill>
              <a:latin typeface="+mn-lt"/>
              <a:cs typeface="Arial" pitchFamily="34" charset="0"/>
            </a:endParaRPr>
          </a:p>
        </p:txBody>
      </p:sp>
      <p:sp>
        <p:nvSpPr>
          <p:cNvPr id="7" name="矩形 6"/>
          <p:cNvSpPr/>
          <p:nvPr/>
        </p:nvSpPr>
        <p:spPr>
          <a:xfrm>
            <a:off x="152400" y="1278642"/>
            <a:ext cx="8763000" cy="923330"/>
          </a:xfrm>
          <a:prstGeom prst="rect">
            <a:avLst/>
          </a:prstGeom>
        </p:spPr>
        <p:txBody>
          <a:bodyPr wrap="square">
            <a:spAutoFit/>
          </a:bodyPr>
          <a:lstStyle/>
          <a:p>
            <a:pPr lvl="0" algn="l">
              <a:buFont typeface="Wingdings" pitchFamily="2" charset="2"/>
              <a:buChar char="Ø"/>
            </a:pPr>
            <a:r>
              <a:rPr lang="en-US" altLang="zh-CN" sz="1800" dirty="0" smtClean="0">
                <a:solidFill>
                  <a:srgbClr val="002060"/>
                </a:solidFill>
                <a:ea typeface="黑体" pitchFamily="2" charset="-122"/>
                <a:cs typeface="Arial" pitchFamily="34" charset="0"/>
              </a:rPr>
              <a:t>Four light commercial , according </a:t>
            </a:r>
            <a:r>
              <a:rPr lang="en-US" altLang="zh-CN" sz="1800" dirty="0" smtClean="0">
                <a:solidFill>
                  <a:srgbClr val="002060"/>
                </a:solidFill>
                <a:ea typeface="黑体" pitchFamily="2" charset="-122"/>
                <a:cs typeface="Arial" pitchFamily="34" charset="0"/>
              </a:rPr>
              <a:t>to indoor and outdoor connection wiring label to choose the </a:t>
            </a:r>
            <a:r>
              <a:rPr lang="en-US" altLang="zh-CN" sz="1800" dirty="0" smtClean="0">
                <a:solidFill>
                  <a:srgbClr val="002060"/>
                </a:solidFill>
                <a:ea typeface="黑体" pitchFamily="2" charset="-122"/>
                <a:cs typeface="Arial" pitchFamily="34" charset="0"/>
              </a:rPr>
              <a:t>wiring.</a:t>
            </a:r>
          </a:p>
          <a:p>
            <a:pPr lvl="0" algn="l">
              <a:buFont typeface="Wingdings" pitchFamily="2" charset="2"/>
              <a:buChar char="Ø"/>
            </a:pPr>
            <a:r>
              <a:rPr lang="en-US" altLang="zh-CN" sz="1800" dirty="0" smtClean="0">
                <a:solidFill>
                  <a:srgbClr val="002060"/>
                </a:solidFill>
                <a:ea typeface="黑体" pitchFamily="2" charset="-122"/>
                <a:cs typeface="Arial" pitchFamily="34" charset="0"/>
              </a:rPr>
              <a:t>For wall mounted according to the current to choose the wiring.</a:t>
            </a:r>
            <a:endParaRPr lang="en-US" altLang="zh-CN" sz="1800" dirty="0">
              <a:solidFill>
                <a:srgbClr val="002060"/>
              </a:solidFill>
              <a:ea typeface="黑体" pitchFamily="2" charset="-122"/>
              <a:cs typeface="Arial" pitchFamily="34"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765016288"/>
              </p:ext>
            </p:extLst>
          </p:nvPr>
        </p:nvGraphicFramePr>
        <p:xfrm>
          <a:off x="162124" y="2222840"/>
          <a:ext cx="6781800" cy="4103687"/>
        </p:xfrm>
        <a:graphic>
          <a:graphicData uri="http://schemas.openxmlformats.org/presentationml/2006/ole">
            <mc:AlternateContent xmlns:mc="http://schemas.openxmlformats.org/markup-compatibility/2006">
              <mc:Choice xmlns:v="urn:schemas-microsoft-com:vml" Requires="v">
                <p:oleObj spid="_x0000_s13330" name="PicObj Class" r:id="rId3" imgW="7333333" imgH="4439270" progId="Picture.PicObj.1">
                  <p:embed/>
                </p:oleObj>
              </mc:Choice>
              <mc:Fallback>
                <p:oleObj name="PicObj Class" r:id="rId3" imgW="7333333" imgH="4439270" progId="Picture.PicObj.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124" y="2222840"/>
                        <a:ext cx="67818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表格 1"/>
          <p:cNvGraphicFramePr>
            <a:graphicFrameLocks noGrp="1"/>
          </p:cNvGraphicFramePr>
          <p:nvPr>
            <p:extLst>
              <p:ext uri="{D42A27DB-BD31-4B8C-83A1-F6EECF244321}">
                <p14:modId xmlns:p14="http://schemas.microsoft.com/office/powerpoint/2010/main" val="3105461280"/>
              </p:ext>
            </p:extLst>
          </p:nvPr>
        </p:nvGraphicFramePr>
        <p:xfrm>
          <a:off x="6964267" y="3276575"/>
          <a:ext cx="3456384" cy="1503680"/>
        </p:xfrm>
        <a:graphic>
          <a:graphicData uri="http://schemas.openxmlformats.org/drawingml/2006/table">
            <a:tbl>
              <a:tblPr>
                <a:tableStyleId>{5DA37D80-6434-44D0-A028-1B22A696006F}</a:tableStyleId>
              </a:tblPr>
              <a:tblGrid>
                <a:gridCol w="1728013"/>
                <a:gridCol w="1728371"/>
              </a:tblGrid>
              <a:tr h="215900">
                <a:tc>
                  <a:txBody>
                    <a:bodyPr/>
                    <a:lstStyle/>
                    <a:p>
                      <a:pPr algn="ctr">
                        <a:spcAft>
                          <a:spcPts val="0"/>
                        </a:spcAft>
                      </a:pPr>
                      <a:r>
                        <a:rPr lang="en-US" sz="1400" kern="0">
                          <a:solidFill>
                            <a:srgbClr val="002060"/>
                          </a:solidFill>
                          <a:effectLst/>
                        </a:rPr>
                        <a:t>Rated current of appliance</a:t>
                      </a:r>
                      <a:endParaRPr lang="zh-CN" sz="1400" kern="100">
                        <a:solidFill>
                          <a:srgbClr val="002060"/>
                        </a:solidFill>
                        <a:effectLst/>
                        <a:latin typeface="Times New Roman"/>
                        <a:ea typeface="宋体"/>
                      </a:endParaRPr>
                    </a:p>
                  </a:txBody>
                  <a:tcPr marL="68580" marR="68580" marT="0" marB="0" anchor="ctr"/>
                </a:tc>
                <a:tc>
                  <a:txBody>
                    <a:bodyPr/>
                    <a:lstStyle/>
                    <a:p>
                      <a:pPr algn="ctr">
                        <a:spcAft>
                          <a:spcPts val="0"/>
                        </a:spcAft>
                      </a:pPr>
                      <a:r>
                        <a:rPr lang="en-US" sz="1400" kern="0">
                          <a:solidFill>
                            <a:srgbClr val="002060"/>
                          </a:solidFill>
                          <a:effectLst/>
                        </a:rPr>
                        <a:t>Nominal cross-sectional area (mm²)</a:t>
                      </a:r>
                      <a:endParaRPr lang="zh-CN" sz="1400" kern="100">
                        <a:solidFill>
                          <a:srgbClr val="002060"/>
                        </a:solidFill>
                        <a:effectLst/>
                        <a:latin typeface="Times New Roman"/>
                        <a:ea typeface="宋体"/>
                      </a:endParaRPr>
                    </a:p>
                  </a:txBody>
                  <a:tcPr marL="68580" marR="68580" marT="0" marB="0" anchor="ctr"/>
                </a:tc>
              </a:tr>
              <a:tr h="215900">
                <a:tc>
                  <a:txBody>
                    <a:bodyPr/>
                    <a:lstStyle/>
                    <a:p>
                      <a:pPr algn="ctr">
                        <a:spcAft>
                          <a:spcPts val="0"/>
                        </a:spcAft>
                      </a:pPr>
                      <a:r>
                        <a:rPr lang="en-US" sz="1400" kern="0">
                          <a:solidFill>
                            <a:srgbClr val="002060"/>
                          </a:solidFill>
                          <a:effectLst/>
                        </a:rPr>
                        <a:t>&gt;3 and ≤6</a:t>
                      </a:r>
                      <a:endParaRPr lang="zh-CN" sz="1400" kern="100">
                        <a:solidFill>
                          <a:srgbClr val="002060"/>
                        </a:solidFill>
                        <a:effectLst/>
                        <a:latin typeface="Times New Roman"/>
                        <a:ea typeface="宋体"/>
                      </a:endParaRPr>
                    </a:p>
                  </a:txBody>
                  <a:tcPr marL="68580" marR="68580" marT="0" marB="0" anchor="ctr"/>
                </a:tc>
                <a:tc>
                  <a:txBody>
                    <a:bodyPr/>
                    <a:lstStyle/>
                    <a:p>
                      <a:pPr algn="ctr">
                        <a:spcAft>
                          <a:spcPts val="0"/>
                        </a:spcAft>
                      </a:pPr>
                      <a:r>
                        <a:rPr lang="en-US" sz="1400" kern="0">
                          <a:solidFill>
                            <a:srgbClr val="002060"/>
                          </a:solidFill>
                          <a:effectLst/>
                        </a:rPr>
                        <a:t>0.75</a:t>
                      </a:r>
                      <a:endParaRPr lang="zh-CN" sz="1400" kern="100">
                        <a:solidFill>
                          <a:srgbClr val="002060"/>
                        </a:solidFill>
                        <a:effectLst/>
                        <a:latin typeface="Times New Roman"/>
                        <a:ea typeface="宋体"/>
                      </a:endParaRPr>
                    </a:p>
                  </a:txBody>
                  <a:tcPr marL="68580" marR="68580" marT="0" marB="0" anchor="ctr"/>
                </a:tc>
              </a:tr>
              <a:tr h="215900">
                <a:tc>
                  <a:txBody>
                    <a:bodyPr/>
                    <a:lstStyle/>
                    <a:p>
                      <a:pPr algn="ctr">
                        <a:spcAft>
                          <a:spcPts val="0"/>
                        </a:spcAft>
                      </a:pPr>
                      <a:r>
                        <a:rPr lang="en-US" sz="1400" kern="0">
                          <a:solidFill>
                            <a:srgbClr val="002060"/>
                          </a:solidFill>
                          <a:effectLst/>
                        </a:rPr>
                        <a:t>&gt;6 and ≤10</a:t>
                      </a:r>
                      <a:endParaRPr lang="zh-CN" sz="1400" kern="100">
                        <a:solidFill>
                          <a:srgbClr val="002060"/>
                        </a:solidFill>
                        <a:effectLst/>
                        <a:latin typeface="Times New Roman"/>
                        <a:ea typeface="宋体"/>
                      </a:endParaRPr>
                    </a:p>
                  </a:txBody>
                  <a:tcPr marL="68580" marR="68580" marT="0" marB="0" anchor="ctr"/>
                </a:tc>
                <a:tc>
                  <a:txBody>
                    <a:bodyPr/>
                    <a:lstStyle/>
                    <a:p>
                      <a:pPr algn="ctr">
                        <a:spcAft>
                          <a:spcPts val="0"/>
                        </a:spcAft>
                      </a:pPr>
                      <a:r>
                        <a:rPr lang="en-US" sz="1400" kern="0">
                          <a:solidFill>
                            <a:srgbClr val="002060"/>
                          </a:solidFill>
                          <a:effectLst/>
                        </a:rPr>
                        <a:t>1</a:t>
                      </a:r>
                      <a:endParaRPr lang="zh-CN" sz="1400" kern="100">
                        <a:solidFill>
                          <a:srgbClr val="002060"/>
                        </a:solidFill>
                        <a:effectLst/>
                        <a:latin typeface="Times New Roman"/>
                        <a:ea typeface="宋体"/>
                      </a:endParaRPr>
                    </a:p>
                  </a:txBody>
                  <a:tcPr marL="68580" marR="68580" marT="0" marB="0" anchor="ctr"/>
                </a:tc>
              </a:tr>
              <a:tr h="215900">
                <a:tc>
                  <a:txBody>
                    <a:bodyPr/>
                    <a:lstStyle/>
                    <a:p>
                      <a:pPr algn="ctr">
                        <a:spcAft>
                          <a:spcPts val="0"/>
                        </a:spcAft>
                      </a:pPr>
                      <a:r>
                        <a:rPr lang="en-US" sz="1400" kern="0">
                          <a:solidFill>
                            <a:srgbClr val="002060"/>
                          </a:solidFill>
                          <a:effectLst/>
                        </a:rPr>
                        <a:t>&gt;10 and ≤16</a:t>
                      </a:r>
                      <a:endParaRPr lang="zh-CN" sz="1400" kern="100">
                        <a:solidFill>
                          <a:srgbClr val="002060"/>
                        </a:solidFill>
                        <a:effectLst/>
                        <a:latin typeface="Times New Roman"/>
                        <a:ea typeface="宋体"/>
                      </a:endParaRPr>
                    </a:p>
                  </a:txBody>
                  <a:tcPr marL="68580" marR="68580" marT="0" marB="0" anchor="ctr"/>
                </a:tc>
                <a:tc>
                  <a:txBody>
                    <a:bodyPr/>
                    <a:lstStyle/>
                    <a:p>
                      <a:pPr algn="ctr">
                        <a:spcAft>
                          <a:spcPts val="0"/>
                        </a:spcAft>
                      </a:pPr>
                      <a:r>
                        <a:rPr lang="en-US" sz="1400" kern="0">
                          <a:solidFill>
                            <a:srgbClr val="002060"/>
                          </a:solidFill>
                          <a:effectLst/>
                        </a:rPr>
                        <a:t>1.5</a:t>
                      </a:r>
                      <a:endParaRPr lang="zh-CN" sz="1400" kern="100">
                        <a:solidFill>
                          <a:srgbClr val="002060"/>
                        </a:solidFill>
                        <a:effectLst/>
                        <a:latin typeface="Times New Roman"/>
                        <a:ea typeface="宋体"/>
                      </a:endParaRPr>
                    </a:p>
                  </a:txBody>
                  <a:tcPr marL="68580" marR="68580" marT="0" marB="0" anchor="ctr"/>
                </a:tc>
              </a:tr>
              <a:tr h="215900">
                <a:tc>
                  <a:txBody>
                    <a:bodyPr/>
                    <a:lstStyle/>
                    <a:p>
                      <a:pPr algn="ctr">
                        <a:spcAft>
                          <a:spcPts val="0"/>
                        </a:spcAft>
                      </a:pPr>
                      <a:r>
                        <a:rPr lang="en-US" sz="1400" kern="0">
                          <a:solidFill>
                            <a:srgbClr val="002060"/>
                          </a:solidFill>
                          <a:effectLst/>
                        </a:rPr>
                        <a:t>&gt;16 and ≤25</a:t>
                      </a:r>
                      <a:endParaRPr lang="zh-CN" sz="1400" kern="100">
                        <a:solidFill>
                          <a:srgbClr val="002060"/>
                        </a:solidFill>
                        <a:effectLst/>
                        <a:latin typeface="Times New Roman"/>
                        <a:ea typeface="宋体"/>
                      </a:endParaRPr>
                    </a:p>
                  </a:txBody>
                  <a:tcPr marL="68580" marR="68580" marT="0" marB="0" anchor="ctr"/>
                </a:tc>
                <a:tc>
                  <a:txBody>
                    <a:bodyPr/>
                    <a:lstStyle/>
                    <a:p>
                      <a:pPr algn="ctr">
                        <a:spcAft>
                          <a:spcPts val="0"/>
                        </a:spcAft>
                      </a:pPr>
                      <a:r>
                        <a:rPr lang="en-US" sz="1400" kern="0" dirty="0">
                          <a:solidFill>
                            <a:srgbClr val="002060"/>
                          </a:solidFill>
                          <a:effectLst/>
                        </a:rPr>
                        <a:t>2.5</a:t>
                      </a:r>
                      <a:endParaRPr lang="zh-CN" sz="1400" kern="100" dirty="0">
                        <a:solidFill>
                          <a:srgbClr val="002060"/>
                        </a:solidFill>
                        <a:effectLst/>
                        <a:latin typeface="Times New Roman"/>
                        <a:ea typeface="宋体"/>
                      </a:endParaRPr>
                    </a:p>
                  </a:txBody>
                  <a:tcPr marL="68580" marR="68580" marT="0" marB="0" anchor="ctr"/>
                </a:tc>
              </a:tr>
            </a:tbl>
          </a:graphicData>
        </a:graphic>
      </p:graphicFrame>
    </p:spTree>
    <p:extLst>
      <p:ext uri="{BB962C8B-B14F-4D97-AF65-F5344CB8AC3E}">
        <p14:creationId xmlns:p14="http://schemas.microsoft.com/office/powerpoint/2010/main" val="6993301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latin typeface="+mn-lt"/>
            </a:endParaRPr>
          </a:p>
        </p:txBody>
      </p:sp>
      <p:sp>
        <p:nvSpPr>
          <p:cNvPr id="5" name="矩形 4"/>
          <p:cNvSpPr/>
          <p:nvPr/>
        </p:nvSpPr>
        <p:spPr>
          <a:xfrm>
            <a:off x="162124" y="900311"/>
            <a:ext cx="3244799" cy="461665"/>
          </a:xfrm>
          <a:prstGeom prst="rect">
            <a:avLst/>
          </a:prstGeom>
        </p:spPr>
        <p:txBody>
          <a:bodyPr wrap="none">
            <a:spAutoFit/>
          </a:bodyPr>
          <a:lstStyle/>
          <a:p>
            <a:r>
              <a:rPr kumimoji="1" lang="en-US" altLang="zh-CN" sz="2400" b="1" dirty="0" smtClean="0">
                <a:solidFill>
                  <a:srgbClr val="002060"/>
                </a:solidFill>
                <a:cs typeface="Arial" pitchFamily="34" charset="0"/>
              </a:rPr>
              <a:t>1. </a:t>
            </a:r>
            <a:r>
              <a:rPr kumimoji="1" lang="en-US" altLang="zh-CN" sz="2400" b="1" dirty="0">
                <a:solidFill>
                  <a:srgbClr val="002060"/>
                </a:solidFill>
                <a:cs typeface="Arial" pitchFamily="34" charset="0"/>
              </a:rPr>
              <a:t>Previous checking</a:t>
            </a:r>
          </a:p>
        </p:txBody>
      </p:sp>
      <p:sp>
        <p:nvSpPr>
          <p:cNvPr id="10" name="矩形 9"/>
          <p:cNvSpPr/>
          <p:nvPr/>
        </p:nvSpPr>
        <p:spPr>
          <a:xfrm>
            <a:off x="7038428" y="304889"/>
            <a:ext cx="3316934" cy="451406"/>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latin typeface="+mn-lt"/>
                <a:cs typeface="Arial" pitchFamily="34" charset="0"/>
              </a:rPr>
              <a:t>10. Test running</a:t>
            </a:r>
            <a:endParaRPr kumimoji="1" lang="en-US" altLang="zh-CN" sz="3200" b="1" dirty="0">
              <a:solidFill>
                <a:schemeClr val="accent6">
                  <a:lumMod val="75000"/>
                </a:schemeClr>
              </a:solidFill>
              <a:latin typeface="+mn-lt"/>
              <a:cs typeface="Arial" pitchFamily="34" charset="0"/>
            </a:endParaRPr>
          </a:p>
        </p:txBody>
      </p:sp>
      <p:sp>
        <p:nvSpPr>
          <p:cNvPr id="8" name="矩形 7"/>
          <p:cNvSpPr/>
          <p:nvPr/>
        </p:nvSpPr>
        <p:spPr>
          <a:xfrm>
            <a:off x="152400" y="1601807"/>
            <a:ext cx="8763000" cy="646331"/>
          </a:xfrm>
          <a:prstGeom prst="rect">
            <a:avLst/>
          </a:prstGeom>
        </p:spPr>
        <p:txBody>
          <a:bodyPr wrap="square">
            <a:spAutoFit/>
          </a:bodyPr>
          <a:lstStyle/>
          <a:p>
            <a:pPr marL="285750" indent="-285750" algn="l">
              <a:buFont typeface="Wingdings" pitchFamily="2" charset="2"/>
              <a:buChar char="Ø"/>
            </a:pPr>
            <a:r>
              <a:rPr lang="en-US" altLang="zh-CN" sz="1800" dirty="0" smtClean="0">
                <a:solidFill>
                  <a:srgbClr val="002060"/>
                </a:solidFill>
                <a:ea typeface="黑体" pitchFamily="2" charset="-122"/>
                <a:cs typeface="Arial" pitchFamily="34" charset="0"/>
              </a:rPr>
              <a:t>The </a:t>
            </a:r>
            <a:r>
              <a:rPr lang="en-US" altLang="zh-CN" sz="1800" dirty="0">
                <a:solidFill>
                  <a:srgbClr val="002060"/>
                </a:solidFill>
                <a:ea typeface="黑体" pitchFamily="2" charset="-122"/>
                <a:cs typeface="Arial" pitchFamily="34" charset="0"/>
              </a:rPr>
              <a:t>test operation must be carried out after the entire installation has been  completed. Double checking the following items:</a:t>
            </a:r>
            <a:endParaRPr lang="zh-CN" altLang="zh-CN" sz="1800" dirty="0">
              <a:solidFill>
                <a:srgbClr val="002060"/>
              </a:solidFill>
              <a:ea typeface="黑体" pitchFamily="2" charset="-122"/>
              <a:cs typeface="Arial" pitchFamily="34" charset="0"/>
            </a:endParaRPr>
          </a:p>
        </p:txBody>
      </p:sp>
      <p:sp>
        <p:nvSpPr>
          <p:cNvPr id="9" name="Rectangle 3"/>
          <p:cNvSpPr>
            <a:spLocks noChangeArrowheads="1"/>
          </p:cNvSpPr>
          <p:nvPr/>
        </p:nvSpPr>
        <p:spPr bwMode="auto">
          <a:xfrm>
            <a:off x="381000" y="2440349"/>
            <a:ext cx="935818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zh-CN" sz="1800" b="0" i="0" u="none" strike="noStrike" cap="none" normalizeH="0" baseline="0" dirty="0" smtClean="0">
                <a:ln>
                  <a:noFill/>
                </a:ln>
                <a:solidFill>
                  <a:srgbClr val="002060"/>
                </a:solidFill>
                <a:effectLst/>
                <a:ea typeface="ArialMT"/>
                <a:cs typeface="Arial" pitchFamily="34" charset="0"/>
              </a:rPr>
              <a:t>The indoor unit and outdoor unit are installed properly.</a:t>
            </a:r>
            <a:endParaRPr kumimoji="0" lang="en-US" altLang="zh-CN" sz="18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1800" b="0" i="0" u="none" strike="noStrike" cap="none" normalizeH="0" baseline="0" dirty="0" smtClean="0">
                <a:ln>
                  <a:noFill/>
                </a:ln>
                <a:solidFill>
                  <a:srgbClr val="002060"/>
                </a:solidFill>
                <a:effectLst/>
                <a:ea typeface="ArialMT"/>
                <a:cs typeface="Arial" pitchFamily="34" charset="0"/>
              </a:rPr>
              <a:t>Tubing and wiring are correctly completed.</a:t>
            </a:r>
            <a:endParaRPr kumimoji="0" lang="en-US" altLang="zh-CN" sz="18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1800" b="0" i="0" u="none" strike="noStrike" cap="none" normalizeH="0" baseline="0" dirty="0" smtClean="0">
                <a:ln>
                  <a:noFill/>
                </a:ln>
                <a:solidFill>
                  <a:srgbClr val="002060"/>
                </a:solidFill>
                <a:effectLst/>
                <a:ea typeface="ArialMT"/>
                <a:cs typeface="Arial" pitchFamily="34" charset="0"/>
              </a:rPr>
              <a:t>The refrigerant pipe system is leakage-checked.</a:t>
            </a:r>
            <a:endParaRPr kumimoji="0" lang="en-US" altLang="zh-CN" sz="18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1800" b="0" i="0" u="none" strike="noStrike" cap="none" normalizeH="0" baseline="0" dirty="0" smtClean="0">
                <a:ln>
                  <a:noFill/>
                </a:ln>
                <a:solidFill>
                  <a:srgbClr val="002060"/>
                </a:solidFill>
                <a:effectLst/>
                <a:ea typeface="ArialMT"/>
                <a:cs typeface="Arial" pitchFamily="34" charset="0"/>
              </a:rPr>
              <a:t>The drainage is unimpeded.</a:t>
            </a:r>
            <a:endParaRPr kumimoji="0" lang="en-US" altLang="zh-CN" sz="18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1800" b="0" i="0" u="none" strike="noStrike" cap="none" normalizeH="0" baseline="0" dirty="0" smtClean="0">
                <a:ln>
                  <a:noFill/>
                </a:ln>
                <a:solidFill>
                  <a:srgbClr val="002060"/>
                </a:solidFill>
                <a:effectLst/>
                <a:ea typeface="ArialMT"/>
                <a:cs typeface="Arial" pitchFamily="34" charset="0"/>
              </a:rPr>
              <a:t>The ground wiring is connected correctly.</a:t>
            </a:r>
            <a:endParaRPr kumimoji="0" lang="en-US" altLang="zh-CN" sz="18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1800" b="0" i="0" u="none" strike="noStrike" cap="none" normalizeH="0" baseline="0" dirty="0" smtClean="0">
                <a:ln>
                  <a:noFill/>
                </a:ln>
                <a:solidFill>
                  <a:srgbClr val="002060"/>
                </a:solidFill>
                <a:effectLst/>
                <a:ea typeface="ArialMT"/>
                <a:cs typeface="Arial" pitchFamily="34" charset="0"/>
              </a:rPr>
              <a:t>The length of the tubing and the added capacity of the refrigerant have been recorded.</a:t>
            </a:r>
            <a:endParaRPr kumimoji="0" lang="en-US" altLang="zh-CN" sz="18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1800" b="0" i="0" u="none" strike="noStrike" cap="none" normalizeH="0" baseline="0" dirty="0" smtClean="0">
                <a:ln>
                  <a:noFill/>
                </a:ln>
                <a:solidFill>
                  <a:srgbClr val="002060"/>
                </a:solidFill>
                <a:effectLst/>
                <a:ea typeface="ArialMT"/>
                <a:cs typeface="Arial" pitchFamily="34" charset="0"/>
              </a:rPr>
              <a:t>The power voltage fits the rated voltage of the air conditioner.</a:t>
            </a:r>
            <a:endParaRPr kumimoji="0" lang="en-US" altLang="zh-CN" sz="18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1800" b="0" i="0" u="none" strike="noStrike" cap="none" normalizeH="0" baseline="0" dirty="0" smtClean="0">
                <a:ln>
                  <a:noFill/>
                </a:ln>
                <a:solidFill>
                  <a:srgbClr val="002060"/>
                </a:solidFill>
                <a:effectLst/>
                <a:ea typeface="ArialMT"/>
                <a:cs typeface="Arial" pitchFamily="34" charset="0"/>
              </a:rPr>
              <a:t>There is no obstacle at the outlet and inlet of the outdoor and indoor units.</a:t>
            </a:r>
            <a:endParaRPr kumimoji="0" lang="en-US" altLang="zh-CN" sz="18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1800" b="0" i="0" u="none" strike="noStrike" cap="none" normalizeH="0" baseline="0" dirty="0" smtClean="0">
                <a:ln>
                  <a:noFill/>
                </a:ln>
                <a:solidFill>
                  <a:srgbClr val="002060"/>
                </a:solidFill>
                <a:effectLst/>
                <a:ea typeface="ArialMT"/>
                <a:cs typeface="Arial" pitchFamily="34" charset="0"/>
              </a:rPr>
              <a:t>The gas-side and liquid-side stop values are both opened.</a:t>
            </a:r>
            <a:endParaRPr kumimoji="0" lang="en-US" altLang="zh-CN" sz="180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zh-CN" sz="1800" b="0" i="0" u="none" strike="noStrike" cap="none" normalizeH="0" baseline="0" dirty="0" smtClean="0">
                <a:ln>
                  <a:noFill/>
                </a:ln>
                <a:solidFill>
                  <a:srgbClr val="002060"/>
                </a:solidFill>
                <a:effectLst/>
                <a:ea typeface="ArialMT"/>
                <a:cs typeface="Arial" pitchFamily="34" charset="0"/>
              </a:rPr>
              <a:t>The air conditioner is pre-heated by turning on the power.</a:t>
            </a:r>
            <a:endParaRPr kumimoji="0" lang="en-US" altLang="zh-CN" sz="1800" b="0" i="0" u="none" strike="noStrike" cap="none" normalizeH="0" baseline="0" dirty="0" smtClean="0">
              <a:ln>
                <a:noFill/>
              </a:ln>
              <a:solidFill>
                <a:srgbClr val="002060"/>
              </a:solidFill>
              <a:effectLst/>
              <a:cs typeface="Arial" pitchFamily="34" charset="0"/>
            </a:endParaRPr>
          </a:p>
        </p:txBody>
      </p:sp>
    </p:spTree>
    <p:extLst>
      <p:ext uri="{BB962C8B-B14F-4D97-AF65-F5344CB8AC3E}">
        <p14:creationId xmlns:p14="http://schemas.microsoft.com/office/powerpoint/2010/main" val="5799707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latin typeface="+mn-lt"/>
            </a:endParaRPr>
          </a:p>
        </p:txBody>
      </p:sp>
      <p:sp>
        <p:nvSpPr>
          <p:cNvPr id="5" name="矩形 4"/>
          <p:cNvSpPr/>
          <p:nvPr/>
        </p:nvSpPr>
        <p:spPr>
          <a:xfrm>
            <a:off x="162124" y="900311"/>
            <a:ext cx="2622449" cy="461665"/>
          </a:xfrm>
          <a:prstGeom prst="rect">
            <a:avLst/>
          </a:prstGeom>
        </p:spPr>
        <p:txBody>
          <a:bodyPr wrap="none">
            <a:spAutoFit/>
          </a:bodyPr>
          <a:lstStyle/>
          <a:p>
            <a:pPr lvl="0"/>
            <a:r>
              <a:rPr kumimoji="1" lang="en-US" altLang="zh-CN" sz="2400" b="1" dirty="0">
                <a:solidFill>
                  <a:srgbClr val="002060"/>
                </a:solidFill>
                <a:cs typeface="Arial" pitchFamily="34" charset="0"/>
              </a:rPr>
              <a:t>2</a:t>
            </a:r>
            <a:r>
              <a:rPr kumimoji="1" lang="en-US" altLang="zh-CN" sz="2400" b="1" dirty="0" smtClean="0">
                <a:solidFill>
                  <a:srgbClr val="002060"/>
                </a:solidFill>
                <a:cs typeface="Arial" pitchFamily="34" charset="0"/>
              </a:rPr>
              <a:t>. </a:t>
            </a:r>
            <a:r>
              <a:rPr kumimoji="1" lang="en-US" altLang="zh-CN" sz="2400" b="1" dirty="0">
                <a:solidFill>
                  <a:srgbClr val="002060"/>
                </a:solidFill>
                <a:cs typeface="Arial" pitchFamily="34" charset="0"/>
              </a:rPr>
              <a:t>Test operation</a:t>
            </a:r>
            <a:endParaRPr kumimoji="1" lang="zh-CN" altLang="zh-CN" sz="2400" b="1" dirty="0">
              <a:solidFill>
                <a:srgbClr val="002060"/>
              </a:solidFill>
              <a:cs typeface="Arial" pitchFamily="34" charset="0"/>
            </a:endParaRPr>
          </a:p>
        </p:txBody>
      </p:sp>
      <p:sp>
        <p:nvSpPr>
          <p:cNvPr id="10" name="矩形 9"/>
          <p:cNvSpPr/>
          <p:nvPr/>
        </p:nvSpPr>
        <p:spPr>
          <a:xfrm>
            <a:off x="7038428" y="304889"/>
            <a:ext cx="3316934" cy="451406"/>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latin typeface="+mn-lt"/>
                <a:cs typeface="Arial" pitchFamily="34" charset="0"/>
              </a:rPr>
              <a:t>10. Test running</a:t>
            </a:r>
            <a:endParaRPr kumimoji="1" lang="en-US" altLang="zh-CN" sz="3200" b="1" dirty="0">
              <a:solidFill>
                <a:schemeClr val="accent6">
                  <a:lumMod val="75000"/>
                </a:schemeClr>
              </a:solidFill>
              <a:latin typeface="+mn-lt"/>
              <a:cs typeface="Arial" pitchFamily="34" charset="0"/>
            </a:endParaRPr>
          </a:p>
        </p:txBody>
      </p:sp>
      <p:sp>
        <p:nvSpPr>
          <p:cNvPr id="7" name="矩形 6"/>
          <p:cNvSpPr/>
          <p:nvPr/>
        </p:nvSpPr>
        <p:spPr>
          <a:xfrm>
            <a:off x="148208" y="1395656"/>
            <a:ext cx="9590980" cy="584775"/>
          </a:xfrm>
          <a:prstGeom prst="rect">
            <a:avLst/>
          </a:prstGeom>
        </p:spPr>
        <p:txBody>
          <a:bodyPr wrap="square">
            <a:spAutoFit/>
          </a:bodyPr>
          <a:lstStyle/>
          <a:p>
            <a:pPr lvl="0" algn="l"/>
            <a:r>
              <a:rPr lang="en-US" altLang="zh-CN" sz="1600" b="1" dirty="0" smtClean="0">
                <a:solidFill>
                  <a:srgbClr val="002060"/>
                </a:solidFill>
                <a:cs typeface="Arial" pitchFamily="34" charset="0"/>
              </a:rPr>
              <a:t>Before </a:t>
            </a:r>
            <a:r>
              <a:rPr lang="en-US" altLang="zh-CN" sz="1600" b="1" dirty="0" smtClean="0">
                <a:solidFill>
                  <a:srgbClr val="002060"/>
                </a:solidFill>
                <a:cs typeface="Arial" pitchFamily="34" charset="0"/>
              </a:rPr>
              <a:t>switch on the unit, open the stop vale  of outdoor and double checking the following items:</a:t>
            </a:r>
            <a:endParaRPr lang="zh-CN" altLang="zh-CN" sz="1600" dirty="0">
              <a:solidFill>
                <a:srgbClr val="002060"/>
              </a:solidFill>
              <a:cs typeface="Arial" pitchFamily="34" charset="0"/>
            </a:endParaRPr>
          </a:p>
        </p:txBody>
      </p:sp>
      <p:sp>
        <p:nvSpPr>
          <p:cNvPr id="11" name="Rectangle 3"/>
          <p:cNvSpPr>
            <a:spLocks noChangeArrowheads="1"/>
          </p:cNvSpPr>
          <p:nvPr/>
        </p:nvSpPr>
        <p:spPr bwMode="auto">
          <a:xfrm>
            <a:off x="152400" y="2010490"/>
            <a:ext cx="91440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r>
              <a:rPr lang="en-US" altLang="zh-CN" sz="1600" b="1" dirty="0" smtClean="0">
                <a:solidFill>
                  <a:srgbClr val="002060"/>
                </a:solidFill>
                <a:cs typeface="Arial" pitchFamily="34" charset="0"/>
              </a:rPr>
              <a:t>Set the air conditioner under the mode of "COOLING" by remote controller, and check the following points</a:t>
            </a:r>
            <a:r>
              <a:rPr lang="en-US" altLang="zh-CN" sz="1600" dirty="0" smtClean="0">
                <a:solidFill>
                  <a:srgbClr val="002060"/>
                </a:solidFill>
                <a:cs typeface="Arial" pitchFamily="34" charset="0"/>
              </a:rPr>
              <a:t>.</a:t>
            </a:r>
            <a:endParaRPr lang="zh-CN" altLang="zh-CN" sz="1600" dirty="0" smtClean="0">
              <a:solidFill>
                <a:srgbClr val="002060"/>
              </a:solidFill>
              <a:cs typeface="Arial" pitchFamily="34" charset="0"/>
            </a:endParaRPr>
          </a:p>
          <a:p>
            <a:pPr algn="l"/>
            <a:r>
              <a:rPr lang="en-US" altLang="zh-CN" sz="1600" b="1" dirty="0" smtClean="0">
                <a:solidFill>
                  <a:srgbClr val="002060"/>
                </a:solidFill>
                <a:cs typeface="Arial" pitchFamily="34" charset="0"/>
              </a:rPr>
              <a:t>Indoor unit</a:t>
            </a:r>
            <a:endParaRPr lang="zh-CN" altLang="zh-CN" sz="1600" dirty="0" smtClean="0">
              <a:solidFill>
                <a:srgbClr val="002060"/>
              </a:solidFill>
              <a:cs typeface="Arial" pitchFamily="34" charset="0"/>
            </a:endParaRPr>
          </a:p>
          <a:p>
            <a:pPr lvl="0" algn="l"/>
            <a:r>
              <a:rPr lang="en-US" altLang="zh-CN" sz="1600" dirty="0" smtClean="0">
                <a:solidFill>
                  <a:srgbClr val="002060"/>
                </a:solidFill>
                <a:cs typeface="Arial" pitchFamily="34" charset="0"/>
              </a:rPr>
              <a:t>Whether the buttons on the remote controller works well.</a:t>
            </a:r>
            <a:endParaRPr lang="zh-CN" altLang="zh-CN" sz="1600" dirty="0" smtClean="0">
              <a:solidFill>
                <a:srgbClr val="002060"/>
              </a:solidFill>
              <a:cs typeface="Arial" pitchFamily="34" charset="0"/>
            </a:endParaRPr>
          </a:p>
          <a:p>
            <a:pPr lvl="0" algn="l"/>
            <a:r>
              <a:rPr lang="en-US" altLang="zh-CN" sz="1600" dirty="0" smtClean="0">
                <a:solidFill>
                  <a:srgbClr val="002060"/>
                </a:solidFill>
                <a:cs typeface="Arial" pitchFamily="34" charset="0"/>
              </a:rPr>
              <a:t>Whether the air flow louver moves normally.</a:t>
            </a:r>
            <a:endParaRPr lang="zh-CN" altLang="zh-CN" sz="1600" dirty="0" smtClean="0">
              <a:solidFill>
                <a:srgbClr val="002060"/>
              </a:solidFill>
              <a:cs typeface="Arial" pitchFamily="34" charset="0"/>
            </a:endParaRPr>
          </a:p>
          <a:p>
            <a:pPr lvl="0" algn="l"/>
            <a:r>
              <a:rPr lang="en-US" altLang="zh-CN" sz="1600" dirty="0" smtClean="0">
                <a:solidFill>
                  <a:srgbClr val="002060"/>
                </a:solidFill>
                <a:cs typeface="Arial" pitchFamily="34" charset="0"/>
              </a:rPr>
              <a:t>Whether the room temperature is adjusted well.</a:t>
            </a:r>
            <a:endParaRPr lang="zh-CN" altLang="zh-CN" sz="1600" dirty="0" smtClean="0">
              <a:solidFill>
                <a:srgbClr val="002060"/>
              </a:solidFill>
              <a:cs typeface="Arial" pitchFamily="34" charset="0"/>
            </a:endParaRPr>
          </a:p>
          <a:p>
            <a:pPr lvl="0" algn="l"/>
            <a:r>
              <a:rPr lang="en-US" altLang="zh-CN" sz="1600" dirty="0" smtClean="0">
                <a:solidFill>
                  <a:srgbClr val="002060"/>
                </a:solidFill>
                <a:cs typeface="Arial" pitchFamily="34" charset="0"/>
              </a:rPr>
              <a:t>Whether the indicator lights normally.</a:t>
            </a:r>
            <a:endParaRPr lang="zh-CN" altLang="zh-CN" sz="1600" dirty="0" smtClean="0">
              <a:solidFill>
                <a:srgbClr val="002060"/>
              </a:solidFill>
              <a:cs typeface="Arial" pitchFamily="34" charset="0"/>
            </a:endParaRPr>
          </a:p>
          <a:p>
            <a:pPr lvl="0" algn="l"/>
            <a:r>
              <a:rPr lang="en-US" altLang="zh-CN" sz="1600" dirty="0" smtClean="0">
                <a:solidFill>
                  <a:srgbClr val="002060"/>
                </a:solidFill>
                <a:cs typeface="Arial" pitchFamily="34" charset="0"/>
              </a:rPr>
              <a:t>Whether the drainage is normal.</a:t>
            </a:r>
            <a:endParaRPr lang="zh-CN" altLang="zh-CN" sz="1600" dirty="0" smtClean="0">
              <a:solidFill>
                <a:srgbClr val="002060"/>
              </a:solidFill>
              <a:cs typeface="Arial" pitchFamily="34" charset="0"/>
            </a:endParaRPr>
          </a:p>
          <a:p>
            <a:pPr lvl="0" algn="l"/>
            <a:r>
              <a:rPr lang="en-US" altLang="zh-CN" sz="1600" dirty="0" smtClean="0">
                <a:solidFill>
                  <a:srgbClr val="002060"/>
                </a:solidFill>
                <a:cs typeface="Arial" pitchFamily="34" charset="0"/>
              </a:rPr>
              <a:t>Whether there is vibration or abnormal noise during operation.</a:t>
            </a:r>
            <a:endParaRPr lang="zh-CN" altLang="zh-CN" sz="1600" dirty="0" smtClean="0">
              <a:solidFill>
                <a:srgbClr val="002060"/>
              </a:solidFill>
              <a:cs typeface="Arial" pitchFamily="34" charset="0"/>
            </a:endParaRPr>
          </a:p>
          <a:p>
            <a:pPr algn="l"/>
            <a:r>
              <a:rPr lang="en-US" altLang="zh-CN" sz="1600" b="1" dirty="0" smtClean="0">
                <a:solidFill>
                  <a:srgbClr val="002060"/>
                </a:solidFill>
                <a:cs typeface="Arial" pitchFamily="34" charset="0"/>
              </a:rPr>
              <a:t>Outdoor unit</a:t>
            </a:r>
            <a:endParaRPr lang="zh-CN" altLang="zh-CN" sz="1600" dirty="0" smtClean="0">
              <a:solidFill>
                <a:srgbClr val="002060"/>
              </a:solidFill>
              <a:cs typeface="Arial" pitchFamily="34" charset="0"/>
            </a:endParaRPr>
          </a:p>
          <a:p>
            <a:pPr lvl="0" algn="l"/>
            <a:r>
              <a:rPr lang="en-US" altLang="zh-CN" sz="1600" dirty="0" smtClean="0">
                <a:solidFill>
                  <a:srgbClr val="002060"/>
                </a:solidFill>
                <a:cs typeface="Arial" pitchFamily="34" charset="0"/>
              </a:rPr>
              <a:t>Whether there is vibration or abnormal noise during operation.</a:t>
            </a:r>
            <a:endParaRPr lang="zh-CN" altLang="zh-CN" sz="1600" dirty="0" smtClean="0">
              <a:solidFill>
                <a:srgbClr val="002060"/>
              </a:solidFill>
              <a:cs typeface="Arial" pitchFamily="34" charset="0"/>
            </a:endParaRPr>
          </a:p>
          <a:p>
            <a:pPr lvl="0" algn="l"/>
            <a:r>
              <a:rPr lang="en-US" altLang="zh-CN" sz="1600" dirty="0" smtClean="0">
                <a:solidFill>
                  <a:srgbClr val="002060"/>
                </a:solidFill>
                <a:cs typeface="Arial" pitchFamily="34" charset="0"/>
              </a:rPr>
              <a:t>Whether the generated wind, noise, or condensed will influenced the neighborhood.</a:t>
            </a:r>
          </a:p>
          <a:p>
            <a:pPr lvl="0" algn="l"/>
            <a:r>
              <a:rPr lang="en-US" altLang="zh-CN" sz="1600" dirty="0" smtClean="0">
                <a:solidFill>
                  <a:srgbClr val="002060"/>
                </a:solidFill>
                <a:cs typeface="Arial" pitchFamily="34" charset="0"/>
              </a:rPr>
              <a:t>Whether the pressure of outdoor low pressure is normal</a:t>
            </a:r>
            <a:endParaRPr lang="zh-CN" altLang="zh-CN" sz="1600" dirty="0">
              <a:solidFill>
                <a:srgbClr val="002060"/>
              </a:solidFill>
              <a:cs typeface="Arial" pitchFamily="34" charset="0"/>
            </a:endParaRPr>
          </a:p>
        </p:txBody>
      </p:sp>
      <p:sp>
        <p:nvSpPr>
          <p:cNvPr id="12" name="矩形 11"/>
          <p:cNvSpPr/>
          <p:nvPr/>
        </p:nvSpPr>
        <p:spPr>
          <a:xfrm>
            <a:off x="152400" y="5410200"/>
            <a:ext cx="10202962" cy="830997"/>
          </a:xfrm>
          <a:prstGeom prst="rect">
            <a:avLst/>
          </a:prstGeom>
        </p:spPr>
        <p:txBody>
          <a:bodyPr wrap="square">
            <a:spAutoFit/>
          </a:bodyPr>
          <a:lstStyle/>
          <a:p>
            <a:pPr algn="l"/>
            <a:r>
              <a:rPr lang="en-US" altLang="zh-CN" sz="1600" dirty="0" smtClean="0">
                <a:solidFill>
                  <a:srgbClr val="FF0000"/>
                </a:solidFill>
                <a:cs typeface="Arial" pitchFamily="34" charset="0"/>
              </a:rPr>
              <a:t>The test operation should last about 30 minutes.</a:t>
            </a:r>
          </a:p>
          <a:p>
            <a:pPr algn="l"/>
            <a:r>
              <a:rPr lang="en-US" altLang="zh-CN" sz="1600" dirty="0" smtClean="0">
                <a:solidFill>
                  <a:srgbClr val="FF0000"/>
                </a:solidFill>
                <a:cs typeface="Arial" pitchFamily="34" charset="0"/>
              </a:rPr>
              <a:t>If the temperature is too low to start cooling, press the check button 10s to switch to forced cooling mode.</a:t>
            </a:r>
          </a:p>
          <a:p>
            <a:pPr algn="l"/>
            <a:r>
              <a:rPr lang="en-US" altLang="zh-CN" sz="1600" dirty="0" smtClean="0">
                <a:solidFill>
                  <a:srgbClr val="FF0000"/>
                </a:solidFill>
                <a:cs typeface="Arial" pitchFamily="34" charset="0"/>
              </a:rPr>
              <a:t>After check the cooling mode , switch to heating mode to check the 4-way way.</a:t>
            </a:r>
            <a:endParaRPr lang="zh-CN" altLang="en-US" sz="1600" dirty="0">
              <a:solidFill>
                <a:srgbClr val="FF0000"/>
              </a:solidFill>
              <a:cs typeface="Arial" pitchFamily="34" charset="0"/>
            </a:endParaRPr>
          </a:p>
        </p:txBody>
      </p:sp>
    </p:spTree>
    <p:extLst>
      <p:ext uri="{BB962C8B-B14F-4D97-AF65-F5344CB8AC3E}">
        <p14:creationId xmlns:p14="http://schemas.microsoft.com/office/powerpoint/2010/main" val="41313698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latin typeface="+mn-lt"/>
            </a:endParaRPr>
          </a:p>
        </p:txBody>
      </p:sp>
      <p:sp>
        <p:nvSpPr>
          <p:cNvPr id="5" name="矩形 4"/>
          <p:cNvSpPr/>
          <p:nvPr/>
        </p:nvSpPr>
        <p:spPr>
          <a:xfrm>
            <a:off x="162124" y="900311"/>
            <a:ext cx="5126724" cy="461665"/>
          </a:xfrm>
          <a:prstGeom prst="rect">
            <a:avLst/>
          </a:prstGeom>
        </p:spPr>
        <p:txBody>
          <a:bodyPr wrap="none">
            <a:spAutoFit/>
          </a:bodyPr>
          <a:lstStyle/>
          <a:p>
            <a:pPr lvl="0"/>
            <a:r>
              <a:rPr kumimoji="1" lang="en-US" altLang="zh-CN" sz="2400" b="1" dirty="0" smtClean="0">
                <a:solidFill>
                  <a:srgbClr val="002060"/>
                </a:solidFill>
                <a:cs typeface="Arial" pitchFamily="34" charset="0"/>
              </a:rPr>
              <a:t>3. </a:t>
            </a:r>
            <a:r>
              <a:rPr kumimoji="1" lang="en-US" altLang="zh-CN" sz="2400" b="1" dirty="0">
                <a:solidFill>
                  <a:srgbClr val="002060"/>
                </a:solidFill>
                <a:cs typeface="Arial" pitchFamily="34" charset="0"/>
              </a:rPr>
              <a:t>Pressure and current checking </a:t>
            </a:r>
            <a:endParaRPr kumimoji="1" lang="zh-CN" altLang="zh-CN" sz="2400" b="1" dirty="0">
              <a:solidFill>
                <a:srgbClr val="002060"/>
              </a:solidFill>
              <a:cs typeface="Arial" pitchFamily="34" charset="0"/>
            </a:endParaRPr>
          </a:p>
        </p:txBody>
      </p:sp>
      <p:sp>
        <p:nvSpPr>
          <p:cNvPr id="10" name="矩形 9"/>
          <p:cNvSpPr/>
          <p:nvPr/>
        </p:nvSpPr>
        <p:spPr>
          <a:xfrm>
            <a:off x="7038428" y="304889"/>
            <a:ext cx="3316934" cy="451406"/>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latin typeface="+mn-lt"/>
                <a:cs typeface="Arial" pitchFamily="34" charset="0"/>
              </a:rPr>
              <a:t>10. Test running</a:t>
            </a:r>
            <a:endParaRPr kumimoji="1" lang="en-US" altLang="zh-CN" sz="3200" b="1" dirty="0">
              <a:solidFill>
                <a:schemeClr val="accent6">
                  <a:lumMod val="75000"/>
                </a:schemeClr>
              </a:solidFill>
              <a:latin typeface="+mn-lt"/>
              <a:cs typeface="Arial" pitchFamily="34" charset="0"/>
            </a:endParaRPr>
          </a:p>
        </p:txBody>
      </p:sp>
      <p:sp>
        <p:nvSpPr>
          <p:cNvPr id="8" name="矩形 7"/>
          <p:cNvSpPr/>
          <p:nvPr/>
        </p:nvSpPr>
        <p:spPr>
          <a:xfrm>
            <a:off x="472132" y="1411069"/>
            <a:ext cx="8763000" cy="923330"/>
          </a:xfrm>
          <a:prstGeom prst="rect">
            <a:avLst/>
          </a:prstGeom>
        </p:spPr>
        <p:txBody>
          <a:bodyPr wrap="square">
            <a:spAutoFit/>
          </a:bodyPr>
          <a:lstStyle/>
          <a:p>
            <a:pPr lvl="0" algn="l"/>
            <a:r>
              <a:rPr kumimoji="1" lang="en-US" altLang="zh-CN" sz="1800" dirty="0" smtClean="0">
                <a:solidFill>
                  <a:srgbClr val="002060"/>
                </a:solidFill>
                <a:cs typeface="Arial" pitchFamily="34" charset="0"/>
              </a:rPr>
              <a:t>To judge whether the system is operating well, we normally test the low pressure of the system and the current of the compressor. When the following phenomena happen, we can fix the most possible reasons.</a:t>
            </a:r>
            <a:endParaRPr lang="zh-CN" altLang="zh-CN" sz="1800" dirty="0">
              <a:solidFill>
                <a:srgbClr val="002060"/>
              </a:solidFill>
              <a:cs typeface="Arial" pitchFamily="34" charset="0"/>
            </a:endParaRPr>
          </a:p>
        </p:txBody>
      </p:sp>
      <p:graphicFrame>
        <p:nvGraphicFramePr>
          <p:cNvPr id="9" name="Group 46"/>
          <p:cNvGraphicFramePr>
            <a:graphicFrameLocks noGrp="1"/>
          </p:cNvGraphicFramePr>
          <p:nvPr>
            <p:extLst>
              <p:ext uri="{D42A27DB-BD31-4B8C-83A1-F6EECF244321}">
                <p14:modId xmlns:p14="http://schemas.microsoft.com/office/powerpoint/2010/main" val="2932291489"/>
              </p:ext>
            </p:extLst>
          </p:nvPr>
        </p:nvGraphicFramePr>
        <p:xfrm>
          <a:off x="792807" y="2514600"/>
          <a:ext cx="7070725" cy="3047366"/>
        </p:xfrm>
        <a:graphic>
          <a:graphicData uri="http://schemas.openxmlformats.org/drawingml/2006/table">
            <a:tbl>
              <a:tblPr>
                <a:tableStyleId>{5DA37D80-6434-44D0-A028-1B22A696006F}</a:tableStyleId>
              </a:tblPr>
              <a:tblGrid>
                <a:gridCol w="1504950"/>
                <a:gridCol w="2136775"/>
                <a:gridCol w="3429000"/>
              </a:tblGrid>
              <a:tr h="334963">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u="none" strike="noStrike" cap="none" normalizeH="0" baseline="0" dirty="0" smtClean="0">
                          <a:ln>
                            <a:noFill/>
                          </a:ln>
                          <a:solidFill>
                            <a:srgbClr val="002060"/>
                          </a:solidFill>
                          <a:effectLst/>
                        </a:rPr>
                        <a:t>Phenomena</a:t>
                      </a:r>
                      <a:endParaRPr kumimoji="0" lang="en-US" altLang="zh-CN" sz="1400" b="1" i="0" u="none" strike="noStrike" cap="none" normalizeH="0" baseline="0" dirty="0" smtClean="0">
                        <a:ln>
                          <a:noFill/>
                        </a:ln>
                        <a:solidFill>
                          <a:srgbClr val="002060"/>
                        </a:solidFill>
                        <a:effectLst/>
                        <a:latin typeface="Calibri" pitchFamily="34" charset="0"/>
                        <a:ea typeface="宋体" pitchFamily="2" charset="-122"/>
                      </a:endParaRPr>
                    </a:p>
                  </a:txBody>
                  <a:tcPr anchor="ctr" horzOverflow="overflow"/>
                </a:tc>
                <a:tc hMerge="1">
                  <a:txBody>
                    <a:bodyPr/>
                    <a:lstStyle/>
                    <a:p>
                      <a:endParaRPr lang="zh-CN" alt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u="none" strike="noStrike" cap="none" normalizeH="0" baseline="0" dirty="0" smtClean="0">
                          <a:ln>
                            <a:noFill/>
                          </a:ln>
                          <a:solidFill>
                            <a:srgbClr val="002060"/>
                          </a:solidFill>
                          <a:effectLst/>
                        </a:rPr>
                        <a:t>The most possible reason</a:t>
                      </a:r>
                      <a:endParaRPr kumimoji="0" lang="en-US" altLang="zh-CN" sz="1400" b="1" i="0" u="none" strike="noStrike" cap="none" normalizeH="0" baseline="0" dirty="0" smtClean="0">
                        <a:ln>
                          <a:noFill/>
                        </a:ln>
                        <a:solidFill>
                          <a:srgbClr val="002060"/>
                        </a:solidFill>
                        <a:effectLst/>
                        <a:latin typeface="Calibri" pitchFamily="34" charset="0"/>
                        <a:ea typeface="宋体" pitchFamily="2" charset="-122"/>
                      </a:endParaRPr>
                    </a:p>
                  </a:txBody>
                  <a:tcPr anchor="ctr" horzOverflow="overflow"/>
                </a:tc>
              </a:tr>
              <a:tr h="3349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u="none" strike="noStrike" cap="none" normalizeH="0" baseline="0" dirty="0" smtClean="0">
                          <a:ln>
                            <a:noFill/>
                          </a:ln>
                          <a:solidFill>
                            <a:srgbClr val="002060"/>
                          </a:solidFill>
                          <a:effectLst/>
                        </a:rPr>
                        <a:t>Low pressure</a:t>
                      </a:r>
                      <a:endParaRPr kumimoji="0" lang="en-US" altLang="zh-CN" sz="1400" b="1" i="0" u="none" strike="noStrike" cap="none" normalizeH="0" baseline="0" dirty="0" smtClean="0">
                        <a:ln>
                          <a:noFill/>
                        </a:ln>
                        <a:solidFill>
                          <a:srgbClr val="002060"/>
                        </a:solidFill>
                        <a:effectLst/>
                        <a:latin typeface="Calibri" pitchFamily="34" charset="0"/>
                        <a:ea typeface="宋体" pitchFamily="2" charset="-122"/>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u="none" strike="noStrike" cap="none" normalizeH="0" baseline="0" dirty="0" smtClean="0">
                          <a:ln>
                            <a:noFill/>
                          </a:ln>
                          <a:solidFill>
                            <a:srgbClr val="002060"/>
                          </a:solidFill>
                          <a:effectLst/>
                        </a:rPr>
                        <a:t>Compressor current</a:t>
                      </a:r>
                      <a:endParaRPr kumimoji="0" lang="en-US" altLang="zh-CN" sz="1400" b="1" i="0" u="none" strike="noStrike" cap="none" normalizeH="0" baseline="0" dirty="0" smtClean="0">
                        <a:ln>
                          <a:noFill/>
                        </a:ln>
                        <a:solidFill>
                          <a:srgbClr val="002060"/>
                        </a:solidFill>
                        <a:effectLst/>
                        <a:latin typeface="Calibri" pitchFamily="34" charset="0"/>
                        <a:ea typeface="宋体" pitchFamily="2" charset="-122"/>
                        <a:cs typeface="Arial" pitchFamily="34" charset="0"/>
                      </a:endParaRPr>
                    </a:p>
                  </a:txBody>
                  <a:tcPr anchor="ctr" horzOverflow="overflow"/>
                </a:tc>
                <a:tc vMerge="1">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zh-CN" sz="1400" b="1" i="0" u="none" strike="noStrike" cap="none" normalizeH="0" baseline="0" dirty="0" smtClean="0">
                        <a:ln>
                          <a:noFill/>
                        </a:ln>
                        <a:solidFill>
                          <a:srgbClr val="000099"/>
                        </a:solidFill>
                        <a:effectLst/>
                        <a:latin typeface="Calibri"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50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u="none" strike="noStrike" cap="none" normalizeH="0" baseline="0" dirty="0" smtClean="0">
                          <a:ln>
                            <a:noFill/>
                          </a:ln>
                          <a:solidFill>
                            <a:srgbClr val="002060"/>
                          </a:solidFill>
                          <a:effectLst/>
                        </a:rPr>
                        <a:t>Higher</a:t>
                      </a:r>
                      <a:endParaRPr kumimoji="0" lang="en-US" altLang="zh-CN" sz="1400" b="0" i="0" u="none" strike="noStrike" cap="none" normalizeH="0" baseline="0" dirty="0" smtClean="0">
                        <a:ln>
                          <a:noFill/>
                        </a:ln>
                        <a:solidFill>
                          <a:srgbClr val="002060"/>
                        </a:solidFill>
                        <a:effectLst/>
                        <a:latin typeface="Calibri" pitchFamily="34" charset="0"/>
                        <a:ea typeface="宋体" pitchFamily="2" charset="-122"/>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u="none" strike="noStrike" cap="none" normalizeH="0" baseline="0" dirty="0" smtClean="0">
                          <a:ln>
                            <a:noFill/>
                          </a:ln>
                          <a:solidFill>
                            <a:srgbClr val="002060"/>
                          </a:solidFill>
                          <a:effectLst/>
                        </a:rPr>
                        <a:t>Smaller</a:t>
                      </a:r>
                      <a:endParaRPr kumimoji="0" lang="en-US" altLang="zh-CN" sz="1400" b="0" i="0" u="none" strike="noStrike" cap="none" normalizeH="0" baseline="0" dirty="0" smtClean="0">
                        <a:ln>
                          <a:noFill/>
                        </a:ln>
                        <a:solidFill>
                          <a:srgbClr val="002060"/>
                        </a:solidFill>
                        <a:effectLst/>
                        <a:latin typeface="Calibri" pitchFamily="34" charset="0"/>
                        <a:ea typeface="宋体" pitchFamily="2" charset="-122"/>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u="none" strike="noStrike" cap="none" normalizeH="0" baseline="0" dirty="0" smtClean="0">
                          <a:ln>
                            <a:noFill/>
                          </a:ln>
                          <a:solidFill>
                            <a:srgbClr val="002060"/>
                          </a:solidFill>
                          <a:effectLst/>
                        </a:rPr>
                        <a:t>The gas in the compressor or 4-way valve is leaked from high pressure side to low pressure side.</a:t>
                      </a:r>
                      <a:endParaRPr kumimoji="0" lang="en-US" altLang="zh-CN" sz="1400" b="0" i="0" u="none" strike="noStrike" cap="none" normalizeH="0" baseline="0" dirty="0" smtClean="0">
                        <a:ln>
                          <a:noFill/>
                        </a:ln>
                        <a:solidFill>
                          <a:srgbClr val="002060"/>
                        </a:solidFill>
                        <a:effectLst/>
                        <a:latin typeface="Calibri" pitchFamily="34" charset="0"/>
                        <a:ea typeface="宋体" pitchFamily="2" charset="-122"/>
                      </a:endParaRPr>
                    </a:p>
                  </a:txBody>
                  <a:tcPr anchor="ctr" horzOverflow="overflow"/>
                </a:tc>
              </a:tr>
              <a:tr h="5048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u="none" strike="noStrike" cap="none" normalizeH="0" baseline="0" smtClean="0">
                          <a:ln>
                            <a:noFill/>
                          </a:ln>
                          <a:solidFill>
                            <a:srgbClr val="002060"/>
                          </a:solidFill>
                          <a:effectLst/>
                        </a:rPr>
                        <a:t>Higher</a:t>
                      </a:r>
                      <a:endParaRPr kumimoji="0" lang="en-US" altLang="zh-CN" sz="1400" b="0" i="0" u="none" strike="noStrike" cap="none" normalizeH="0" baseline="0" smtClean="0">
                        <a:ln>
                          <a:noFill/>
                        </a:ln>
                        <a:solidFill>
                          <a:srgbClr val="002060"/>
                        </a:solidFill>
                        <a:effectLst/>
                        <a:latin typeface="Calibri" pitchFamily="34" charset="0"/>
                        <a:ea typeface="宋体" pitchFamily="2" charset="-122"/>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u="none" strike="noStrike" cap="none" normalizeH="0" baseline="0" dirty="0" smtClean="0">
                          <a:ln>
                            <a:noFill/>
                          </a:ln>
                          <a:solidFill>
                            <a:srgbClr val="002060"/>
                          </a:solidFill>
                          <a:effectLst/>
                        </a:rPr>
                        <a:t>Bigger</a:t>
                      </a:r>
                      <a:endParaRPr kumimoji="0" lang="en-US" altLang="zh-CN" sz="1400" b="0" i="0" u="none" strike="noStrike" cap="none" normalizeH="0" baseline="0" dirty="0" smtClean="0">
                        <a:ln>
                          <a:noFill/>
                        </a:ln>
                        <a:solidFill>
                          <a:srgbClr val="002060"/>
                        </a:solidFill>
                        <a:effectLst/>
                        <a:latin typeface="Calibri" pitchFamily="34" charset="0"/>
                        <a:ea typeface="宋体" pitchFamily="2" charset="-122"/>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u="none" strike="noStrike" cap="none" normalizeH="0" baseline="0" dirty="0" smtClean="0">
                          <a:ln>
                            <a:noFill/>
                          </a:ln>
                          <a:solidFill>
                            <a:srgbClr val="002060"/>
                          </a:solidFill>
                          <a:effectLst/>
                        </a:rPr>
                        <a:t>The refrigerant is over charge. The ambient temperature is too high.</a:t>
                      </a:r>
                      <a:endParaRPr kumimoji="0" lang="en-US" altLang="zh-CN" sz="1400" b="0" i="0" u="none" strike="noStrike" cap="none" normalizeH="0" baseline="0" dirty="0" smtClean="0">
                        <a:ln>
                          <a:noFill/>
                        </a:ln>
                        <a:solidFill>
                          <a:srgbClr val="002060"/>
                        </a:solidFill>
                        <a:effectLst/>
                        <a:latin typeface="Calibri" pitchFamily="34" charset="0"/>
                        <a:ea typeface="宋体" pitchFamily="2" charset="-122"/>
                      </a:endParaRPr>
                    </a:p>
                  </a:txBody>
                  <a:tcPr anchor="ctr" horzOverflow="overflow"/>
                </a:tc>
              </a:tr>
              <a:tr h="5032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u="none" strike="noStrike" cap="none" normalizeH="0" baseline="0" smtClean="0">
                          <a:ln>
                            <a:noFill/>
                          </a:ln>
                          <a:solidFill>
                            <a:srgbClr val="002060"/>
                          </a:solidFill>
                          <a:effectLst/>
                        </a:rPr>
                        <a:t>Lower</a:t>
                      </a:r>
                      <a:endParaRPr kumimoji="0" lang="en-US" altLang="zh-CN" sz="1400" b="0" i="0" u="none" strike="noStrike" cap="none" normalizeH="0" baseline="0" smtClean="0">
                        <a:ln>
                          <a:noFill/>
                        </a:ln>
                        <a:solidFill>
                          <a:srgbClr val="002060"/>
                        </a:solidFill>
                        <a:effectLst/>
                        <a:latin typeface="Calibri" pitchFamily="34" charset="0"/>
                        <a:ea typeface="宋体" pitchFamily="2" charset="-122"/>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u="none" strike="noStrike" cap="none" normalizeH="0" baseline="0" smtClean="0">
                          <a:ln>
                            <a:noFill/>
                          </a:ln>
                          <a:solidFill>
                            <a:srgbClr val="002060"/>
                          </a:solidFill>
                          <a:effectLst/>
                        </a:rPr>
                        <a:t>Smaller</a:t>
                      </a:r>
                      <a:endParaRPr kumimoji="0" lang="en-US" altLang="zh-CN" sz="1400" b="0" i="0" u="none" strike="noStrike" cap="none" normalizeH="0" baseline="0" smtClean="0">
                        <a:ln>
                          <a:noFill/>
                        </a:ln>
                        <a:solidFill>
                          <a:srgbClr val="002060"/>
                        </a:solidFill>
                        <a:effectLst/>
                        <a:latin typeface="Calibri" pitchFamily="34" charset="0"/>
                        <a:ea typeface="宋体" pitchFamily="2" charset="-122"/>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u="none" strike="noStrike" cap="none" normalizeH="0" baseline="0" dirty="0" smtClean="0">
                          <a:ln>
                            <a:noFill/>
                          </a:ln>
                          <a:solidFill>
                            <a:srgbClr val="002060"/>
                          </a:solidFill>
                          <a:effectLst/>
                        </a:rPr>
                        <a:t>The refrigerant is not sufficient. The ambient temperature is too low.</a:t>
                      </a:r>
                      <a:endParaRPr kumimoji="0" lang="en-US" altLang="zh-CN" sz="1400" b="0" i="0" u="none" strike="noStrike" cap="none" normalizeH="0" baseline="0" dirty="0" smtClean="0">
                        <a:ln>
                          <a:noFill/>
                        </a:ln>
                        <a:solidFill>
                          <a:srgbClr val="002060"/>
                        </a:solidFill>
                        <a:effectLst/>
                        <a:latin typeface="Calibri" pitchFamily="34" charset="0"/>
                        <a:ea typeface="宋体" pitchFamily="2" charset="-122"/>
                      </a:endParaRPr>
                    </a:p>
                  </a:txBody>
                  <a:tcPr anchor="ctr" horzOverflow="overflow"/>
                </a:tc>
              </a:tr>
              <a:tr h="2889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u="none" strike="noStrike" cap="none" normalizeH="0" baseline="0" smtClean="0">
                          <a:ln>
                            <a:noFill/>
                          </a:ln>
                          <a:solidFill>
                            <a:srgbClr val="002060"/>
                          </a:solidFill>
                          <a:effectLst/>
                        </a:rPr>
                        <a:t>Lower</a:t>
                      </a:r>
                      <a:endParaRPr kumimoji="0" lang="en-US" altLang="zh-CN" sz="1400" b="0" i="0" u="none" strike="noStrike" cap="none" normalizeH="0" baseline="0" smtClean="0">
                        <a:ln>
                          <a:noFill/>
                        </a:ln>
                        <a:solidFill>
                          <a:srgbClr val="002060"/>
                        </a:solidFill>
                        <a:effectLst/>
                        <a:latin typeface="Calibri" pitchFamily="34" charset="0"/>
                        <a:ea typeface="宋体" pitchFamily="2" charset="-122"/>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u="none" strike="noStrike" cap="none" normalizeH="0" baseline="0" smtClean="0">
                          <a:ln>
                            <a:noFill/>
                          </a:ln>
                          <a:solidFill>
                            <a:srgbClr val="002060"/>
                          </a:solidFill>
                          <a:effectLst/>
                        </a:rPr>
                        <a:t>Bigger</a:t>
                      </a:r>
                      <a:endParaRPr kumimoji="0" lang="en-US" altLang="zh-CN" sz="1400" b="0" i="0" u="none" strike="noStrike" cap="none" normalizeH="0" baseline="0" smtClean="0">
                        <a:ln>
                          <a:noFill/>
                        </a:ln>
                        <a:solidFill>
                          <a:srgbClr val="002060"/>
                        </a:solidFill>
                        <a:effectLst/>
                        <a:latin typeface="Calibri" pitchFamily="34" charset="0"/>
                        <a:ea typeface="宋体" pitchFamily="2" charset="-122"/>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u="none" strike="noStrike" cap="none" normalizeH="0" baseline="0" dirty="0" smtClean="0">
                          <a:ln>
                            <a:noFill/>
                          </a:ln>
                          <a:solidFill>
                            <a:srgbClr val="002060"/>
                          </a:solidFill>
                          <a:effectLst/>
                        </a:rPr>
                        <a:t>The refrigeration system is blocked.</a:t>
                      </a:r>
                      <a:endParaRPr kumimoji="0" lang="en-US" altLang="zh-CN" sz="1400" b="0" i="0" u="none" strike="noStrike" cap="none" normalizeH="0" baseline="0" dirty="0" smtClean="0">
                        <a:ln>
                          <a:noFill/>
                        </a:ln>
                        <a:solidFill>
                          <a:srgbClr val="002060"/>
                        </a:solidFill>
                        <a:effectLst/>
                        <a:latin typeface="Calibri" pitchFamily="34" charset="0"/>
                        <a:ea typeface="宋体" pitchFamily="2" charset="-122"/>
                        <a:cs typeface="Arial" pitchFamily="34" charset="0"/>
                      </a:endParaRPr>
                    </a:p>
                  </a:txBody>
                  <a:tcPr anchor="ctr" horzOverflow="overflow"/>
                </a:tc>
              </a:tr>
              <a:tr h="2873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u="none" strike="noStrike" cap="none" normalizeH="0" baseline="0" smtClean="0">
                          <a:ln>
                            <a:noFill/>
                          </a:ln>
                          <a:solidFill>
                            <a:srgbClr val="002060"/>
                          </a:solidFill>
                          <a:effectLst/>
                        </a:rPr>
                        <a:t>Normal</a:t>
                      </a:r>
                      <a:endParaRPr kumimoji="0" lang="en-US" altLang="zh-CN" sz="1400" b="0" i="0" u="none" strike="noStrike" cap="none" normalizeH="0" baseline="0" smtClean="0">
                        <a:ln>
                          <a:noFill/>
                        </a:ln>
                        <a:solidFill>
                          <a:srgbClr val="002060"/>
                        </a:solidFill>
                        <a:effectLst/>
                        <a:latin typeface="Calibri" pitchFamily="34" charset="0"/>
                        <a:ea typeface="宋体" pitchFamily="2" charset="-122"/>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u="none" strike="noStrike" cap="none" normalizeH="0" baseline="0" dirty="0" smtClean="0">
                          <a:ln>
                            <a:noFill/>
                          </a:ln>
                          <a:solidFill>
                            <a:srgbClr val="002060"/>
                          </a:solidFill>
                          <a:effectLst/>
                        </a:rPr>
                        <a:t>Bigger</a:t>
                      </a:r>
                      <a:endParaRPr kumimoji="0" lang="en-US" altLang="zh-CN" sz="1400" b="0" i="0" u="none" strike="noStrike" cap="none" normalizeH="0" baseline="0" dirty="0" smtClean="0">
                        <a:ln>
                          <a:noFill/>
                        </a:ln>
                        <a:solidFill>
                          <a:srgbClr val="002060"/>
                        </a:solidFill>
                        <a:effectLst/>
                        <a:latin typeface="Calibri" pitchFamily="34" charset="0"/>
                        <a:ea typeface="宋体" pitchFamily="2" charset="-122"/>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400" u="none" strike="noStrike" cap="none" normalizeH="0" baseline="0" dirty="0" smtClean="0">
                          <a:ln>
                            <a:noFill/>
                          </a:ln>
                          <a:solidFill>
                            <a:srgbClr val="002060"/>
                          </a:solidFill>
                          <a:effectLst/>
                        </a:rPr>
                        <a:t>Low voltage</a:t>
                      </a:r>
                      <a:endParaRPr kumimoji="0" lang="en-US" altLang="zh-CN" sz="1400" b="0" i="0" u="none" strike="noStrike" cap="none" normalizeH="0" baseline="0" dirty="0" smtClean="0">
                        <a:ln>
                          <a:noFill/>
                        </a:ln>
                        <a:solidFill>
                          <a:srgbClr val="002060"/>
                        </a:solidFill>
                        <a:effectLst/>
                        <a:latin typeface="Calibri" pitchFamily="34" charset="0"/>
                        <a:ea typeface="宋体" pitchFamily="2" charset="-122"/>
                        <a:cs typeface="Arial" pitchFamily="34" charset="0"/>
                      </a:endParaRPr>
                    </a:p>
                  </a:txBody>
                  <a:tcPr anchor="ctr" horzOverflow="overflow"/>
                </a:tc>
              </a:tr>
            </a:tbl>
          </a:graphicData>
        </a:graphic>
      </p:graphicFrame>
      <p:graphicFrame>
        <p:nvGraphicFramePr>
          <p:cNvPr id="13" name="Group 54"/>
          <p:cNvGraphicFramePr>
            <a:graphicFrameLocks noGrp="1"/>
          </p:cNvGraphicFramePr>
          <p:nvPr>
            <p:extLst>
              <p:ext uri="{D42A27DB-BD31-4B8C-83A1-F6EECF244321}">
                <p14:modId xmlns:p14="http://schemas.microsoft.com/office/powerpoint/2010/main" val="3704490078"/>
              </p:ext>
            </p:extLst>
          </p:nvPr>
        </p:nvGraphicFramePr>
        <p:xfrm>
          <a:off x="666180" y="5867400"/>
          <a:ext cx="3733800" cy="403225"/>
        </p:xfrm>
        <a:graphic>
          <a:graphicData uri="http://schemas.openxmlformats.org/drawingml/2006/table">
            <a:tbl>
              <a:tblPr/>
              <a:tblGrid>
                <a:gridCol w="3347524"/>
                <a:gridCol w="386276"/>
              </a:tblGrid>
              <a:tr h="4032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2060"/>
                          </a:solidFill>
                          <a:effectLst/>
                          <a:latin typeface="+mn-lt"/>
                          <a:ea typeface="宋体" charset="-122"/>
                          <a:cs typeface="Tahoma" pitchFamily="34" charset="0"/>
                        </a:rPr>
                        <a:t>Low pressure </a:t>
                      </a:r>
                      <a:r>
                        <a:rPr kumimoji="0" lang="en-US" altLang="zh-CN" sz="1600" b="0" i="0" u="none" strike="noStrike" cap="none" normalizeH="0" baseline="0" dirty="0" smtClean="0">
                          <a:ln>
                            <a:noFill/>
                          </a:ln>
                          <a:solidFill>
                            <a:srgbClr val="002060"/>
                          </a:solidFill>
                          <a:effectLst/>
                          <a:latin typeface="+mn-lt"/>
                          <a:ea typeface="宋体" charset="-122"/>
                          <a:cs typeface="Tahoma" pitchFamily="34" charset="0"/>
                        </a:rPr>
                        <a:t>0.7~1.0Mpa</a:t>
                      </a:r>
                      <a:endParaRPr kumimoji="0" lang="zh-CN" altLang="en-US" sz="1600" b="0" i="0" u="none" strike="noStrike" cap="none" normalizeH="0" baseline="0" dirty="0" smtClean="0">
                        <a:ln>
                          <a:noFill/>
                        </a:ln>
                        <a:solidFill>
                          <a:srgbClr val="002060"/>
                        </a:solidFill>
                        <a:effectLst/>
                        <a:latin typeface="+mn-lt"/>
                        <a:ea typeface="宋体" charset="-122"/>
                      </a:endParaRP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en-US" sz="1600" b="1" i="0" u="none" strike="noStrike" cap="none" normalizeH="0" baseline="0" dirty="0" smtClean="0">
                        <a:ln>
                          <a:noFill/>
                        </a:ln>
                        <a:solidFill>
                          <a:srgbClr val="002060"/>
                        </a:solidFill>
                        <a:effectLst/>
                        <a:latin typeface="+mn-lt"/>
                        <a:ea typeface="宋体" charset="-122"/>
                      </a:endParaRPr>
                    </a:p>
                  </a:txBody>
                  <a:tcPr anchor="ctr" horzOverflow="overflow">
                    <a:lnL>
                      <a:noFill/>
                    </a:lnL>
                    <a:lnR cap="flat">
                      <a:noFill/>
                    </a:lnR>
                    <a:lnT cap="fla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22520968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latin typeface="+mn-lt"/>
            </a:endParaRPr>
          </a:p>
        </p:txBody>
      </p:sp>
      <p:sp>
        <p:nvSpPr>
          <p:cNvPr id="5" name="矩形 4"/>
          <p:cNvSpPr/>
          <p:nvPr/>
        </p:nvSpPr>
        <p:spPr>
          <a:xfrm>
            <a:off x="162124" y="900311"/>
            <a:ext cx="3518912" cy="461665"/>
          </a:xfrm>
          <a:prstGeom prst="rect">
            <a:avLst/>
          </a:prstGeom>
        </p:spPr>
        <p:txBody>
          <a:bodyPr wrap="none">
            <a:spAutoFit/>
          </a:bodyPr>
          <a:lstStyle/>
          <a:p>
            <a:r>
              <a:rPr kumimoji="1" lang="en-US" altLang="zh-CN" sz="2400" b="1" dirty="0" smtClean="0">
                <a:solidFill>
                  <a:srgbClr val="002060"/>
                </a:solidFill>
                <a:cs typeface="Arial" pitchFamily="34" charset="0"/>
              </a:rPr>
              <a:t>4</a:t>
            </a:r>
            <a:r>
              <a:rPr kumimoji="1" lang="en-US" altLang="zh-CN" sz="2400" b="1" dirty="0">
                <a:solidFill>
                  <a:srgbClr val="002060"/>
                </a:solidFill>
                <a:cs typeface="Arial" pitchFamily="34" charset="0"/>
              </a:rPr>
              <a:t>. Pressure checking   </a:t>
            </a:r>
            <a:endParaRPr kumimoji="1" lang="zh-CN" altLang="zh-CN" sz="2400" b="1" dirty="0">
              <a:solidFill>
                <a:srgbClr val="002060"/>
              </a:solidFill>
              <a:cs typeface="Arial" pitchFamily="34" charset="0"/>
            </a:endParaRPr>
          </a:p>
        </p:txBody>
      </p:sp>
      <p:sp>
        <p:nvSpPr>
          <p:cNvPr id="10" name="矩形 9"/>
          <p:cNvSpPr/>
          <p:nvPr/>
        </p:nvSpPr>
        <p:spPr>
          <a:xfrm>
            <a:off x="7038428" y="304889"/>
            <a:ext cx="3316934" cy="451406"/>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latin typeface="+mn-lt"/>
                <a:cs typeface="Arial" pitchFamily="34" charset="0"/>
              </a:rPr>
              <a:t>10. Test running</a:t>
            </a:r>
            <a:endParaRPr kumimoji="1" lang="en-US" altLang="zh-CN" sz="3200" b="1" dirty="0">
              <a:solidFill>
                <a:schemeClr val="accent6">
                  <a:lumMod val="75000"/>
                </a:schemeClr>
              </a:solidFill>
              <a:latin typeface="+mn-lt"/>
              <a:cs typeface="Arial" pitchFamily="34" charset="0"/>
            </a:endParaRPr>
          </a:p>
        </p:txBody>
      </p:sp>
      <p:sp>
        <p:nvSpPr>
          <p:cNvPr id="6" name="矩形 5"/>
          <p:cNvSpPr/>
          <p:nvPr/>
        </p:nvSpPr>
        <p:spPr>
          <a:xfrm>
            <a:off x="152400" y="1411069"/>
            <a:ext cx="9802812" cy="369332"/>
          </a:xfrm>
          <a:prstGeom prst="rect">
            <a:avLst/>
          </a:prstGeom>
        </p:spPr>
        <p:txBody>
          <a:bodyPr wrap="square">
            <a:spAutoFit/>
          </a:bodyPr>
          <a:lstStyle/>
          <a:p>
            <a:pPr lvl="0" algn="l"/>
            <a:r>
              <a:rPr lang="en-US" altLang="zh-CN" sz="1800" dirty="0" smtClean="0">
                <a:solidFill>
                  <a:srgbClr val="002060"/>
                </a:solidFill>
                <a:cs typeface="Arial" pitchFamily="34" charset="0"/>
              </a:rPr>
              <a:t>According to the evaporator middle temperature(T2) to judge the low pressure correct or not.</a:t>
            </a:r>
            <a:endParaRPr lang="zh-CN" altLang="zh-CN" sz="1800" dirty="0">
              <a:solidFill>
                <a:srgbClr val="002060"/>
              </a:solidFill>
              <a:cs typeface="Arial"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452594621"/>
              </p:ext>
            </p:extLst>
          </p:nvPr>
        </p:nvGraphicFramePr>
        <p:xfrm>
          <a:off x="325482" y="1981200"/>
          <a:ext cx="9053663" cy="3815655"/>
        </p:xfrm>
        <a:graphic>
          <a:graphicData uri="http://schemas.openxmlformats.org/drawingml/2006/table">
            <a:tbl>
              <a:tblPr>
                <a:tableStyleId>{284E427A-3D55-4303-BF80-6455036E1DE7}</a:tableStyleId>
              </a:tblPr>
              <a:tblGrid>
                <a:gridCol w="2525141"/>
                <a:gridCol w="593502"/>
                <a:gridCol w="593502"/>
                <a:gridCol w="763074"/>
                <a:gridCol w="763074"/>
                <a:gridCol w="763074"/>
                <a:gridCol w="763074"/>
                <a:gridCol w="763074"/>
                <a:gridCol w="763074"/>
                <a:gridCol w="763074"/>
              </a:tblGrid>
              <a:tr h="254377">
                <a:tc>
                  <a:txBody>
                    <a:bodyPr/>
                    <a:lstStyle/>
                    <a:p>
                      <a:pPr algn="l" fontAlgn="ctr"/>
                      <a:r>
                        <a:rPr lang="en-US" sz="1400" u="none" strike="noStrike" dirty="0">
                          <a:solidFill>
                            <a:srgbClr val="002060"/>
                          </a:solidFill>
                          <a:effectLst/>
                          <a:latin typeface="Arial" pitchFamily="34" charset="0"/>
                          <a:cs typeface="Arial" pitchFamily="34" charset="0"/>
                        </a:rPr>
                        <a:t>No.</a:t>
                      </a:r>
                      <a:endParaRPr lang="en-US" sz="1400" b="1"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1</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2</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3</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4</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5</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6</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7</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8</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9</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r>
              <a:tr h="254377">
                <a:tc>
                  <a:txBody>
                    <a:bodyPr/>
                    <a:lstStyle/>
                    <a:p>
                      <a:pPr algn="l" fontAlgn="ctr"/>
                      <a:r>
                        <a:rPr lang="en-US" sz="1400" u="none" strike="noStrike" dirty="0" smtClean="0">
                          <a:solidFill>
                            <a:srgbClr val="002060"/>
                          </a:solidFill>
                          <a:effectLst/>
                          <a:latin typeface="Arial" pitchFamily="34" charset="0"/>
                          <a:cs typeface="Arial" pitchFamily="34" charset="0"/>
                        </a:rPr>
                        <a:t>Evaporator </a:t>
                      </a:r>
                      <a:r>
                        <a:rPr lang="en-US" sz="1400" u="none" strike="noStrike" dirty="0">
                          <a:solidFill>
                            <a:srgbClr val="002060"/>
                          </a:solidFill>
                          <a:effectLst/>
                          <a:latin typeface="Arial" pitchFamily="34" charset="0"/>
                          <a:cs typeface="Arial" pitchFamily="34" charset="0"/>
                        </a:rPr>
                        <a:t>Temperature(℃)</a:t>
                      </a:r>
                      <a:endParaRPr lang="en-US" sz="1400" b="1"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-10</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-9</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-8</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-7</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-6</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-5</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-4</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-3</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-2</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r>
              <a:tr h="254377">
                <a:tc>
                  <a:txBody>
                    <a:bodyPr/>
                    <a:lstStyle/>
                    <a:p>
                      <a:pPr algn="l" fontAlgn="ctr"/>
                      <a:r>
                        <a:rPr lang="en-US" sz="1400" u="none" strike="noStrike" dirty="0">
                          <a:solidFill>
                            <a:srgbClr val="002060"/>
                          </a:solidFill>
                          <a:effectLst/>
                          <a:latin typeface="Arial" pitchFamily="34" charset="0"/>
                          <a:cs typeface="Arial" pitchFamily="34" charset="0"/>
                        </a:rPr>
                        <a:t>Low Pressure (</a:t>
                      </a:r>
                      <a:r>
                        <a:rPr lang="en-US" sz="1400" u="none" strike="noStrike" dirty="0" err="1">
                          <a:solidFill>
                            <a:srgbClr val="002060"/>
                          </a:solidFill>
                          <a:effectLst/>
                          <a:latin typeface="Arial" pitchFamily="34" charset="0"/>
                          <a:cs typeface="Arial" pitchFamily="34" charset="0"/>
                        </a:rPr>
                        <a:t>Mpa</a:t>
                      </a:r>
                      <a:r>
                        <a:rPr lang="en-US" sz="1400" u="none" strike="noStrike" dirty="0">
                          <a:solidFill>
                            <a:srgbClr val="002060"/>
                          </a:solidFill>
                          <a:effectLst/>
                          <a:latin typeface="Arial" pitchFamily="34" charset="0"/>
                          <a:cs typeface="Arial" pitchFamily="34" charset="0"/>
                        </a:rPr>
                        <a:t>)</a:t>
                      </a:r>
                      <a:endParaRPr lang="en-US" sz="1400" b="1"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0.47 </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0.49 </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0.52 </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0.54 </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0.56 </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0.58 </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0.60 </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0.63 </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0.65 </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r>
              <a:tr h="254377">
                <a:tc>
                  <a:txBody>
                    <a:bodyPr/>
                    <a:lstStyle/>
                    <a:p>
                      <a:pPr algn="l" fontAlgn="ctr"/>
                      <a:r>
                        <a:rPr lang="en-US" sz="1400" u="none" strike="noStrike" dirty="0">
                          <a:solidFill>
                            <a:srgbClr val="002060"/>
                          </a:solidFill>
                          <a:effectLst/>
                          <a:latin typeface="Arial" pitchFamily="34" charset="0"/>
                          <a:cs typeface="Arial" pitchFamily="34" charset="0"/>
                        </a:rPr>
                        <a:t>No.</a:t>
                      </a:r>
                      <a:endParaRPr lang="en-US" sz="1400" b="1"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10</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11</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12</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13</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14</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15</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16</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17</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18</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r>
              <a:tr h="254377">
                <a:tc>
                  <a:txBody>
                    <a:bodyPr/>
                    <a:lstStyle/>
                    <a:p>
                      <a:pPr algn="l" fontAlgn="ctr"/>
                      <a:r>
                        <a:rPr lang="en-US" sz="1400" u="none" strike="noStrike" dirty="0" smtClean="0">
                          <a:solidFill>
                            <a:srgbClr val="002060"/>
                          </a:solidFill>
                          <a:effectLst/>
                          <a:latin typeface="Arial" pitchFamily="34" charset="0"/>
                          <a:cs typeface="Arial" pitchFamily="34" charset="0"/>
                        </a:rPr>
                        <a:t>Evaporator </a:t>
                      </a:r>
                      <a:r>
                        <a:rPr lang="en-US" sz="1400" u="none" strike="noStrike" dirty="0">
                          <a:solidFill>
                            <a:srgbClr val="002060"/>
                          </a:solidFill>
                          <a:effectLst/>
                          <a:latin typeface="Arial" pitchFamily="34" charset="0"/>
                          <a:cs typeface="Arial" pitchFamily="34" charset="0"/>
                        </a:rPr>
                        <a:t>Temperature(℃)</a:t>
                      </a:r>
                      <a:endParaRPr lang="en-US" sz="1400" b="1"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-1</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0</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1</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2</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3</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4</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5</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6</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FF0000"/>
                          </a:solidFill>
                          <a:effectLst/>
                          <a:latin typeface="Arial" pitchFamily="34" charset="0"/>
                          <a:cs typeface="Arial" pitchFamily="34" charset="0"/>
                        </a:rPr>
                        <a:t>7</a:t>
                      </a:r>
                      <a:endParaRPr lang="en-US" altLang="zh-CN" sz="1400" b="0" i="0" u="none" strike="noStrike" dirty="0">
                        <a:solidFill>
                          <a:srgbClr val="FF000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r>
              <a:tr h="254377">
                <a:tc>
                  <a:txBody>
                    <a:bodyPr/>
                    <a:lstStyle/>
                    <a:p>
                      <a:pPr algn="l" fontAlgn="ctr"/>
                      <a:r>
                        <a:rPr lang="en-US" sz="1400" u="none" strike="noStrike">
                          <a:solidFill>
                            <a:srgbClr val="002060"/>
                          </a:solidFill>
                          <a:effectLst/>
                          <a:latin typeface="Arial" pitchFamily="34" charset="0"/>
                          <a:cs typeface="Arial" pitchFamily="34" charset="0"/>
                        </a:rPr>
                        <a:t>Low Pressure (Mpa)</a:t>
                      </a:r>
                      <a:endParaRPr lang="en-US" sz="1400" b="1" i="0" u="none" strike="noStrike">
                        <a:solidFill>
                          <a:srgbClr val="00206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a:solidFill>
                            <a:srgbClr val="002060"/>
                          </a:solidFill>
                          <a:effectLst/>
                          <a:latin typeface="Arial" pitchFamily="34" charset="0"/>
                          <a:cs typeface="Arial" pitchFamily="34" charset="0"/>
                        </a:rPr>
                        <a:t>0.68 </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a:solidFill>
                            <a:srgbClr val="002060"/>
                          </a:solidFill>
                          <a:effectLst/>
                          <a:latin typeface="Arial" pitchFamily="34" charset="0"/>
                          <a:cs typeface="Arial" pitchFamily="34" charset="0"/>
                        </a:rPr>
                        <a:t>0.70 </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a:solidFill>
                            <a:srgbClr val="002060"/>
                          </a:solidFill>
                          <a:effectLst/>
                          <a:latin typeface="Arial" pitchFamily="34" charset="0"/>
                          <a:cs typeface="Arial" pitchFamily="34" charset="0"/>
                        </a:rPr>
                        <a:t>0.73 </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a:solidFill>
                            <a:srgbClr val="002060"/>
                          </a:solidFill>
                          <a:effectLst/>
                          <a:latin typeface="Arial" pitchFamily="34" charset="0"/>
                          <a:cs typeface="Arial" pitchFamily="34" charset="0"/>
                        </a:rPr>
                        <a:t>0.75 </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dirty="0">
                          <a:solidFill>
                            <a:srgbClr val="002060"/>
                          </a:solidFill>
                          <a:effectLst/>
                          <a:latin typeface="Arial" pitchFamily="34" charset="0"/>
                          <a:cs typeface="Arial" pitchFamily="34" charset="0"/>
                        </a:rPr>
                        <a:t>0.78 </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a:solidFill>
                            <a:srgbClr val="002060"/>
                          </a:solidFill>
                          <a:effectLst/>
                          <a:latin typeface="Arial" pitchFamily="34" charset="0"/>
                          <a:cs typeface="Arial" pitchFamily="34" charset="0"/>
                        </a:rPr>
                        <a:t>0.81 </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dirty="0">
                          <a:solidFill>
                            <a:srgbClr val="002060"/>
                          </a:solidFill>
                          <a:effectLst/>
                          <a:latin typeface="Arial" pitchFamily="34" charset="0"/>
                          <a:cs typeface="Arial" pitchFamily="34" charset="0"/>
                        </a:rPr>
                        <a:t>0.84 </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a:solidFill>
                            <a:srgbClr val="002060"/>
                          </a:solidFill>
                          <a:effectLst/>
                          <a:latin typeface="Arial" pitchFamily="34" charset="0"/>
                          <a:cs typeface="Arial" pitchFamily="34" charset="0"/>
                        </a:rPr>
                        <a:t>0.87 </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dirty="0">
                          <a:solidFill>
                            <a:srgbClr val="FF0000"/>
                          </a:solidFill>
                          <a:effectLst/>
                          <a:latin typeface="Arial" pitchFamily="34" charset="0"/>
                          <a:cs typeface="Arial" pitchFamily="34" charset="0"/>
                        </a:rPr>
                        <a:t>0.90 </a:t>
                      </a:r>
                      <a:endParaRPr lang="en-US" altLang="zh-CN" sz="1400" b="0" i="0" u="none" strike="noStrike" dirty="0">
                        <a:solidFill>
                          <a:srgbClr val="FF0000"/>
                        </a:solidFill>
                        <a:effectLst/>
                        <a:latin typeface="Arial" pitchFamily="34" charset="0"/>
                        <a:cs typeface="Arial" pitchFamily="34" charset="0"/>
                      </a:endParaRPr>
                    </a:p>
                  </a:txBody>
                  <a:tcPr marL="9525" marR="9525" marT="9525" marB="0" anchor="ctr"/>
                </a:tc>
              </a:tr>
              <a:tr h="254377">
                <a:tc>
                  <a:txBody>
                    <a:bodyPr/>
                    <a:lstStyle/>
                    <a:p>
                      <a:pPr algn="l" fontAlgn="ctr"/>
                      <a:r>
                        <a:rPr lang="en-US" sz="1400" u="none" strike="noStrike" dirty="0">
                          <a:solidFill>
                            <a:srgbClr val="002060"/>
                          </a:solidFill>
                          <a:effectLst/>
                          <a:latin typeface="Arial" pitchFamily="34" charset="0"/>
                          <a:cs typeface="Arial" pitchFamily="34" charset="0"/>
                        </a:rPr>
                        <a:t>No.</a:t>
                      </a:r>
                      <a:endParaRPr lang="en-US" sz="1400" b="1"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19</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20</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21</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22</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23</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24</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25</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26</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27</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r>
              <a:tr h="254377">
                <a:tc>
                  <a:txBody>
                    <a:bodyPr/>
                    <a:lstStyle/>
                    <a:p>
                      <a:pPr algn="l" fontAlgn="ctr"/>
                      <a:r>
                        <a:rPr lang="en-US" sz="1400" u="none" strike="noStrike" dirty="0" smtClean="0">
                          <a:solidFill>
                            <a:srgbClr val="002060"/>
                          </a:solidFill>
                          <a:effectLst/>
                          <a:latin typeface="Arial" pitchFamily="34" charset="0"/>
                          <a:cs typeface="Arial" pitchFamily="34" charset="0"/>
                        </a:rPr>
                        <a:t>Evaporator </a:t>
                      </a:r>
                      <a:r>
                        <a:rPr lang="en-US" sz="1400" u="none" strike="noStrike" dirty="0">
                          <a:solidFill>
                            <a:srgbClr val="002060"/>
                          </a:solidFill>
                          <a:effectLst/>
                          <a:latin typeface="Arial" pitchFamily="34" charset="0"/>
                          <a:cs typeface="Arial" pitchFamily="34" charset="0"/>
                        </a:rPr>
                        <a:t>Temperature(℃)</a:t>
                      </a:r>
                      <a:endParaRPr lang="en-US" sz="1400" b="1"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FF0000"/>
                          </a:solidFill>
                          <a:effectLst/>
                          <a:latin typeface="Arial" pitchFamily="34" charset="0"/>
                          <a:cs typeface="Arial" pitchFamily="34" charset="0"/>
                        </a:rPr>
                        <a:t>8</a:t>
                      </a:r>
                      <a:endParaRPr lang="en-US" altLang="zh-CN" sz="1400" b="0" i="0" u="none" strike="noStrike" dirty="0">
                        <a:solidFill>
                          <a:srgbClr val="FF000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FF0000"/>
                          </a:solidFill>
                          <a:effectLst/>
                          <a:latin typeface="Arial" pitchFamily="34" charset="0"/>
                          <a:cs typeface="Arial" pitchFamily="34" charset="0"/>
                        </a:rPr>
                        <a:t>9</a:t>
                      </a:r>
                      <a:endParaRPr lang="en-US" altLang="zh-CN" sz="1400" b="0" i="0" u="none" strike="noStrike" dirty="0">
                        <a:solidFill>
                          <a:srgbClr val="FF000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FF0000"/>
                          </a:solidFill>
                          <a:effectLst/>
                          <a:latin typeface="Arial" pitchFamily="34" charset="0"/>
                          <a:cs typeface="Arial" pitchFamily="34" charset="0"/>
                        </a:rPr>
                        <a:t>10</a:t>
                      </a:r>
                      <a:endParaRPr lang="en-US" altLang="zh-CN" sz="1400" b="0" i="0" u="none" strike="noStrike" dirty="0">
                        <a:solidFill>
                          <a:srgbClr val="FF000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FF0000"/>
                          </a:solidFill>
                          <a:effectLst/>
                          <a:latin typeface="Arial" pitchFamily="34" charset="0"/>
                          <a:cs typeface="Arial" pitchFamily="34" charset="0"/>
                        </a:rPr>
                        <a:t>11</a:t>
                      </a:r>
                      <a:endParaRPr lang="en-US" altLang="zh-CN" sz="1400" b="0" i="0" u="none" strike="noStrike" dirty="0">
                        <a:solidFill>
                          <a:srgbClr val="FF000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FF0000"/>
                          </a:solidFill>
                          <a:effectLst/>
                          <a:latin typeface="Arial" pitchFamily="34" charset="0"/>
                          <a:cs typeface="Arial" pitchFamily="34" charset="0"/>
                        </a:rPr>
                        <a:t>12</a:t>
                      </a:r>
                      <a:endParaRPr lang="en-US" altLang="zh-CN" sz="1400" b="0" i="0" u="none" strike="noStrike" dirty="0">
                        <a:solidFill>
                          <a:srgbClr val="FF000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13</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14</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15</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16</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r>
              <a:tr h="254377">
                <a:tc>
                  <a:txBody>
                    <a:bodyPr/>
                    <a:lstStyle/>
                    <a:p>
                      <a:pPr algn="l" fontAlgn="ctr"/>
                      <a:r>
                        <a:rPr lang="en-US" sz="1400" u="none" strike="noStrike">
                          <a:solidFill>
                            <a:srgbClr val="002060"/>
                          </a:solidFill>
                          <a:effectLst/>
                          <a:latin typeface="Arial" pitchFamily="34" charset="0"/>
                          <a:cs typeface="Arial" pitchFamily="34" charset="0"/>
                        </a:rPr>
                        <a:t>Low Pressure (Mpa)</a:t>
                      </a:r>
                      <a:endParaRPr lang="en-US" sz="1400" b="1" i="0" u="none" strike="noStrike">
                        <a:solidFill>
                          <a:srgbClr val="00206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dirty="0">
                          <a:solidFill>
                            <a:srgbClr val="FF0000"/>
                          </a:solidFill>
                          <a:effectLst/>
                          <a:latin typeface="Arial" pitchFamily="34" charset="0"/>
                          <a:cs typeface="Arial" pitchFamily="34" charset="0"/>
                        </a:rPr>
                        <a:t>0.93 </a:t>
                      </a:r>
                      <a:endParaRPr lang="en-US" altLang="zh-CN" sz="1400" b="0" i="0" u="none" strike="noStrike" dirty="0">
                        <a:solidFill>
                          <a:srgbClr val="FF000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dirty="0">
                          <a:solidFill>
                            <a:srgbClr val="FF0000"/>
                          </a:solidFill>
                          <a:effectLst/>
                          <a:latin typeface="Arial" pitchFamily="34" charset="0"/>
                          <a:cs typeface="Arial" pitchFamily="34" charset="0"/>
                        </a:rPr>
                        <a:t>0.96 </a:t>
                      </a:r>
                      <a:endParaRPr lang="en-US" altLang="zh-CN" sz="1400" b="0" i="0" u="none" strike="noStrike" dirty="0">
                        <a:solidFill>
                          <a:srgbClr val="FF000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dirty="0">
                          <a:solidFill>
                            <a:srgbClr val="FF0000"/>
                          </a:solidFill>
                          <a:effectLst/>
                          <a:latin typeface="Arial" pitchFamily="34" charset="0"/>
                          <a:cs typeface="Arial" pitchFamily="34" charset="0"/>
                        </a:rPr>
                        <a:t>0.99 </a:t>
                      </a:r>
                      <a:endParaRPr lang="en-US" altLang="zh-CN" sz="1400" b="0" i="0" u="none" strike="noStrike" dirty="0">
                        <a:solidFill>
                          <a:srgbClr val="FF000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dirty="0">
                          <a:solidFill>
                            <a:srgbClr val="FF0000"/>
                          </a:solidFill>
                          <a:effectLst/>
                          <a:latin typeface="Arial" pitchFamily="34" charset="0"/>
                          <a:cs typeface="Arial" pitchFamily="34" charset="0"/>
                        </a:rPr>
                        <a:t>1.02 </a:t>
                      </a:r>
                      <a:endParaRPr lang="en-US" altLang="zh-CN" sz="1400" b="0" i="0" u="none" strike="noStrike" dirty="0">
                        <a:solidFill>
                          <a:srgbClr val="FF000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dirty="0">
                          <a:solidFill>
                            <a:srgbClr val="FF0000"/>
                          </a:solidFill>
                          <a:effectLst/>
                          <a:latin typeface="Arial" pitchFamily="34" charset="0"/>
                          <a:cs typeface="Arial" pitchFamily="34" charset="0"/>
                        </a:rPr>
                        <a:t>1.05 </a:t>
                      </a:r>
                      <a:endParaRPr lang="en-US" altLang="zh-CN" sz="1400" b="0" i="0" u="none" strike="noStrike" dirty="0">
                        <a:solidFill>
                          <a:srgbClr val="FF000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a:solidFill>
                            <a:srgbClr val="002060"/>
                          </a:solidFill>
                          <a:effectLst/>
                          <a:latin typeface="Arial" pitchFamily="34" charset="0"/>
                          <a:cs typeface="Arial" pitchFamily="34" charset="0"/>
                        </a:rPr>
                        <a:t>1.09 </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a:solidFill>
                            <a:srgbClr val="002060"/>
                          </a:solidFill>
                          <a:effectLst/>
                          <a:latin typeface="Arial" pitchFamily="34" charset="0"/>
                          <a:cs typeface="Arial" pitchFamily="34" charset="0"/>
                        </a:rPr>
                        <a:t>1.12 </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dirty="0">
                          <a:solidFill>
                            <a:srgbClr val="002060"/>
                          </a:solidFill>
                          <a:effectLst/>
                          <a:latin typeface="Arial" pitchFamily="34" charset="0"/>
                          <a:cs typeface="Arial" pitchFamily="34" charset="0"/>
                        </a:rPr>
                        <a:t>1.16 </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dirty="0">
                          <a:solidFill>
                            <a:srgbClr val="002060"/>
                          </a:solidFill>
                          <a:effectLst/>
                          <a:latin typeface="Arial" pitchFamily="34" charset="0"/>
                          <a:cs typeface="Arial" pitchFamily="34" charset="0"/>
                        </a:rPr>
                        <a:t>1.19 </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tc>
              </a:tr>
              <a:tr h="254377">
                <a:tc>
                  <a:txBody>
                    <a:bodyPr/>
                    <a:lstStyle/>
                    <a:p>
                      <a:pPr algn="l" fontAlgn="ctr"/>
                      <a:r>
                        <a:rPr lang="en-US" sz="1400" u="none" strike="noStrike" dirty="0">
                          <a:solidFill>
                            <a:srgbClr val="002060"/>
                          </a:solidFill>
                          <a:effectLst/>
                          <a:latin typeface="Arial" pitchFamily="34" charset="0"/>
                          <a:cs typeface="Arial" pitchFamily="34" charset="0"/>
                        </a:rPr>
                        <a:t>No.</a:t>
                      </a:r>
                      <a:endParaRPr lang="en-US" sz="1400" b="1"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28</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29</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30</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31</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32</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33</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34</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35</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36</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r>
              <a:tr h="254377">
                <a:tc>
                  <a:txBody>
                    <a:bodyPr/>
                    <a:lstStyle/>
                    <a:p>
                      <a:pPr algn="l" fontAlgn="ctr"/>
                      <a:r>
                        <a:rPr lang="en-US" sz="1400" u="none" strike="noStrike" dirty="0" smtClean="0">
                          <a:solidFill>
                            <a:srgbClr val="002060"/>
                          </a:solidFill>
                          <a:effectLst/>
                          <a:latin typeface="Arial" pitchFamily="34" charset="0"/>
                          <a:cs typeface="Arial" pitchFamily="34" charset="0"/>
                        </a:rPr>
                        <a:t>Evaporator </a:t>
                      </a:r>
                      <a:r>
                        <a:rPr lang="en-US" sz="1400" u="none" strike="noStrike" dirty="0">
                          <a:solidFill>
                            <a:srgbClr val="002060"/>
                          </a:solidFill>
                          <a:effectLst/>
                          <a:latin typeface="Arial" pitchFamily="34" charset="0"/>
                          <a:cs typeface="Arial" pitchFamily="34" charset="0"/>
                        </a:rPr>
                        <a:t>Temperature(℃)</a:t>
                      </a:r>
                      <a:endParaRPr lang="en-US" sz="1400" b="1"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17</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18</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19</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20</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21</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22</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23</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24</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25</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r>
              <a:tr h="254377">
                <a:tc>
                  <a:txBody>
                    <a:bodyPr/>
                    <a:lstStyle/>
                    <a:p>
                      <a:pPr algn="l" fontAlgn="ctr"/>
                      <a:r>
                        <a:rPr lang="en-US" sz="1400" u="none" strike="noStrike">
                          <a:solidFill>
                            <a:srgbClr val="002060"/>
                          </a:solidFill>
                          <a:effectLst/>
                          <a:latin typeface="Arial" pitchFamily="34" charset="0"/>
                          <a:cs typeface="Arial" pitchFamily="34" charset="0"/>
                        </a:rPr>
                        <a:t>Low Pressure (Mpa)</a:t>
                      </a:r>
                      <a:endParaRPr lang="en-US" sz="1400" b="1" i="0" u="none" strike="noStrike">
                        <a:solidFill>
                          <a:srgbClr val="00206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a:solidFill>
                            <a:srgbClr val="002060"/>
                          </a:solidFill>
                          <a:effectLst/>
                          <a:latin typeface="Arial" pitchFamily="34" charset="0"/>
                          <a:cs typeface="Arial" pitchFamily="34" charset="0"/>
                        </a:rPr>
                        <a:t>1.23 </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a:solidFill>
                            <a:srgbClr val="002060"/>
                          </a:solidFill>
                          <a:effectLst/>
                          <a:latin typeface="Arial" pitchFamily="34" charset="0"/>
                          <a:cs typeface="Arial" pitchFamily="34" charset="0"/>
                        </a:rPr>
                        <a:t>1.27 </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a:solidFill>
                            <a:srgbClr val="002060"/>
                          </a:solidFill>
                          <a:effectLst/>
                          <a:latin typeface="Arial" pitchFamily="34" charset="0"/>
                          <a:cs typeface="Arial" pitchFamily="34" charset="0"/>
                        </a:rPr>
                        <a:t>1.31 </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a:solidFill>
                            <a:srgbClr val="002060"/>
                          </a:solidFill>
                          <a:effectLst/>
                          <a:latin typeface="Arial" pitchFamily="34" charset="0"/>
                          <a:cs typeface="Arial" pitchFamily="34" charset="0"/>
                        </a:rPr>
                        <a:t>1.35 </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a:solidFill>
                            <a:srgbClr val="002060"/>
                          </a:solidFill>
                          <a:effectLst/>
                          <a:latin typeface="Arial" pitchFamily="34" charset="0"/>
                          <a:cs typeface="Arial" pitchFamily="34" charset="0"/>
                        </a:rPr>
                        <a:t>1.39 </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a:solidFill>
                            <a:srgbClr val="002060"/>
                          </a:solidFill>
                          <a:effectLst/>
                          <a:latin typeface="Arial" pitchFamily="34" charset="0"/>
                          <a:cs typeface="Arial" pitchFamily="34" charset="0"/>
                        </a:rPr>
                        <a:t>1.43 </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a:solidFill>
                            <a:srgbClr val="002060"/>
                          </a:solidFill>
                          <a:effectLst/>
                          <a:latin typeface="Arial" pitchFamily="34" charset="0"/>
                          <a:cs typeface="Arial" pitchFamily="34" charset="0"/>
                        </a:rPr>
                        <a:t>1.47 </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a:solidFill>
                            <a:srgbClr val="002060"/>
                          </a:solidFill>
                          <a:effectLst/>
                          <a:latin typeface="Arial" pitchFamily="34" charset="0"/>
                          <a:cs typeface="Arial" pitchFamily="34" charset="0"/>
                        </a:rPr>
                        <a:t>1.51 </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tc>
                <a:tc>
                  <a:txBody>
                    <a:bodyPr/>
                    <a:lstStyle/>
                    <a:p>
                      <a:pPr algn="ctr" fontAlgn="ctr"/>
                      <a:r>
                        <a:rPr lang="en-US" altLang="zh-CN" sz="1400" u="none" strike="noStrike">
                          <a:solidFill>
                            <a:srgbClr val="002060"/>
                          </a:solidFill>
                          <a:effectLst/>
                          <a:latin typeface="Arial" pitchFamily="34" charset="0"/>
                          <a:cs typeface="Arial" pitchFamily="34" charset="0"/>
                        </a:rPr>
                        <a:t>1.56 </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tc>
              </a:tr>
              <a:tr h="254377">
                <a:tc>
                  <a:txBody>
                    <a:bodyPr/>
                    <a:lstStyle/>
                    <a:p>
                      <a:pPr algn="l" fontAlgn="ctr"/>
                      <a:r>
                        <a:rPr lang="en-US" sz="1400" u="none" strike="noStrike" dirty="0">
                          <a:solidFill>
                            <a:srgbClr val="002060"/>
                          </a:solidFill>
                          <a:effectLst/>
                          <a:latin typeface="Arial" pitchFamily="34" charset="0"/>
                          <a:cs typeface="Arial" pitchFamily="34" charset="0"/>
                        </a:rPr>
                        <a:t>No.</a:t>
                      </a:r>
                      <a:endParaRPr lang="en-US" sz="1400" b="1"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37</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38</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39</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40</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41</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42</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43</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44</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45</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5">
                        <a:lumMod val="75000"/>
                      </a:schemeClr>
                    </a:solidFill>
                  </a:tcPr>
                </a:tc>
              </a:tr>
              <a:tr h="254377">
                <a:tc>
                  <a:txBody>
                    <a:bodyPr/>
                    <a:lstStyle/>
                    <a:p>
                      <a:pPr algn="l" fontAlgn="ctr"/>
                      <a:r>
                        <a:rPr lang="en-US" sz="1400" u="none" strike="noStrike" dirty="0" smtClean="0">
                          <a:solidFill>
                            <a:srgbClr val="002060"/>
                          </a:solidFill>
                          <a:effectLst/>
                          <a:latin typeface="Arial" pitchFamily="34" charset="0"/>
                          <a:cs typeface="Arial" pitchFamily="34" charset="0"/>
                        </a:rPr>
                        <a:t>Evaporator </a:t>
                      </a:r>
                      <a:r>
                        <a:rPr lang="en-US" sz="1400" u="none" strike="noStrike" dirty="0">
                          <a:solidFill>
                            <a:srgbClr val="002060"/>
                          </a:solidFill>
                          <a:effectLst/>
                          <a:latin typeface="Arial" pitchFamily="34" charset="0"/>
                          <a:cs typeface="Arial" pitchFamily="34" charset="0"/>
                        </a:rPr>
                        <a:t>Temperature(℃)</a:t>
                      </a:r>
                      <a:endParaRPr lang="en-US" sz="1400" b="1"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26</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27</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28</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a:solidFill>
                            <a:srgbClr val="002060"/>
                          </a:solidFill>
                          <a:effectLst/>
                          <a:latin typeface="Arial" pitchFamily="34" charset="0"/>
                          <a:cs typeface="Arial" pitchFamily="34" charset="0"/>
                        </a:rPr>
                        <a:t>29</a:t>
                      </a:r>
                      <a:endParaRPr lang="en-US" altLang="zh-CN" sz="1400" b="0" i="0" u="none" strike="noStrike">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30</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31</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32</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33</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34</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40000"/>
                        <a:lumOff val="60000"/>
                      </a:schemeClr>
                    </a:solidFill>
                  </a:tcPr>
                </a:tc>
              </a:tr>
              <a:tr h="254377">
                <a:tc>
                  <a:txBody>
                    <a:bodyPr/>
                    <a:lstStyle/>
                    <a:p>
                      <a:pPr algn="l" fontAlgn="ctr"/>
                      <a:r>
                        <a:rPr lang="en-US" sz="1400" u="none" strike="noStrike" dirty="0">
                          <a:solidFill>
                            <a:srgbClr val="002060"/>
                          </a:solidFill>
                          <a:effectLst/>
                          <a:latin typeface="Arial" pitchFamily="34" charset="0"/>
                          <a:cs typeface="Arial" pitchFamily="34" charset="0"/>
                        </a:rPr>
                        <a:t>Low Pressure (</a:t>
                      </a:r>
                      <a:r>
                        <a:rPr lang="en-US" sz="1400" u="none" strike="noStrike" dirty="0" err="1">
                          <a:solidFill>
                            <a:srgbClr val="002060"/>
                          </a:solidFill>
                          <a:effectLst/>
                          <a:latin typeface="Arial" pitchFamily="34" charset="0"/>
                          <a:cs typeface="Arial" pitchFamily="34" charset="0"/>
                        </a:rPr>
                        <a:t>Mpa</a:t>
                      </a:r>
                      <a:r>
                        <a:rPr lang="en-US" sz="1400" u="none" strike="noStrike" dirty="0">
                          <a:solidFill>
                            <a:srgbClr val="002060"/>
                          </a:solidFill>
                          <a:effectLst/>
                          <a:latin typeface="Arial" pitchFamily="34" charset="0"/>
                          <a:cs typeface="Arial" pitchFamily="34" charset="0"/>
                        </a:rPr>
                        <a:t>)</a:t>
                      </a:r>
                      <a:endParaRPr lang="en-US" sz="1400" b="1"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1.60 </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1.65 </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1.69 </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1.74 </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1.79 </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1.84 </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1.89 </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1.94 </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c>
                  <a:txBody>
                    <a:bodyPr/>
                    <a:lstStyle/>
                    <a:p>
                      <a:pPr algn="ctr" fontAlgn="ctr"/>
                      <a:r>
                        <a:rPr lang="en-US" altLang="zh-CN" sz="1400" u="none" strike="noStrike" dirty="0">
                          <a:solidFill>
                            <a:srgbClr val="002060"/>
                          </a:solidFill>
                          <a:effectLst/>
                          <a:latin typeface="Arial" pitchFamily="34" charset="0"/>
                          <a:cs typeface="Arial" pitchFamily="34" charset="0"/>
                        </a:rPr>
                        <a:t>1.99 </a:t>
                      </a:r>
                      <a:endParaRPr lang="en-US" altLang="zh-CN" sz="1400" b="0" i="0" u="none" strike="noStrike" dirty="0">
                        <a:solidFill>
                          <a:srgbClr val="002060"/>
                        </a:solidFill>
                        <a:effectLst/>
                        <a:latin typeface="Arial" pitchFamily="34" charset="0"/>
                        <a:cs typeface="Arial" pitchFamily="34" charset="0"/>
                      </a:endParaRPr>
                    </a:p>
                  </a:txBody>
                  <a:tcPr marL="9525" marR="9525" marT="9525" marB="0" anchor="ctr">
                    <a:solidFill>
                      <a:schemeClr val="accent2">
                        <a:lumMod val="20000"/>
                        <a:lumOff val="80000"/>
                      </a:schemeClr>
                    </a:solidFill>
                  </a:tcPr>
                </a:tc>
              </a:tr>
            </a:tbl>
          </a:graphicData>
        </a:graphic>
      </p:graphicFrame>
    </p:spTree>
    <p:extLst>
      <p:ext uri="{BB962C8B-B14F-4D97-AF65-F5344CB8AC3E}">
        <p14:creationId xmlns:p14="http://schemas.microsoft.com/office/powerpoint/2010/main" val="8566903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922764" y="108223"/>
            <a:ext cx="4495241" cy="810478"/>
          </a:xfrm>
          <a:prstGeom prst="rect">
            <a:avLst/>
          </a:prstGeom>
        </p:spPr>
        <p:txBody>
          <a:bodyPr wrap="square">
            <a:spAutoFit/>
          </a:bodyPr>
          <a:lstStyle/>
          <a:p>
            <a:pPr algn="r">
              <a:lnSpc>
                <a:spcPts val="2840"/>
              </a:lnSpc>
            </a:pPr>
            <a:r>
              <a:rPr kumimoji="1" lang="en-US" altLang="zh-CN" sz="3200" b="1" dirty="0">
                <a:solidFill>
                  <a:srgbClr val="002060"/>
                </a:solidFill>
                <a:ea typeface="华文彩云" pitchFamily="2" charset="-122"/>
                <a:cs typeface="Arial" pitchFamily="34" charset="0"/>
              </a:rPr>
              <a:t>11.</a:t>
            </a:r>
            <a:r>
              <a:rPr kumimoji="1" lang="en-US" altLang="zh-CN" sz="3200" b="1" dirty="0">
                <a:solidFill>
                  <a:srgbClr val="002060"/>
                </a:solidFill>
                <a:ea typeface="黑体" pitchFamily="49" charset="-122"/>
                <a:cs typeface="Arial" pitchFamily="34" charset="0"/>
              </a:rPr>
              <a:t> </a:t>
            </a:r>
            <a:r>
              <a:rPr lang="en-US" altLang="zh-CN" sz="3200" b="1" dirty="0">
                <a:solidFill>
                  <a:srgbClr val="002060"/>
                </a:solidFill>
                <a:cs typeface="Arial" pitchFamily="34" charset="0"/>
              </a:rPr>
              <a:t>Failure cases for installation</a:t>
            </a:r>
          </a:p>
        </p:txBody>
      </p:sp>
      <p:pic>
        <p:nvPicPr>
          <p:cNvPr id="8" name="Picture 7" descr="DSC01573"/>
          <p:cNvPicPr>
            <a:picLocks noChangeAspect="1" noChangeArrowheads="1"/>
          </p:cNvPicPr>
          <p:nvPr/>
        </p:nvPicPr>
        <p:blipFill>
          <a:blip r:embed="rId2" cstate="print"/>
          <a:srcRect/>
          <a:stretch>
            <a:fillRect/>
          </a:stretch>
        </p:blipFill>
        <p:spPr bwMode="auto">
          <a:xfrm>
            <a:off x="457200" y="1828800"/>
            <a:ext cx="4875212" cy="3659188"/>
          </a:xfrm>
          <a:prstGeom prst="rect">
            <a:avLst/>
          </a:prstGeom>
          <a:noFill/>
          <a:ln w="9525">
            <a:noFill/>
            <a:miter lim="800000"/>
            <a:headEnd/>
            <a:tailEnd/>
          </a:ln>
        </p:spPr>
      </p:pic>
      <p:sp>
        <p:nvSpPr>
          <p:cNvPr id="9" name="AutoShape 9"/>
          <p:cNvSpPr>
            <a:spLocks noChangeArrowheads="1"/>
          </p:cNvSpPr>
          <p:nvPr/>
        </p:nvSpPr>
        <p:spPr bwMode="auto">
          <a:xfrm>
            <a:off x="5486400" y="3886200"/>
            <a:ext cx="3240088" cy="504825"/>
          </a:xfrm>
          <a:prstGeom prst="wedgeRectCallout">
            <a:avLst>
              <a:gd name="adj1" fmla="val -140102"/>
              <a:gd name="adj2" fmla="val 53745"/>
            </a:avLst>
          </a:prstGeom>
          <a:solidFill>
            <a:srgbClr val="FFFFFF"/>
          </a:solidFill>
          <a:ln w="9525">
            <a:solidFill>
              <a:schemeClr val="accent2"/>
            </a:solidFill>
            <a:miter lim="800000"/>
            <a:headEnd/>
            <a:tailEnd/>
          </a:ln>
        </p:spPr>
        <p:txBody>
          <a:bodyPr/>
          <a:lstStyle/>
          <a:p>
            <a:pPr eaLnBrk="0" hangingPunct="0"/>
            <a:r>
              <a:rPr lang="en-US" altLang="zh-CN" sz="1800" dirty="0" smtClean="0">
                <a:solidFill>
                  <a:srgbClr val="002060"/>
                </a:solidFill>
                <a:cs typeface="Arial" pitchFamily="34" charset="0"/>
              </a:rPr>
              <a:t>Air outlet space not enough</a:t>
            </a:r>
            <a:endParaRPr lang="en-US" altLang="zh-CN" sz="1800" dirty="0">
              <a:solidFill>
                <a:srgbClr val="002060"/>
              </a:solidFill>
              <a:cs typeface="Arial" pitchFamily="34" charset="0"/>
            </a:endParaRPr>
          </a:p>
        </p:txBody>
      </p:sp>
      <p:sp>
        <p:nvSpPr>
          <p:cNvPr id="11" name="矩形 10"/>
          <p:cNvSpPr/>
          <p:nvPr/>
        </p:nvSpPr>
        <p:spPr>
          <a:xfrm>
            <a:off x="381000" y="1219200"/>
            <a:ext cx="2428870" cy="369332"/>
          </a:xfrm>
          <a:prstGeom prst="rect">
            <a:avLst/>
          </a:prstGeom>
        </p:spPr>
        <p:txBody>
          <a:bodyPr wrap="none">
            <a:spAutoFit/>
          </a:bodyPr>
          <a:lstStyle/>
          <a:p>
            <a:pPr algn="l"/>
            <a:r>
              <a:rPr kumimoji="1" lang="en-US" altLang="zh-CN" sz="1800" b="1" dirty="0" smtClean="0">
                <a:solidFill>
                  <a:srgbClr val="002060"/>
                </a:solidFill>
                <a:cs typeface="Arial" pitchFamily="34" charset="0"/>
              </a:rPr>
              <a:t>Installation location</a:t>
            </a:r>
            <a:r>
              <a:rPr lang="en-US" altLang="zh-CN" sz="1800" b="1" dirty="0" smtClean="0">
                <a:solidFill>
                  <a:srgbClr val="002060"/>
                </a:solidFill>
                <a:cs typeface="Arial" pitchFamily="34" charset="0"/>
              </a:rPr>
              <a:t>:</a:t>
            </a:r>
            <a:endParaRPr lang="en-US" altLang="zh-CN" sz="1800" b="1" dirty="0">
              <a:solidFill>
                <a:srgbClr val="002060"/>
              </a:solidFill>
              <a:cs typeface="Arial" pitchFamily="34" charset="0"/>
            </a:endParaRPr>
          </a:p>
        </p:txBody>
      </p:sp>
      <p:sp>
        <p:nvSpPr>
          <p:cNvPr id="12"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latin typeface="+mn-lt"/>
            </a:endParaRPr>
          </a:p>
        </p:txBody>
      </p:sp>
      <p:sp>
        <p:nvSpPr>
          <p:cNvPr id="2" name="矩形 1"/>
          <p:cNvSpPr/>
          <p:nvPr/>
        </p:nvSpPr>
        <p:spPr>
          <a:xfrm>
            <a:off x="446381" y="5796855"/>
            <a:ext cx="3121367" cy="369332"/>
          </a:xfrm>
          <a:prstGeom prst="rect">
            <a:avLst/>
          </a:prstGeom>
        </p:spPr>
        <p:txBody>
          <a:bodyPr wrap="none">
            <a:spAutoFit/>
          </a:bodyPr>
          <a:lstStyle/>
          <a:p>
            <a:r>
              <a:rPr lang="en-US" altLang="zh-CN" sz="1800" b="1" dirty="0" smtClean="0">
                <a:solidFill>
                  <a:srgbClr val="002060"/>
                </a:solidFill>
                <a:cs typeface="Arial" pitchFamily="34" charset="0"/>
              </a:rPr>
              <a:t>It should be more than 2m.</a:t>
            </a:r>
            <a:endParaRPr lang="zh-CN" altLang="en-US" sz="1800" b="1" dirty="0">
              <a:solidFill>
                <a:srgbClr val="002060"/>
              </a:solidFill>
            </a:endParaRPr>
          </a:p>
        </p:txBody>
      </p:sp>
    </p:spTree>
    <p:extLst>
      <p:ext uri="{BB962C8B-B14F-4D97-AF65-F5344CB8AC3E}">
        <p14:creationId xmlns:p14="http://schemas.microsoft.com/office/powerpoint/2010/main" val="178384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922764" y="108223"/>
            <a:ext cx="4495241" cy="810478"/>
          </a:xfrm>
          <a:prstGeom prst="rect">
            <a:avLst/>
          </a:prstGeom>
        </p:spPr>
        <p:txBody>
          <a:bodyPr wrap="square">
            <a:spAutoFit/>
          </a:bodyPr>
          <a:lstStyle/>
          <a:p>
            <a:pPr algn="r">
              <a:lnSpc>
                <a:spcPts val="2840"/>
              </a:lnSpc>
            </a:pPr>
            <a:r>
              <a:rPr kumimoji="1" lang="en-US" altLang="zh-CN" sz="3200" b="1" dirty="0">
                <a:solidFill>
                  <a:srgbClr val="002060"/>
                </a:solidFill>
                <a:ea typeface="华文彩云" pitchFamily="2" charset="-122"/>
                <a:cs typeface="Arial" pitchFamily="34" charset="0"/>
              </a:rPr>
              <a:t>11.</a:t>
            </a:r>
            <a:r>
              <a:rPr kumimoji="1" lang="en-US" altLang="zh-CN" sz="3200" b="1" dirty="0">
                <a:solidFill>
                  <a:srgbClr val="002060"/>
                </a:solidFill>
                <a:ea typeface="黑体" pitchFamily="49" charset="-122"/>
                <a:cs typeface="Arial" pitchFamily="34" charset="0"/>
              </a:rPr>
              <a:t> </a:t>
            </a:r>
            <a:r>
              <a:rPr lang="en-US" altLang="zh-CN" sz="3200" b="1" dirty="0">
                <a:solidFill>
                  <a:srgbClr val="002060"/>
                </a:solidFill>
                <a:cs typeface="Arial" pitchFamily="34" charset="0"/>
              </a:rPr>
              <a:t>Failure cases for installation</a:t>
            </a:r>
          </a:p>
        </p:txBody>
      </p:sp>
      <p:sp>
        <p:nvSpPr>
          <p:cNvPr id="6"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latin typeface="+mn-lt"/>
            </a:endParaRPr>
          </a:p>
        </p:txBody>
      </p:sp>
      <p:sp>
        <p:nvSpPr>
          <p:cNvPr id="7" name="Rectangle 4"/>
          <p:cNvSpPr>
            <a:spLocks noChangeArrowheads="1"/>
          </p:cNvSpPr>
          <p:nvPr/>
        </p:nvSpPr>
        <p:spPr bwMode="auto">
          <a:xfrm>
            <a:off x="395858" y="5582572"/>
            <a:ext cx="9487346" cy="646331"/>
          </a:xfrm>
          <a:prstGeom prst="rect">
            <a:avLst/>
          </a:prstGeom>
          <a:noFill/>
          <a:ln w="9525">
            <a:noFill/>
            <a:miter lim="800000"/>
            <a:headEnd/>
            <a:tailEnd/>
          </a:ln>
        </p:spPr>
        <p:txBody>
          <a:bodyPr wrap="square">
            <a:spAutoFit/>
          </a:bodyPr>
          <a:lstStyle/>
          <a:p>
            <a:pPr algn="l"/>
            <a:r>
              <a:rPr kumimoji="1" lang="en-US" altLang="zh-CN" sz="1800" b="1" dirty="0">
                <a:solidFill>
                  <a:srgbClr val="002060"/>
                </a:solidFill>
                <a:cs typeface="Arial" pitchFamily="34" charset="0"/>
              </a:rPr>
              <a:t>Installation Tips:</a:t>
            </a:r>
          </a:p>
          <a:p>
            <a:pPr algn="l"/>
            <a:r>
              <a:rPr kumimoji="1" lang="en-US" altLang="zh-CN" sz="1800" dirty="0">
                <a:solidFill>
                  <a:srgbClr val="002060"/>
                </a:solidFill>
                <a:cs typeface="Arial" pitchFamily="34" charset="0"/>
              </a:rPr>
              <a:t>4 bolts (diameter bigger than Φ10mm) on the bottom bracket need to be well fastened</a:t>
            </a:r>
            <a:r>
              <a:rPr kumimoji="1" lang="en-US" altLang="zh-CN" sz="1800" b="1" dirty="0">
                <a:solidFill>
                  <a:srgbClr val="002060"/>
                </a:solidFill>
                <a:cs typeface="Arial" pitchFamily="34" charset="0"/>
              </a:rPr>
              <a:t>.</a:t>
            </a:r>
          </a:p>
        </p:txBody>
      </p:sp>
      <p:pic>
        <p:nvPicPr>
          <p:cNvPr id="12" name="Picture 19" descr="DSC01280"/>
          <p:cNvPicPr>
            <a:picLocks noChangeAspect="1" noChangeArrowheads="1"/>
          </p:cNvPicPr>
          <p:nvPr/>
        </p:nvPicPr>
        <p:blipFill>
          <a:blip r:embed="rId2" cstate="print"/>
          <a:srcRect/>
          <a:stretch>
            <a:fillRect/>
          </a:stretch>
        </p:blipFill>
        <p:spPr bwMode="auto">
          <a:xfrm>
            <a:off x="685800" y="1643063"/>
            <a:ext cx="5029200" cy="3775075"/>
          </a:xfrm>
          <a:prstGeom prst="rect">
            <a:avLst/>
          </a:prstGeom>
          <a:noFill/>
          <a:ln w="9525">
            <a:noFill/>
            <a:miter lim="800000"/>
            <a:headEnd/>
            <a:tailEnd/>
          </a:ln>
        </p:spPr>
      </p:pic>
      <p:sp>
        <p:nvSpPr>
          <p:cNvPr id="13" name="AutoShape 21"/>
          <p:cNvSpPr>
            <a:spLocks noChangeArrowheads="1"/>
          </p:cNvSpPr>
          <p:nvPr/>
        </p:nvSpPr>
        <p:spPr bwMode="auto">
          <a:xfrm>
            <a:off x="5943600" y="4310063"/>
            <a:ext cx="2228850" cy="911225"/>
          </a:xfrm>
          <a:prstGeom prst="wedgeRectCallout">
            <a:avLst>
              <a:gd name="adj1" fmla="val -131481"/>
              <a:gd name="adj2" fmla="val -164634"/>
            </a:avLst>
          </a:prstGeom>
          <a:solidFill>
            <a:srgbClr val="FFFFFF"/>
          </a:solidFill>
          <a:ln w="9525">
            <a:solidFill>
              <a:schemeClr val="accent2"/>
            </a:solidFill>
            <a:miter lim="800000"/>
            <a:headEnd/>
            <a:tailEnd/>
          </a:ln>
        </p:spPr>
        <p:txBody>
          <a:bodyPr/>
          <a:lstStyle/>
          <a:p>
            <a:pPr eaLnBrk="0" hangingPunct="0"/>
            <a:r>
              <a:rPr lang="en-US" altLang="zh-CN" sz="1800">
                <a:solidFill>
                  <a:srgbClr val="002060"/>
                </a:solidFill>
                <a:cs typeface="Arial" pitchFamily="34" charset="0"/>
              </a:rPr>
              <a:t>The mounted bolt is not fastened.</a:t>
            </a:r>
          </a:p>
        </p:txBody>
      </p:sp>
      <p:sp>
        <p:nvSpPr>
          <p:cNvPr id="14" name="矩形 13"/>
          <p:cNvSpPr/>
          <p:nvPr/>
        </p:nvSpPr>
        <p:spPr>
          <a:xfrm>
            <a:off x="116012" y="1066800"/>
            <a:ext cx="3672800" cy="369332"/>
          </a:xfrm>
          <a:prstGeom prst="rect">
            <a:avLst/>
          </a:prstGeom>
        </p:spPr>
        <p:txBody>
          <a:bodyPr wrap="none">
            <a:spAutoFit/>
          </a:bodyPr>
          <a:lstStyle/>
          <a:p>
            <a:r>
              <a:rPr kumimoji="1" lang="en-US" altLang="zh-CN" sz="1800" b="1" dirty="0" smtClean="0">
                <a:solidFill>
                  <a:srgbClr val="002060"/>
                </a:solidFill>
                <a:cs typeface="Arial" pitchFamily="34" charset="0"/>
              </a:rPr>
              <a:t>Installation structure and safety</a:t>
            </a:r>
            <a:endParaRPr lang="zh-CN" altLang="en-US" sz="1800" b="1" dirty="0">
              <a:solidFill>
                <a:srgbClr val="002060"/>
              </a:solidFill>
              <a:cs typeface="Arial" pitchFamily="34" charset="0"/>
            </a:endParaRPr>
          </a:p>
        </p:txBody>
      </p:sp>
    </p:spTree>
    <p:extLst>
      <p:ext uri="{BB962C8B-B14F-4D97-AF65-F5344CB8AC3E}">
        <p14:creationId xmlns:p14="http://schemas.microsoft.com/office/powerpoint/2010/main" val="217034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922764" y="108223"/>
            <a:ext cx="4495241" cy="810478"/>
          </a:xfrm>
          <a:prstGeom prst="rect">
            <a:avLst/>
          </a:prstGeom>
        </p:spPr>
        <p:txBody>
          <a:bodyPr wrap="square">
            <a:spAutoFit/>
          </a:bodyPr>
          <a:lstStyle/>
          <a:p>
            <a:pPr algn="r">
              <a:lnSpc>
                <a:spcPts val="2840"/>
              </a:lnSpc>
            </a:pPr>
            <a:r>
              <a:rPr kumimoji="1" lang="en-US" altLang="zh-CN" sz="3200" b="1" dirty="0">
                <a:solidFill>
                  <a:srgbClr val="002060"/>
                </a:solidFill>
                <a:ea typeface="华文彩云" pitchFamily="2" charset="-122"/>
                <a:cs typeface="Arial" pitchFamily="34" charset="0"/>
              </a:rPr>
              <a:t>11.</a:t>
            </a:r>
            <a:r>
              <a:rPr kumimoji="1" lang="en-US" altLang="zh-CN" sz="3200" b="1" dirty="0">
                <a:solidFill>
                  <a:srgbClr val="002060"/>
                </a:solidFill>
                <a:ea typeface="黑体" pitchFamily="49" charset="-122"/>
                <a:cs typeface="Arial" pitchFamily="34" charset="0"/>
              </a:rPr>
              <a:t> </a:t>
            </a:r>
            <a:r>
              <a:rPr lang="en-US" altLang="zh-CN" sz="3200" b="1" dirty="0">
                <a:solidFill>
                  <a:srgbClr val="002060"/>
                </a:solidFill>
                <a:cs typeface="Arial" pitchFamily="34" charset="0"/>
              </a:rPr>
              <a:t>Failure cases for installation</a:t>
            </a:r>
          </a:p>
        </p:txBody>
      </p:sp>
      <p:sp>
        <p:nvSpPr>
          <p:cNvPr id="3"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latin typeface="+mn-lt"/>
            </a:endParaRPr>
          </a:p>
        </p:txBody>
      </p:sp>
      <p:sp>
        <p:nvSpPr>
          <p:cNvPr id="4" name="矩形 3"/>
          <p:cNvSpPr/>
          <p:nvPr/>
        </p:nvSpPr>
        <p:spPr>
          <a:xfrm>
            <a:off x="116012" y="1066800"/>
            <a:ext cx="3672800" cy="369332"/>
          </a:xfrm>
          <a:prstGeom prst="rect">
            <a:avLst/>
          </a:prstGeom>
        </p:spPr>
        <p:txBody>
          <a:bodyPr wrap="none">
            <a:spAutoFit/>
          </a:bodyPr>
          <a:lstStyle/>
          <a:p>
            <a:r>
              <a:rPr kumimoji="1" lang="en-US" altLang="zh-CN" sz="1800" b="1" dirty="0" smtClean="0">
                <a:solidFill>
                  <a:srgbClr val="002060"/>
                </a:solidFill>
                <a:cs typeface="Arial" pitchFamily="34" charset="0"/>
              </a:rPr>
              <a:t>Installation structure and safety</a:t>
            </a:r>
            <a:endParaRPr lang="zh-CN" altLang="en-US" sz="1800" b="1" dirty="0">
              <a:solidFill>
                <a:srgbClr val="002060"/>
              </a:solidFill>
              <a:cs typeface="Arial" pitchFamily="34" charset="0"/>
            </a:endParaRPr>
          </a:p>
        </p:txBody>
      </p:sp>
      <p:sp>
        <p:nvSpPr>
          <p:cNvPr id="5" name="Rectangle 4"/>
          <p:cNvSpPr>
            <a:spLocks noChangeArrowheads="1"/>
          </p:cNvSpPr>
          <p:nvPr/>
        </p:nvSpPr>
        <p:spPr bwMode="auto">
          <a:xfrm>
            <a:off x="323850" y="5214938"/>
            <a:ext cx="8229600" cy="1200329"/>
          </a:xfrm>
          <a:prstGeom prst="rect">
            <a:avLst/>
          </a:prstGeom>
          <a:noFill/>
          <a:ln w="9525">
            <a:noFill/>
            <a:miter lim="800000"/>
            <a:headEnd/>
            <a:tailEnd/>
          </a:ln>
        </p:spPr>
        <p:txBody>
          <a:bodyPr>
            <a:spAutoFit/>
          </a:bodyPr>
          <a:lstStyle/>
          <a:p>
            <a:pPr algn="l"/>
            <a:r>
              <a:rPr kumimoji="1" lang="en-US" altLang="zh-CN" sz="1800" b="1" dirty="0">
                <a:solidFill>
                  <a:srgbClr val="002060"/>
                </a:solidFill>
                <a:cs typeface="Arial" pitchFamily="34" charset="0"/>
              </a:rPr>
              <a:t>Installation Tips: </a:t>
            </a:r>
          </a:p>
          <a:p>
            <a:pPr algn="l"/>
            <a:r>
              <a:rPr kumimoji="1" lang="en-US" altLang="zh-CN" sz="1800" dirty="0">
                <a:solidFill>
                  <a:srgbClr val="002060"/>
                </a:solidFill>
                <a:cs typeface="Arial" pitchFamily="34" charset="0"/>
              </a:rPr>
              <a:t>When outdoor unit is installed on a platform, the drainage of outdoor unit have to be more care-taken, and the unit need to be fixed to avoid moving when units vibrate.</a:t>
            </a:r>
          </a:p>
        </p:txBody>
      </p:sp>
      <p:pic>
        <p:nvPicPr>
          <p:cNvPr id="6" name="Picture 15" descr="DSC01478"/>
          <p:cNvPicPr>
            <a:picLocks noChangeAspect="1" noChangeArrowheads="1"/>
          </p:cNvPicPr>
          <p:nvPr/>
        </p:nvPicPr>
        <p:blipFill>
          <a:blip r:embed="rId2" cstate="print"/>
          <a:srcRect/>
          <a:stretch>
            <a:fillRect/>
          </a:stretch>
        </p:blipFill>
        <p:spPr bwMode="auto">
          <a:xfrm>
            <a:off x="900113" y="1801813"/>
            <a:ext cx="4165600" cy="3127375"/>
          </a:xfrm>
          <a:prstGeom prst="rect">
            <a:avLst/>
          </a:prstGeom>
          <a:noFill/>
          <a:ln w="9525">
            <a:noFill/>
            <a:miter lim="800000"/>
            <a:headEnd/>
            <a:tailEnd/>
          </a:ln>
        </p:spPr>
      </p:pic>
      <p:sp>
        <p:nvSpPr>
          <p:cNvPr id="7" name="AutoShape 17"/>
          <p:cNvSpPr>
            <a:spLocks noChangeArrowheads="1"/>
          </p:cNvSpPr>
          <p:nvPr/>
        </p:nvSpPr>
        <p:spPr bwMode="auto">
          <a:xfrm>
            <a:off x="5364163" y="2090738"/>
            <a:ext cx="3200400" cy="1296987"/>
          </a:xfrm>
          <a:prstGeom prst="wedgeRectCallout">
            <a:avLst>
              <a:gd name="adj1" fmla="val -69495"/>
              <a:gd name="adj2" fmla="val 65421"/>
            </a:avLst>
          </a:prstGeom>
          <a:solidFill>
            <a:srgbClr val="FFFFFF"/>
          </a:solidFill>
          <a:ln w="9525">
            <a:solidFill>
              <a:schemeClr val="accent2"/>
            </a:solidFill>
            <a:miter lim="800000"/>
            <a:headEnd/>
            <a:tailEnd/>
          </a:ln>
        </p:spPr>
        <p:txBody>
          <a:bodyPr/>
          <a:lstStyle/>
          <a:p>
            <a:pPr eaLnBrk="0" hangingPunct="0"/>
            <a:r>
              <a:rPr lang="en-US" altLang="zh-CN" sz="1800">
                <a:solidFill>
                  <a:srgbClr val="002060"/>
                </a:solidFill>
                <a:cs typeface="Arial" pitchFamily="34" charset="0"/>
              </a:rPr>
              <a:t>Outdoor unit is not horizontally placed, the unit is possibly to move and may have leakage.</a:t>
            </a:r>
          </a:p>
        </p:txBody>
      </p:sp>
    </p:spTree>
    <p:extLst>
      <p:ext uri="{BB962C8B-B14F-4D97-AF65-F5344CB8AC3E}">
        <p14:creationId xmlns:p14="http://schemas.microsoft.com/office/powerpoint/2010/main" val="195279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922764" y="108223"/>
            <a:ext cx="4495241" cy="810478"/>
          </a:xfrm>
          <a:prstGeom prst="rect">
            <a:avLst/>
          </a:prstGeom>
        </p:spPr>
        <p:txBody>
          <a:bodyPr wrap="square">
            <a:spAutoFit/>
          </a:bodyPr>
          <a:lstStyle/>
          <a:p>
            <a:pPr algn="r">
              <a:lnSpc>
                <a:spcPts val="2840"/>
              </a:lnSpc>
            </a:pPr>
            <a:r>
              <a:rPr kumimoji="1" lang="en-US" altLang="zh-CN" sz="3200" b="1" dirty="0">
                <a:solidFill>
                  <a:srgbClr val="002060"/>
                </a:solidFill>
                <a:ea typeface="华文彩云" pitchFamily="2" charset="-122"/>
                <a:cs typeface="Arial" pitchFamily="34" charset="0"/>
              </a:rPr>
              <a:t>11.</a:t>
            </a:r>
            <a:r>
              <a:rPr kumimoji="1" lang="en-US" altLang="zh-CN" sz="3200" b="1" dirty="0">
                <a:solidFill>
                  <a:srgbClr val="002060"/>
                </a:solidFill>
                <a:ea typeface="黑体" pitchFamily="49" charset="-122"/>
                <a:cs typeface="Arial" pitchFamily="34" charset="0"/>
              </a:rPr>
              <a:t> </a:t>
            </a:r>
            <a:r>
              <a:rPr lang="en-US" altLang="zh-CN" sz="3200" b="1" dirty="0">
                <a:solidFill>
                  <a:srgbClr val="002060"/>
                </a:solidFill>
                <a:cs typeface="Arial" pitchFamily="34" charset="0"/>
              </a:rPr>
              <a:t>Failure cases for installation</a:t>
            </a:r>
          </a:p>
        </p:txBody>
      </p:sp>
      <p:sp>
        <p:nvSpPr>
          <p:cNvPr id="3"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latin typeface="+mn-lt"/>
            </a:endParaRPr>
          </a:p>
        </p:txBody>
      </p:sp>
      <p:sp>
        <p:nvSpPr>
          <p:cNvPr id="4" name="Rectangle 4"/>
          <p:cNvSpPr>
            <a:spLocks noChangeArrowheads="1"/>
          </p:cNvSpPr>
          <p:nvPr/>
        </p:nvSpPr>
        <p:spPr bwMode="auto">
          <a:xfrm>
            <a:off x="519113" y="5145088"/>
            <a:ext cx="8229600" cy="1200329"/>
          </a:xfrm>
          <a:prstGeom prst="rect">
            <a:avLst/>
          </a:prstGeom>
          <a:noFill/>
          <a:ln w="9525">
            <a:noFill/>
            <a:miter lim="800000"/>
            <a:headEnd/>
            <a:tailEnd/>
          </a:ln>
        </p:spPr>
        <p:txBody>
          <a:bodyPr>
            <a:spAutoFit/>
          </a:bodyPr>
          <a:lstStyle/>
          <a:p>
            <a:pPr algn="l"/>
            <a:r>
              <a:rPr kumimoji="1" lang="en-US" altLang="zh-CN" sz="1800" b="1" dirty="0">
                <a:solidFill>
                  <a:srgbClr val="002060"/>
                </a:solidFill>
                <a:cs typeface="Arial" pitchFamily="34" charset="0"/>
              </a:rPr>
              <a:t>Installation Tips:</a:t>
            </a:r>
          </a:p>
          <a:p>
            <a:pPr algn="l"/>
            <a:r>
              <a:rPr kumimoji="1" lang="en-US" altLang="zh-CN" sz="1800" dirty="0">
                <a:solidFill>
                  <a:srgbClr val="002060"/>
                </a:solidFill>
                <a:cs typeface="Arial" pitchFamily="34" charset="0"/>
              </a:rPr>
              <a:t>The connection pipe need to be vertically or horizontally organized, when bending the pipe, make sure bending radius is no bigger than 10CM, and </a:t>
            </a:r>
            <a:r>
              <a:rPr kumimoji="1" lang="en-US" altLang="zh-CN" sz="1800" dirty="0" smtClean="0">
                <a:solidFill>
                  <a:srgbClr val="002060"/>
                </a:solidFill>
                <a:cs typeface="Arial" pitchFamily="34" charset="0"/>
              </a:rPr>
              <a:t>after bending, need to check the pipe is distorted or not.</a:t>
            </a:r>
            <a:endParaRPr kumimoji="1" lang="en-US" altLang="zh-CN" sz="1800" dirty="0">
              <a:solidFill>
                <a:srgbClr val="002060"/>
              </a:solidFill>
              <a:cs typeface="Arial" pitchFamily="34" charset="0"/>
            </a:endParaRPr>
          </a:p>
        </p:txBody>
      </p:sp>
      <p:pic>
        <p:nvPicPr>
          <p:cNvPr id="5" name="Picture 13" descr="DSC01897"/>
          <p:cNvPicPr>
            <a:picLocks noChangeAspect="1" noChangeArrowheads="1"/>
          </p:cNvPicPr>
          <p:nvPr/>
        </p:nvPicPr>
        <p:blipFill>
          <a:blip r:embed="rId2" cstate="print"/>
          <a:srcRect/>
          <a:stretch>
            <a:fillRect/>
          </a:stretch>
        </p:blipFill>
        <p:spPr bwMode="auto">
          <a:xfrm>
            <a:off x="900113" y="1714500"/>
            <a:ext cx="4498975" cy="3390900"/>
          </a:xfrm>
          <a:prstGeom prst="rect">
            <a:avLst/>
          </a:prstGeom>
          <a:noFill/>
          <a:ln w="9525">
            <a:noFill/>
            <a:miter lim="800000"/>
            <a:headEnd/>
            <a:tailEnd/>
          </a:ln>
        </p:spPr>
      </p:pic>
      <p:sp>
        <p:nvSpPr>
          <p:cNvPr id="6" name="AutoShape 15"/>
          <p:cNvSpPr>
            <a:spLocks noChangeArrowheads="1"/>
          </p:cNvSpPr>
          <p:nvPr/>
        </p:nvSpPr>
        <p:spPr bwMode="auto">
          <a:xfrm>
            <a:off x="5867400" y="3632200"/>
            <a:ext cx="2952750" cy="1296988"/>
          </a:xfrm>
          <a:prstGeom prst="wedgeRectCallout">
            <a:avLst>
              <a:gd name="adj1" fmla="val -118333"/>
              <a:gd name="adj2" fmla="val -29681"/>
            </a:avLst>
          </a:prstGeom>
          <a:solidFill>
            <a:srgbClr val="FFFFFF"/>
          </a:solidFill>
          <a:ln w="9525">
            <a:solidFill>
              <a:schemeClr val="accent2"/>
            </a:solidFill>
            <a:miter lim="800000"/>
            <a:headEnd/>
            <a:tailEnd/>
          </a:ln>
        </p:spPr>
        <p:txBody>
          <a:bodyPr/>
          <a:lstStyle/>
          <a:p>
            <a:pPr eaLnBrk="0" hangingPunct="0"/>
            <a:r>
              <a:rPr lang="en-US" altLang="zh-CN" sz="1800" dirty="0">
                <a:solidFill>
                  <a:srgbClr val="002060"/>
                </a:solidFill>
                <a:cs typeface="Arial" pitchFamily="34" charset="0"/>
              </a:rPr>
              <a:t>The flattened or damaged piping will greatly influence the cooling/ heating performance.</a:t>
            </a:r>
          </a:p>
        </p:txBody>
      </p:sp>
      <p:sp>
        <p:nvSpPr>
          <p:cNvPr id="7" name="矩形 6"/>
          <p:cNvSpPr/>
          <p:nvPr/>
        </p:nvSpPr>
        <p:spPr>
          <a:xfrm>
            <a:off x="228600" y="1066800"/>
            <a:ext cx="1992853" cy="369332"/>
          </a:xfrm>
          <a:prstGeom prst="rect">
            <a:avLst/>
          </a:prstGeom>
        </p:spPr>
        <p:txBody>
          <a:bodyPr wrap="none">
            <a:spAutoFit/>
          </a:bodyPr>
          <a:lstStyle/>
          <a:p>
            <a:r>
              <a:rPr kumimoji="1" lang="en-US" altLang="zh-CN" sz="1800" b="1" dirty="0" smtClean="0">
                <a:solidFill>
                  <a:srgbClr val="002060"/>
                </a:solidFill>
                <a:cs typeface="Arial" pitchFamily="34" charset="0"/>
              </a:rPr>
              <a:t>Connecting pipe</a:t>
            </a:r>
            <a:endParaRPr lang="zh-CN" altLang="en-US" sz="1800" b="1" dirty="0">
              <a:solidFill>
                <a:srgbClr val="002060"/>
              </a:solidFill>
              <a:cs typeface="Arial" pitchFamily="34" charset="0"/>
            </a:endParaRPr>
          </a:p>
        </p:txBody>
      </p:sp>
    </p:spTree>
    <p:extLst>
      <p:ext uri="{BB962C8B-B14F-4D97-AF65-F5344CB8AC3E}">
        <p14:creationId xmlns:p14="http://schemas.microsoft.com/office/powerpoint/2010/main" val="195279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922764" y="108223"/>
            <a:ext cx="4495241" cy="810478"/>
          </a:xfrm>
          <a:prstGeom prst="rect">
            <a:avLst/>
          </a:prstGeom>
        </p:spPr>
        <p:txBody>
          <a:bodyPr wrap="square">
            <a:spAutoFit/>
          </a:bodyPr>
          <a:lstStyle/>
          <a:p>
            <a:pPr algn="r">
              <a:lnSpc>
                <a:spcPts val="2840"/>
              </a:lnSpc>
            </a:pPr>
            <a:r>
              <a:rPr kumimoji="1" lang="en-US" altLang="zh-CN" sz="3200" b="1" dirty="0">
                <a:solidFill>
                  <a:srgbClr val="002060"/>
                </a:solidFill>
                <a:ea typeface="华文彩云" pitchFamily="2" charset="-122"/>
                <a:cs typeface="Arial" pitchFamily="34" charset="0"/>
              </a:rPr>
              <a:t>11.</a:t>
            </a:r>
            <a:r>
              <a:rPr kumimoji="1" lang="en-US" altLang="zh-CN" sz="3200" b="1" dirty="0">
                <a:solidFill>
                  <a:srgbClr val="002060"/>
                </a:solidFill>
                <a:ea typeface="黑体" pitchFamily="49" charset="-122"/>
                <a:cs typeface="Arial" pitchFamily="34" charset="0"/>
              </a:rPr>
              <a:t> </a:t>
            </a:r>
            <a:r>
              <a:rPr lang="en-US" altLang="zh-CN" sz="3200" b="1" dirty="0">
                <a:solidFill>
                  <a:srgbClr val="002060"/>
                </a:solidFill>
                <a:cs typeface="Arial" pitchFamily="34" charset="0"/>
              </a:rPr>
              <a:t>Failure cases for installation</a:t>
            </a:r>
          </a:p>
        </p:txBody>
      </p:sp>
      <p:sp>
        <p:nvSpPr>
          <p:cNvPr id="3"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latin typeface="+mn-lt"/>
            </a:endParaRPr>
          </a:p>
        </p:txBody>
      </p:sp>
      <p:sp>
        <p:nvSpPr>
          <p:cNvPr id="4" name="Rectangle 4"/>
          <p:cNvSpPr>
            <a:spLocks noChangeArrowheads="1"/>
          </p:cNvSpPr>
          <p:nvPr/>
        </p:nvSpPr>
        <p:spPr bwMode="auto">
          <a:xfrm>
            <a:off x="323850" y="5656263"/>
            <a:ext cx="8229600" cy="646331"/>
          </a:xfrm>
          <a:prstGeom prst="rect">
            <a:avLst/>
          </a:prstGeom>
          <a:noFill/>
          <a:ln w="9525">
            <a:noFill/>
            <a:miter lim="800000"/>
            <a:headEnd/>
            <a:tailEnd/>
          </a:ln>
        </p:spPr>
        <p:txBody>
          <a:bodyPr>
            <a:spAutoFit/>
          </a:bodyPr>
          <a:lstStyle/>
          <a:p>
            <a:pPr algn="l"/>
            <a:r>
              <a:rPr kumimoji="1" lang="en-US" altLang="zh-CN" sz="1800" b="1" dirty="0">
                <a:solidFill>
                  <a:srgbClr val="002060"/>
                </a:solidFill>
                <a:cs typeface="Arial" pitchFamily="34" charset="0"/>
              </a:rPr>
              <a:t>Installation Tips:</a:t>
            </a:r>
          </a:p>
          <a:p>
            <a:pPr algn="l"/>
            <a:r>
              <a:rPr kumimoji="1" lang="en-US" altLang="zh-CN" sz="1800" dirty="0">
                <a:solidFill>
                  <a:srgbClr val="002060"/>
                </a:solidFill>
                <a:cs typeface="Arial" pitchFamily="34" charset="0"/>
              </a:rPr>
              <a:t>It is highly suggested to use wire clip to fix the wire.</a:t>
            </a:r>
          </a:p>
        </p:txBody>
      </p:sp>
      <p:pic>
        <p:nvPicPr>
          <p:cNvPr id="5" name="Picture 20" descr="DSC01953"/>
          <p:cNvPicPr>
            <a:picLocks noChangeAspect="1" noChangeArrowheads="1"/>
          </p:cNvPicPr>
          <p:nvPr/>
        </p:nvPicPr>
        <p:blipFill>
          <a:blip r:embed="rId2" cstate="print"/>
          <a:srcRect/>
          <a:stretch>
            <a:fillRect/>
          </a:stretch>
        </p:blipFill>
        <p:spPr bwMode="auto">
          <a:xfrm>
            <a:off x="468313" y="1712913"/>
            <a:ext cx="4960937" cy="3714750"/>
          </a:xfrm>
          <a:prstGeom prst="rect">
            <a:avLst/>
          </a:prstGeom>
          <a:noFill/>
          <a:ln w="9525">
            <a:noFill/>
            <a:miter lim="800000"/>
            <a:headEnd/>
            <a:tailEnd/>
          </a:ln>
        </p:spPr>
      </p:pic>
      <p:sp>
        <p:nvSpPr>
          <p:cNvPr id="6" name="AutoShape 22"/>
          <p:cNvSpPr>
            <a:spLocks noChangeArrowheads="1"/>
          </p:cNvSpPr>
          <p:nvPr/>
        </p:nvSpPr>
        <p:spPr bwMode="auto">
          <a:xfrm>
            <a:off x="5949950" y="4484688"/>
            <a:ext cx="3014663" cy="960437"/>
          </a:xfrm>
          <a:prstGeom prst="wedgeRectCallout">
            <a:avLst>
              <a:gd name="adj1" fmla="val -139681"/>
              <a:gd name="adj2" fmla="val -78597"/>
            </a:avLst>
          </a:prstGeom>
          <a:solidFill>
            <a:srgbClr val="FFFFFF"/>
          </a:solidFill>
          <a:ln w="9525">
            <a:solidFill>
              <a:schemeClr val="accent2"/>
            </a:solidFill>
            <a:miter lim="800000"/>
            <a:headEnd/>
            <a:tailEnd/>
          </a:ln>
        </p:spPr>
        <p:txBody>
          <a:bodyPr/>
          <a:lstStyle/>
          <a:p>
            <a:pPr eaLnBrk="0" hangingPunct="0"/>
            <a:r>
              <a:rPr lang="en-US" altLang="zh-CN" sz="1800" dirty="0">
                <a:solidFill>
                  <a:srgbClr val="002060"/>
                </a:solidFill>
                <a:cs typeface="Arial" pitchFamily="34" charset="0"/>
              </a:rPr>
              <a:t>Wire clip is not </a:t>
            </a:r>
            <a:r>
              <a:rPr lang="en-US" altLang="zh-CN" sz="1800" dirty="0" smtClean="0">
                <a:solidFill>
                  <a:srgbClr val="002060"/>
                </a:solidFill>
                <a:cs typeface="Arial" pitchFamily="34" charset="0"/>
              </a:rPr>
              <a:t>used. </a:t>
            </a:r>
            <a:r>
              <a:rPr lang="en-US" altLang="zh-CN" sz="1800" dirty="0">
                <a:solidFill>
                  <a:srgbClr val="002060"/>
                </a:solidFill>
                <a:cs typeface="Arial" pitchFamily="34" charset="0"/>
              </a:rPr>
              <a:t>Wire is disjoined  easily  when it is dragged.</a:t>
            </a:r>
          </a:p>
        </p:txBody>
      </p:sp>
      <p:sp>
        <p:nvSpPr>
          <p:cNvPr id="7" name="矩形 6"/>
          <p:cNvSpPr/>
          <p:nvPr/>
        </p:nvSpPr>
        <p:spPr>
          <a:xfrm>
            <a:off x="136242" y="1143000"/>
            <a:ext cx="1967205" cy="369332"/>
          </a:xfrm>
          <a:prstGeom prst="rect">
            <a:avLst/>
          </a:prstGeom>
        </p:spPr>
        <p:txBody>
          <a:bodyPr wrap="none">
            <a:spAutoFit/>
          </a:bodyPr>
          <a:lstStyle/>
          <a:p>
            <a:r>
              <a:rPr kumimoji="1" lang="en-US" altLang="zh-CN" sz="1800" b="1" dirty="0" smtClean="0">
                <a:solidFill>
                  <a:srgbClr val="002060"/>
                </a:solidFill>
                <a:cs typeface="Arial" pitchFamily="34" charset="0"/>
              </a:rPr>
              <a:t>Electrical Safety</a:t>
            </a:r>
            <a:endParaRPr lang="zh-CN" altLang="en-US" sz="1800" b="1" dirty="0">
              <a:solidFill>
                <a:srgbClr val="002060"/>
              </a:solidFill>
              <a:cs typeface="Arial" pitchFamily="34" charset="0"/>
            </a:endParaRPr>
          </a:p>
        </p:txBody>
      </p:sp>
    </p:spTree>
    <p:extLst>
      <p:ext uri="{BB962C8B-B14F-4D97-AF65-F5344CB8AC3E}">
        <p14:creationId xmlns:p14="http://schemas.microsoft.com/office/powerpoint/2010/main" val="195279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6220999" y="286295"/>
            <a:ext cx="4120039" cy="455061"/>
          </a:xfrm>
          <a:prstGeom prst="rect">
            <a:avLst/>
          </a:prstGeom>
        </p:spPr>
        <p:txBody>
          <a:bodyPr wrap="none">
            <a:spAutoFit/>
          </a:bodyPr>
          <a:lstStyle/>
          <a:p>
            <a:pPr algn="r">
              <a:lnSpc>
                <a:spcPts val="2840"/>
              </a:lnSpc>
            </a:pPr>
            <a:r>
              <a:rPr kumimoji="1" lang="en-US" altLang="zh-CN" sz="3200" b="1" dirty="0">
                <a:solidFill>
                  <a:srgbClr val="000099"/>
                </a:solidFill>
                <a:cs typeface="Arial" pitchFamily="34" charset="0"/>
              </a:rPr>
              <a:t>2</a:t>
            </a:r>
            <a:r>
              <a:rPr kumimoji="1" lang="en-US" altLang="zh-CN" sz="3200" b="1" dirty="0">
                <a:solidFill>
                  <a:schemeClr val="accent2">
                    <a:lumMod val="75000"/>
                  </a:schemeClr>
                </a:solidFill>
                <a:ea typeface="华文彩云" pitchFamily="2" charset="-122"/>
                <a:cs typeface="Arial" pitchFamily="34" charset="0"/>
              </a:rPr>
              <a:t>.Location selection</a:t>
            </a:r>
            <a:endParaRPr kumimoji="1" lang="en-US" altLang="zh-CN" sz="3200" b="1" dirty="0">
              <a:solidFill>
                <a:srgbClr val="000099"/>
              </a:solidFill>
              <a:cs typeface="Arial" pitchFamily="34" charset="0"/>
            </a:endParaRPr>
          </a:p>
        </p:txBody>
      </p:sp>
      <p:sp>
        <p:nvSpPr>
          <p:cNvPr id="4" name="矩形 3"/>
          <p:cNvSpPr/>
          <p:nvPr/>
        </p:nvSpPr>
        <p:spPr>
          <a:xfrm>
            <a:off x="96593" y="1020611"/>
            <a:ext cx="5067413" cy="461665"/>
          </a:xfrm>
          <a:prstGeom prst="rect">
            <a:avLst/>
          </a:prstGeom>
        </p:spPr>
        <p:txBody>
          <a:bodyPr wrap="none">
            <a:spAutoFit/>
          </a:bodyPr>
          <a:lstStyle/>
          <a:p>
            <a:r>
              <a:rPr lang="en-US" altLang="zh-CN" sz="2400" b="1" dirty="0">
                <a:solidFill>
                  <a:schemeClr val="accent6">
                    <a:lumMod val="75000"/>
                  </a:schemeClr>
                </a:solidFill>
                <a:cs typeface="Arial" pitchFamily="34" charset="0"/>
              </a:rPr>
              <a:t>2. Outdoor </a:t>
            </a:r>
            <a:r>
              <a:rPr lang="en-US" altLang="zh-CN" sz="2400" b="1" dirty="0" smtClean="0">
                <a:solidFill>
                  <a:schemeClr val="accent6">
                    <a:lumMod val="75000"/>
                  </a:schemeClr>
                </a:solidFill>
                <a:cs typeface="Arial" pitchFamily="34" charset="0"/>
              </a:rPr>
              <a:t>unit location selection</a:t>
            </a:r>
            <a:endParaRPr lang="en-US" altLang="zh-CN" sz="2400" b="1" dirty="0" smtClean="0">
              <a:solidFill>
                <a:schemeClr val="bg1"/>
              </a:solidFill>
              <a:cs typeface="Arial" pitchFamily="34" charset="0"/>
            </a:endParaRPr>
          </a:p>
        </p:txBody>
      </p:sp>
      <p:sp>
        <p:nvSpPr>
          <p:cNvPr id="7" name="矩形 6"/>
          <p:cNvSpPr/>
          <p:nvPr/>
        </p:nvSpPr>
        <p:spPr>
          <a:xfrm>
            <a:off x="152400" y="1509469"/>
            <a:ext cx="8686800" cy="4893647"/>
          </a:xfrm>
          <a:prstGeom prst="rect">
            <a:avLst/>
          </a:prstGeom>
        </p:spPr>
        <p:txBody>
          <a:bodyPr wrap="square">
            <a:spAutoFit/>
          </a:bodyPr>
          <a:lstStyle/>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a:t>
            </a:r>
            <a:r>
              <a:rPr lang="en-US" altLang="zh-CN" sz="1600" dirty="0">
                <a:solidFill>
                  <a:schemeClr val="accent6">
                    <a:lumMod val="75000"/>
                  </a:schemeClr>
                </a:solidFill>
                <a:cs typeface="Arial" pitchFamily="34" charset="0"/>
              </a:rPr>
              <a:t>E</a:t>
            </a:r>
            <a:r>
              <a:rPr lang="en-US" altLang="zh-CN" sz="1600" dirty="0" smtClean="0">
                <a:solidFill>
                  <a:schemeClr val="accent6">
                    <a:lumMod val="75000"/>
                  </a:schemeClr>
                </a:solidFill>
                <a:cs typeface="Arial" pitchFamily="34" charset="0"/>
              </a:rPr>
              <a:t>asily support the outdoor unit’s weight.</a:t>
            </a:r>
          </a:p>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a:t>
            </a:r>
            <a:r>
              <a:rPr lang="en-US" altLang="zh-CN" sz="1600" dirty="0">
                <a:solidFill>
                  <a:schemeClr val="accent6">
                    <a:lumMod val="75000"/>
                  </a:schemeClr>
                </a:solidFill>
                <a:cs typeface="Arial" pitchFamily="34" charset="0"/>
              </a:rPr>
              <a:t>A</a:t>
            </a:r>
            <a:r>
              <a:rPr lang="en-US" altLang="zh-CN" sz="1600" dirty="0" smtClean="0">
                <a:solidFill>
                  <a:schemeClr val="accent6">
                    <a:lumMod val="75000"/>
                  </a:schemeClr>
                </a:solidFill>
                <a:cs typeface="Arial" pitchFamily="34" charset="0"/>
              </a:rPr>
              <a:t>s close to indoor unit as possible</a:t>
            </a:r>
          </a:p>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The piping length and height drop can not exceed the allowable value.</a:t>
            </a:r>
          </a:p>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The noise, vibration and outlet air do not disturb the neighbors.</a:t>
            </a:r>
          </a:p>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Enough room for installation and maintenance.</a:t>
            </a:r>
          </a:p>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The air outlet and the air inlet are not impeded, and not face the strong wind.</a:t>
            </a:r>
          </a:p>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a:t>
            </a:r>
            <a:r>
              <a:rPr lang="en-US" altLang="zh-CN" sz="1600" dirty="0">
                <a:solidFill>
                  <a:schemeClr val="accent6">
                    <a:lumMod val="75000"/>
                  </a:schemeClr>
                </a:solidFill>
                <a:cs typeface="Arial" pitchFamily="34" charset="0"/>
              </a:rPr>
              <a:t>E</a:t>
            </a:r>
            <a:r>
              <a:rPr lang="en-US" altLang="zh-CN" sz="1600" dirty="0" smtClean="0">
                <a:solidFill>
                  <a:schemeClr val="accent6">
                    <a:lumMod val="75000"/>
                  </a:schemeClr>
                </a:solidFill>
                <a:cs typeface="Arial" pitchFamily="34" charset="0"/>
              </a:rPr>
              <a:t>asy to install the connecting pipes and cables.</a:t>
            </a:r>
          </a:p>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No danger of fire due to leakage of inflammable gas.</a:t>
            </a:r>
          </a:p>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a:t>
            </a:r>
            <a:r>
              <a:rPr lang="en-US" altLang="zh-CN" sz="1600" dirty="0">
                <a:solidFill>
                  <a:schemeClr val="accent6">
                    <a:lumMod val="75000"/>
                  </a:schemeClr>
                </a:solidFill>
                <a:cs typeface="Arial" pitchFamily="34" charset="0"/>
              </a:rPr>
              <a:t>D</a:t>
            </a:r>
            <a:r>
              <a:rPr lang="en-US" altLang="zh-CN" sz="1600" dirty="0" smtClean="0">
                <a:solidFill>
                  <a:schemeClr val="accent6">
                    <a:lumMod val="75000"/>
                  </a:schemeClr>
                </a:solidFill>
                <a:cs typeface="Arial" pitchFamily="34" charset="0"/>
              </a:rPr>
              <a:t>ry and well ventilation place</a:t>
            </a:r>
          </a:p>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The support should be flat and horizontal</a:t>
            </a:r>
          </a:p>
          <a:p>
            <a:pPr algn="l" eaLnBrk="0" hangingPunct="0">
              <a:lnSpc>
                <a:spcPct val="150000"/>
              </a:lnSpc>
              <a:buFont typeface="Wingdings" pitchFamily="2" charset="2"/>
              <a:buChar char="Ø"/>
              <a:defRPr/>
            </a:pPr>
            <a:r>
              <a:rPr lang="en-US" altLang="zh-CN" sz="1600" dirty="0" smtClean="0">
                <a:solidFill>
                  <a:schemeClr val="accent6">
                    <a:lumMod val="75000"/>
                  </a:schemeClr>
                </a:solidFill>
                <a:cs typeface="Arial" pitchFamily="34" charset="0"/>
              </a:rPr>
              <a:t>    Not a dirty or severely polluted place to avoid  blockage of the condenser.</a:t>
            </a:r>
          </a:p>
          <a:p>
            <a:pPr algn="l" eaLnBrk="0" hangingPunct="0">
              <a:buFont typeface="Wingdings" pitchFamily="2" charset="2"/>
              <a:buChar char="Ø"/>
              <a:defRPr/>
            </a:pPr>
            <a:r>
              <a:rPr lang="en-US" altLang="zh-CN" sz="1600" dirty="0" smtClean="0">
                <a:solidFill>
                  <a:schemeClr val="accent6">
                    <a:lumMod val="75000"/>
                  </a:schemeClr>
                </a:solidFill>
                <a:cs typeface="Arial" pitchFamily="34" charset="0"/>
              </a:rPr>
              <a:t>   If is built over the unit to prevent direct sunlight, rain exposure, direct strong wend, snow and other scraps accumulation, make sure that heat radiation from the condenser is not restricted. </a:t>
            </a:r>
          </a:p>
        </p:txBody>
      </p:sp>
    </p:spTree>
    <p:extLst>
      <p:ext uri="{BB962C8B-B14F-4D97-AF65-F5344CB8AC3E}">
        <p14:creationId xmlns:p14="http://schemas.microsoft.com/office/powerpoint/2010/main" val="2881459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922764" y="108223"/>
            <a:ext cx="4495241" cy="810478"/>
          </a:xfrm>
          <a:prstGeom prst="rect">
            <a:avLst/>
          </a:prstGeom>
        </p:spPr>
        <p:txBody>
          <a:bodyPr wrap="square">
            <a:spAutoFit/>
          </a:bodyPr>
          <a:lstStyle/>
          <a:p>
            <a:pPr algn="r">
              <a:lnSpc>
                <a:spcPts val="2840"/>
              </a:lnSpc>
            </a:pPr>
            <a:r>
              <a:rPr kumimoji="1" lang="en-US" altLang="zh-CN" sz="3200" b="1" dirty="0">
                <a:solidFill>
                  <a:srgbClr val="002060"/>
                </a:solidFill>
                <a:ea typeface="华文彩云" pitchFamily="2" charset="-122"/>
                <a:cs typeface="Arial" pitchFamily="34" charset="0"/>
              </a:rPr>
              <a:t>11.</a:t>
            </a:r>
            <a:r>
              <a:rPr kumimoji="1" lang="en-US" altLang="zh-CN" sz="3200" b="1" dirty="0">
                <a:solidFill>
                  <a:srgbClr val="002060"/>
                </a:solidFill>
                <a:ea typeface="黑体" pitchFamily="49" charset="-122"/>
                <a:cs typeface="Arial" pitchFamily="34" charset="0"/>
              </a:rPr>
              <a:t> </a:t>
            </a:r>
            <a:r>
              <a:rPr lang="en-US" altLang="zh-CN" sz="3200" b="1" dirty="0">
                <a:solidFill>
                  <a:srgbClr val="002060"/>
                </a:solidFill>
                <a:cs typeface="Arial" pitchFamily="34" charset="0"/>
              </a:rPr>
              <a:t>Failure cases for installation</a:t>
            </a:r>
          </a:p>
        </p:txBody>
      </p:sp>
      <p:sp>
        <p:nvSpPr>
          <p:cNvPr id="3"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latin typeface="+mn-lt"/>
            </a:endParaRPr>
          </a:p>
        </p:txBody>
      </p:sp>
      <p:sp>
        <p:nvSpPr>
          <p:cNvPr id="4" name="Rectangle 4"/>
          <p:cNvSpPr>
            <a:spLocks noChangeArrowheads="1"/>
          </p:cNvSpPr>
          <p:nvPr/>
        </p:nvSpPr>
        <p:spPr bwMode="auto">
          <a:xfrm>
            <a:off x="323850" y="5197475"/>
            <a:ext cx="8229600" cy="1477328"/>
          </a:xfrm>
          <a:prstGeom prst="rect">
            <a:avLst/>
          </a:prstGeom>
          <a:noFill/>
          <a:ln w="9525">
            <a:noFill/>
            <a:miter lim="800000"/>
            <a:headEnd/>
            <a:tailEnd/>
          </a:ln>
        </p:spPr>
        <p:txBody>
          <a:bodyPr>
            <a:spAutoFit/>
          </a:bodyPr>
          <a:lstStyle/>
          <a:p>
            <a:pPr algn="l"/>
            <a:r>
              <a:rPr kumimoji="1" lang="en-US" altLang="zh-CN" sz="1800" b="1" dirty="0">
                <a:solidFill>
                  <a:srgbClr val="002060"/>
                </a:solidFill>
                <a:cs typeface="Arial" pitchFamily="34" charset="0"/>
              </a:rPr>
              <a:t>Installation Tips:</a:t>
            </a:r>
          </a:p>
          <a:p>
            <a:pPr algn="l"/>
            <a:r>
              <a:rPr kumimoji="1" lang="en-US" altLang="zh-CN" sz="1800" dirty="0">
                <a:solidFill>
                  <a:srgbClr val="002060"/>
                </a:solidFill>
                <a:cs typeface="Arial" pitchFamily="34" charset="0"/>
              </a:rPr>
              <a:t>Usually, only single phase air conditioner with rated current which isn’t bigger than 16A is suggest to use power plug, while other A/C is usually connected to the wire connector. If use power plug on these units, it has big potential to cause heat or even fire.</a:t>
            </a:r>
          </a:p>
        </p:txBody>
      </p:sp>
      <p:pic>
        <p:nvPicPr>
          <p:cNvPr id="5" name="Picture 23" descr="DSC01730"/>
          <p:cNvPicPr>
            <a:picLocks noChangeAspect="1" noChangeArrowheads="1"/>
          </p:cNvPicPr>
          <p:nvPr/>
        </p:nvPicPr>
        <p:blipFill>
          <a:blip r:embed="rId2" cstate="print"/>
          <a:srcRect/>
          <a:stretch>
            <a:fillRect/>
          </a:stretch>
        </p:blipFill>
        <p:spPr bwMode="auto">
          <a:xfrm>
            <a:off x="323850" y="1597025"/>
            <a:ext cx="4953000" cy="3527425"/>
          </a:xfrm>
          <a:prstGeom prst="rect">
            <a:avLst/>
          </a:prstGeom>
          <a:noFill/>
          <a:ln w="9525">
            <a:noFill/>
            <a:miter lim="800000"/>
            <a:headEnd/>
            <a:tailEnd/>
          </a:ln>
        </p:spPr>
      </p:pic>
      <p:sp>
        <p:nvSpPr>
          <p:cNvPr id="6" name="AutoShape 25"/>
          <p:cNvSpPr>
            <a:spLocks noChangeArrowheads="1"/>
          </p:cNvSpPr>
          <p:nvPr/>
        </p:nvSpPr>
        <p:spPr bwMode="auto">
          <a:xfrm>
            <a:off x="5364163" y="3036888"/>
            <a:ext cx="3048000" cy="1143000"/>
          </a:xfrm>
          <a:prstGeom prst="wedgeRectCallout">
            <a:avLst>
              <a:gd name="adj1" fmla="val -109532"/>
              <a:gd name="adj2" fmla="val 16667"/>
            </a:avLst>
          </a:prstGeom>
          <a:solidFill>
            <a:srgbClr val="FFFFFF"/>
          </a:solidFill>
          <a:ln w="9525">
            <a:solidFill>
              <a:schemeClr val="accent2"/>
            </a:solidFill>
            <a:miter lim="800000"/>
            <a:headEnd/>
            <a:tailEnd/>
          </a:ln>
        </p:spPr>
        <p:txBody>
          <a:bodyPr/>
          <a:lstStyle/>
          <a:p>
            <a:pPr algn="l" eaLnBrk="0" hangingPunct="0"/>
            <a:r>
              <a:rPr lang="en-US" altLang="zh-CN" sz="1800" dirty="0">
                <a:solidFill>
                  <a:srgbClr val="002060"/>
                </a:solidFill>
                <a:cs typeface="Arial" pitchFamily="34" charset="0"/>
              </a:rPr>
              <a:t>For big capacity unit, if power plug is used, it is very dangerous.</a:t>
            </a:r>
          </a:p>
        </p:txBody>
      </p:sp>
      <p:sp>
        <p:nvSpPr>
          <p:cNvPr id="7" name="矩形 6"/>
          <p:cNvSpPr/>
          <p:nvPr/>
        </p:nvSpPr>
        <p:spPr>
          <a:xfrm>
            <a:off x="163871" y="990600"/>
            <a:ext cx="1967205" cy="369332"/>
          </a:xfrm>
          <a:prstGeom prst="rect">
            <a:avLst/>
          </a:prstGeom>
        </p:spPr>
        <p:txBody>
          <a:bodyPr wrap="none">
            <a:spAutoFit/>
          </a:bodyPr>
          <a:lstStyle/>
          <a:p>
            <a:r>
              <a:rPr kumimoji="1" lang="en-US" altLang="zh-CN" sz="1800" b="1" dirty="0" smtClean="0">
                <a:solidFill>
                  <a:srgbClr val="002060"/>
                </a:solidFill>
                <a:cs typeface="Arial" pitchFamily="34" charset="0"/>
              </a:rPr>
              <a:t>Electrical Safety</a:t>
            </a:r>
            <a:endParaRPr lang="zh-CN" altLang="en-US" sz="1800" b="1" dirty="0">
              <a:solidFill>
                <a:srgbClr val="002060"/>
              </a:solidFill>
              <a:cs typeface="Arial" pitchFamily="34" charset="0"/>
            </a:endParaRPr>
          </a:p>
        </p:txBody>
      </p:sp>
    </p:spTree>
    <p:extLst>
      <p:ext uri="{BB962C8B-B14F-4D97-AF65-F5344CB8AC3E}">
        <p14:creationId xmlns:p14="http://schemas.microsoft.com/office/powerpoint/2010/main" val="195279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922764" y="108223"/>
            <a:ext cx="4495241" cy="810478"/>
          </a:xfrm>
          <a:prstGeom prst="rect">
            <a:avLst/>
          </a:prstGeom>
        </p:spPr>
        <p:txBody>
          <a:bodyPr wrap="square">
            <a:spAutoFit/>
          </a:bodyPr>
          <a:lstStyle/>
          <a:p>
            <a:pPr algn="r">
              <a:lnSpc>
                <a:spcPts val="2840"/>
              </a:lnSpc>
            </a:pPr>
            <a:r>
              <a:rPr kumimoji="1" lang="en-US" altLang="zh-CN" sz="3200" b="1" dirty="0">
                <a:solidFill>
                  <a:srgbClr val="002060"/>
                </a:solidFill>
                <a:ea typeface="华文彩云" pitchFamily="2" charset="-122"/>
                <a:cs typeface="Arial" pitchFamily="34" charset="0"/>
              </a:rPr>
              <a:t>11.</a:t>
            </a:r>
            <a:r>
              <a:rPr kumimoji="1" lang="en-US" altLang="zh-CN" sz="3200" b="1" dirty="0">
                <a:solidFill>
                  <a:srgbClr val="002060"/>
                </a:solidFill>
                <a:ea typeface="黑体" pitchFamily="49" charset="-122"/>
                <a:cs typeface="Arial" pitchFamily="34" charset="0"/>
              </a:rPr>
              <a:t> </a:t>
            </a:r>
            <a:r>
              <a:rPr lang="en-US" altLang="zh-CN" sz="3200" b="1" dirty="0">
                <a:solidFill>
                  <a:srgbClr val="002060"/>
                </a:solidFill>
                <a:cs typeface="Arial" pitchFamily="34" charset="0"/>
              </a:rPr>
              <a:t>Failure cases for installation</a:t>
            </a:r>
          </a:p>
        </p:txBody>
      </p:sp>
      <p:sp>
        <p:nvSpPr>
          <p:cNvPr id="3"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latin typeface="+mn-lt"/>
            </a:endParaRPr>
          </a:p>
        </p:txBody>
      </p:sp>
      <p:sp>
        <p:nvSpPr>
          <p:cNvPr id="4" name="Rectangle 4"/>
          <p:cNvSpPr>
            <a:spLocks noChangeArrowheads="1"/>
          </p:cNvSpPr>
          <p:nvPr/>
        </p:nvSpPr>
        <p:spPr bwMode="auto">
          <a:xfrm>
            <a:off x="250824" y="5422900"/>
            <a:ext cx="9128323" cy="646331"/>
          </a:xfrm>
          <a:prstGeom prst="rect">
            <a:avLst/>
          </a:prstGeom>
          <a:noFill/>
          <a:ln w="9525">
            <a:noFill/>
            <a:miter lim="800000"/>
            <a:headEnd/>
            <a:tailEnd/>
          </a:ln>
        </p:spPr>
        <p:txBody>
          <a:bodyPr wrap="square">
            <a:spAutoFit/>
          </a:bodyPr>
          <a:lstStyle/>
          <a:p>
            <a:pPr algn="l"/>
            <a:r>
              <a:rPr kumimoji="1" lang="en-US" altLang="zh-CN" sz="1800" b="1" dirty="0">
                <a:solidFill>
                  <a:srgbClr val="002060"/>
                </a:solidFill>
                <a:cs typeface="Arial" pitchFamily="34" charset="0"/>
              </a:rPr>
              <a:t>Installation Tips:</a:t>
            </a:r>
          </a:p>
          <a:p>
            <a:pPr algn="l"/>
            <a:r>
              <a:rPr kumimoji="1" lang="en-US" altLang="zh-CN" sz="1800" dirty="0">
                <a:solidFill>
                  <a:srgbClr val="002060"/>
                </a:solidFill>
                <a:cs typeface="Arial" pitchFamily="34" charset="0"/>
              </a:rPr>
              <a:t>The indoor-outdoor connection wire must be neoprene wire, PVC wire can’t be used.</a:t>
            </a:r>
          </a:p>
        </p:txBody>
      </p:sp>
      <p:pic>
        <p:nvPicPr>
          <p:cNvPr id="5" name="Picture 21" descr="DSC01744"/>
          <p:cNvPicPr>
            <a:picLocks noChangeAspect="1" noChangeArrowheads="1"/>
          </p:cNvPicPr>
          <p:nvPr/>
        </p:nvPicPr>
        <p:blipFill>
          <a:blip r:embed="rId2" cstate="print"/>
          <a:srcRect/>
          <a:stretch>
            <a:fillRect/>
          </a:stretch>
        </p:blipFill>
        <p:spPr bwMode="auto">
          <a:xfrm>
            <a:off x="395288" y="1533525"/>
            <a:ext cx="4953000" cy="3717925"/>
          </a:xfrm>
          <a:prstGeom prst="rect">
            <a:avLst/>
          </a:prstGeom>
          <a:noFill/>
          <a:ln w="9525">
            <a:noFill/>
            <a:miter lim="800000"/>
            <a:headEnd/>
            <a:tailEnd/>
          </a:ln>
        </p:spPr>
      </p:pic>
      <p:sp>
        <p:nvSpPr>
          <p:cNvPr id="6" name="AutoShape 23"/>
          <p:cNvSpPr>
            <a:spLocks noChangeArrowheads="1"/>
          </p:cNvSpPr>
          <p:nvPr/>
        </p:nvSpPr>
        <p:spPr bwMode="auto">
          <a:xfrm>
            <a:off x="5724525" y="3981450"/>
            <a:ext cx="2438400" cy="792163"/>
          </a:xfrm>
          <a:prstGeom prst="wedgeRectCallout">
            <a:avLst>
              <a:gd name="adj1" fmla="val -182815"/>
              <a:gd name="adj2" fmla="val -26153"/>
            </a:avLst>
          </a:prstGeom>
          <a:solidFill>
            <a:srgbClr val="FFFFFF"/>
          </a:solidFill>
          <a:ln w="9525">
            <a:solidFill>
              <a:schemeClr val="accent2"/>
            </a:solidFill>
            <a:miter lim="800000"/>
            <a:headEnd/>
            <a:tailEnd/>
          </a:ln>
        </p:spPr>
        <p:txBody>
          <a:bodyPr/>
          <a:lstStyle/>
          <a:p>
            <a:pPr eaLnBrk="0" hangingPunct="0"/>
            <a:r>
              <a:rPr lang="en-US" altLang="zh-CN" sz="1800">
                <a:solidFill>
                  <a:srgbClr val="002060"/>
                </a:solidFill>
                <a:cs typeface="Arial" pitchFamily="34" charset="0"/>
              </a:rPr>
              <a:t>Using nonstandard connection wire</a:t>
            </a:r>
          </a:p>
        </p:txBody>
      </p:sp>
      <p:sp>
        <p:nvSpPr>
          <p:cNvPr id="7" name="矩形 6"/>
          <p:cNvSpPr/>
          <p:nvPr/>
        </p:nvSpPr>
        <p:spPr>
          <a:xfrm>
            <a:off x="136242" y="990600"/>
            <a:ext cx="1967205" cy="369332"/>
          </a:xfrm>
          <a:prstGeom prst="rect">
            <a:avLst/>
          </a:prstGeom>
        </p:spPr>
        <p:txBody>
          <a:bodyPr wrap="none">
            <a:spAutoFit/>
          </a:bodyPr>
          <a:lstStyle/>
          <a:p>
            <a:r>
              <a:rPr kumimoji="1" lang="en-US" altLang="zh-CN" sz="1800" b="1" dirty="0" smtClean="0">
                <a:solidFill>
                  <a:srgbClr val="002060"/>
                </a:solidFill>
                <a:cs typeface="Arial" pitchFamily="34" charset="0"/>
              </a:rPr>
              <a:t>Electrical Safety</a:t>
            </a:r>
            <a:endParaRPr lang="zh-CN" altLang="en-US" sz="1800" b="1" dirty="0">
              <a:solidFill>
                <a:srgbClr val="002060"/>
              </a:solidFill>
              <a:cs typeface="Arial" pitchFamily="34" charset="0"/>
            </a:endParaRPr>
          </a:p>
        </p:txBody>
      </p:sp>
    </p:spTree>
    <p:extLst>
      <p:ext uri="{BB962C8B-B14F-4D97-AF65-F5344CB8AC3E}">
        <p14:creationId xmlns:p14="http://schemas.microsoft.com/office/powerpoint/2010/main" val="195279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922764" y="108223"/>
            <a:ext cx="4495241" cy="810478"/>
          </a:xfrm>
          <a:prstGeom prst="rect">
            <a:avLst/>
          </a:prstGeom>
        </p:spPr>
        <p:txBody>
          <a:bodyPr wrap="square">
            <a:spAutoFit/>
          </a:bodyPr>
          <a:lstStyle/>
          <a:p>
            <a:pPr algn="r">
              <a:lnSpc>
                <a:spcPts val="2840"/>
              </a:lnSpc>
            </a:pPr>
            <a:r>
              <a:rPr kumimoji="1" lang="en-US" altLang="zh-CN" sz="3200" b="1" dirty="0">
                <a:solidFill>
                  <a:srgbClr val="002060"/>
                </a:solidFill>
                <a:ea typeface="华文彩云" pitchFamily="2" charset="-122"/>
                <a:cs typeface="Arial" pitchFamily="34" charset="0"/>
              </a:rPr>
              <a:t>11.</a:t>
            </a:r>
            <a:r>
              <a:rPr kumimoji="1" lang="en-US" altLang="zh-CN" sz="3200" b="1" dirty="0">
                <a:solidFill>
                  <a:srgbClr val="002060"/>
                </a:solidFill>
                <a:ea typeface="黑体" pitchFamily="49" charset="-122"/>
                <a:cs typeface="Arial" pitchFamily="34" charset="0"/>
              </a:rPr>
              <a:t> </a:t>
            </a:r>
            <a:r>
              <a:rPr lang="en-US" altLang="zh-CN" sz="3200" b="1" dirty="0">
                <a:solidFill>
                  <a:srgbClr val="002060"/>
                </a:solidFill>
                <a:cs typeface="Arial" pitchFamily="34" charset="0"/>
              </a:rPr>
              <a:t>Failure cases for installation</a:t>
            </a:r>
          </a:p>
        </p:txBody>
      </p:sp>
      <p:sp>
        <p:nvSpPr>
          <p:cNvPr id="3"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latin typeface="+mn-lt"/>
            </a:endParaRPr>
          </a:p>
        </p:txBody>
      </p:sp>
      <p:sp>
        <p:nvSpPr>
          <p:cNvPr id="4" name="Rectangle 3"/>
          <p:cNvSpPr>
            <a:spLocks noChangeArrowheads="1"/>
          </p:cNvSpPr>
          <p:nvPr/>
        </p:nvSpPr>
        <p:spPr bwMode="auto">
          <a:xfrm>
            <a:off x="395288" y="5377581"/>
            <a:ext cx="9559924" cy="923330"/>
          </a:xfrm>
          <a:prstGeom prst="rect">
            <a:avLst/>
          </a:prstGeom>
          <a:noFill/>
          <a:ln w="9525">
            <a:noFill/>
            <a:miter lim="800000"/>
            <a:headEnd/>
            <a:tailEnd/>
          </a:ln>
        </p:spPr>
        <p:txBody>
          <a:bodyPr wrap="square">
            <a:spAutoFit/>
          </a:bodyPr>
          <a:lstStyle/>
          <a:p>
            <a:pPr algn="l"/>
            <a:r>
              <a:rPr kumimoji="1" lang="en-US" altLang="zh-CN" sz="1800" b="1" dirty="0">
                <a:solidFill>
                  <a:srgbClr val="002060"/>
                </a:solidFill>
                <a:cs typeface="Arial" pitchFamily="34" charset="0"/>
              </a:rPr>
              <a:t>Installation Tips:</a:t>
            </a:r>
          </a:p>
          <a:p>
            <a:pPr algn="l"/>
            <a:r>
              <a:rPr kumimoji="1" lang="en-US" altLang="zh-CN" sz="1800" dirty="0">
                <a:solidFill>
                  <a:srgbClr val="002060"/>
                </a:solidFill>
                <a:cs typeface="Arial" pitchFamily="34" charset="0"/>
              </a:rPr>
              <a:t>Grounding wire or grounding end must be well connected or fastened. If you want to loosen it, you have to use tools to do that. And the green-yellow wire can only be used for grounding.</a:t>
            </a:r>
          </a:p>
        </p:txBody>
      </p:sp>
      <p:pic>
        <p:nvPicPr>
          <p:cNvPr id="5" name="Picture 22" descr="DSC00782"/>
          <p:cNvPicPr>
            <a:picLocks noChangeAspect="1" noChangeArrowheads="1"/>
          </p:cNvPicPr>
          <p:nvPr/>
        </p:nvPicPr>
        <p:blipFill>
          <a:blip r:embed="rId2" cstate="print"/>
          <a:srcRect/>
          <a:stretch>
            <a:fillRect/>
          </a:stretch>
        </p:blipFill>
        <p:spPr bwMode="auto">
          <a:xfrm>
            <a:off x="468313" y="1643063"/>
            <a:ext cx="4713287" cy="3603625"/>
          </a:xfrm>
          <a:prstGeom prst="rect">
            <a:avLst/>
          </a:prstGeom>
          <a:noFill/>
          <a:ln w="9525">
            <a:noFill/>
            <a:miter lim="800000"/>
            <a:headEnd/>
            <a:tailEnd/>
          </a:ln>
        </p:spPr>
      </p:pic>
      <p:sp>
        <p:nvSpPr>
          <p:cNvPr id="6" name="AutoShape 24"/>
          <p:cNvSpPr>
            <a:spLocks noChangeArrowheads="1"/>
          </p:cNvSpPr>
          <p:nvPr/>
        </p:nvSpPr>
        <p:spPr bwMode="auto">
          <a:xfrm>
            <a:off x="6096000" y="4233863"/>
            <a:ext cx="2057400" cy="838200"/>
          </a:xfrm>
          <a:prstGeom prst="wedgeRectCallout">
            <a:avLst>
              <a:gd name="adj1" fmla="val -132870"/>
              <a:gd name="adj2" fmla="val -90718"/>
            </a:avLst>
          </a:prstGeom>
          <a:solidFill>
            <a:srgbClr val="FFFFFF"/>
          </a:solidFill>
          <a:ln w="9525">
            <a:solidFill>
              <a:schemeClr val="accent2"/>
            </a:solidFill>
            <a:miter lim="800000"/>
            <a:headEnd/>
            <a:tailEnd/>
          </a:ln>
        </p:spPr>
        <p:txBody>
          <a:bodyPr/>
          <a:lstStyle/>
          <a:p>
            <a:pPr eaLnBrk="0" hangingPunct="0"/>
            <a:r>
              <a:rPr lang="en-US" altLang="zh-CN" sz="1800">
                <a:solidFill>
                  <a:srgbClr val="002060"/>
                </a:solidFill>
                <a:cs typeface="Arial" pitchFamily="34" charset="0"/>
              </a:rPr>
              <a:t>Grounding is not well fixed.</a:t>
            </a:r>
          </a:p>
        </p:txBody>
      </p:sp>
      <p:sp>
        <p:nvSpPr>
          <p:cNvPr id="7" name="矩形 6"/>
          <p:cNvSpPr/>
          <p:nvPr/>
        </p:nvSpPr>
        <p:spPr>
          <a:xfrm>
            <a:off x="152400" y="990600"/>
            <a:ext cx="1967205" cy="369332"/>
          </a:xfrm>
          <a:prstGeom prst="rect">
            <a:avLst/>
          </a:prstGeom>
        </p:spPr>
        <p:txBody>
          <a:bodyPr wrap="none">
            <a:spAutoFit/>
          </a:bodyPr>
          <a:lstStyle/>
          <a:p>
            <a:pPr algn="l"/>
            <a:r>
              <a:rPr kumimoji="1" lang="en-US" altLang="zh-CN" sz="1800" b="1" dirty="0" smtClean="0">
                <a:solidFill>
                  <a:srgbClr val="002060"/>
                </a:solidFill>
                <a:cs typeface="Arial" pitchFamily="34" charset="0"/>
              </a:rPr>
              <a:t>Electrical Safety</a:t>
            </a:r>
            <a:endParaRPr lang="zh-CN" altLang="en-US" sz="1800" b="1" dirty="0">
              <a:solidFill>
                <a:srgbClr val="002060"/>
              </a:solidFill>
              <a:cs typeface="Arial" pitchFamily="34" charset="0"/>
            </a:endParaRPr>
          </a:p>
        </p:txBody>
      </p:sp>
    </p:spTree>
    <p:extLst>
      <p:ext uri="{BB962C8B-B14F-4D97-AF65-F5344CB8AC3E}">
        <p14:creationId xmlns:p14="http://schemas.microsoft.com/office/powerpoint/2010/main" val="195279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787" name="Picture 3" descr="060708-EndPage"/>
          <p:cNvPicPr>
            <a:picLocks noChangeAspect="1" noChangeArrowheads="1"/>
          </p:cNvPicPr>
          <p:nvPr/>
        </p:nvPicPr>
        <p:blipFill>
          <a:blip r:embed="rId3">
            <a:extLst>
              <a:ext uri="{28A0092B-C50C-407E-A947-70E740481C1C}">
                <a14:useLocalDpi xmlns:a14="http://schemas.microsoft.com/office/drawing/2010/main" val="0"/>
              </a:ext>
            </a:extLst>
          </a:blip>
          <a:srcRect l="17918" t="23918" r="17940" b="26997"/>
          <a:stretch>
            <a:fillRect/>
          </a:stretch>
        </p:blipFill>
        <p:spPr bwMode="auto">
          <a:xfrm>
            <a:off x="2322513" y="2628900"/>
            <a:ext cx="5537200"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02787"/>
                                        </p:tgtEl>
                                        <p:attrNameLst>
                                          <p:attrName>style.visibility</p:attrName>
                                        </p:attrNameLst>
                                      </p:cBhvr>
                                      <p:to>
                                        <p:strVal val="visible"/>
                                      </p:to>
                                    </p:set>
                                    <p:animEffect transition="in" filter="fade">
                                      <p:cBhvr>
                                        <p:cTn id="7" dur="500"/>
                                        <p:tgtEl>
                                          <p:spTgt spid="502787"/>
                                        </p:tgtEl>
                                      </p:cBhvr>
                                    </p:animEffect>
                                    <p:anim calcmode="lin" valueType="num">
                                      <p:cBhvr>
                                        <p:cTn id="8" dur="500" fill="hold"/>
                                        <p:tgtEl>
                                          <p:spTgt spid="502787"/>
                                        </p:tgtEl>
                                        <p:attrNameLst>
                                          <p:attrName>ppt_x</p:attrName>
                                        </p:attrNameLst>
                                      </p:cBhvr>
                                      <p:tavLst>
                                        <p:tav tm="0">
                                          <p:val>
                                            <p:strVal val="#ppt_x"/>
                                          </p:val>
                                        </p:tav>
                                        <p:tav tm="100000">
                                          <p:val>
                                            <p:strVal val="#ppt_x"/>
                                          </p:val>
                                        </p:tav>
                                      </p:tavLst>
                                    </p:anim>
                                    <p:anim calcmode="lin" valueType="num">
                                      <p:cBhvr>
                                        <p:cTn id="9" dur="500" fill="hold"/>
                                        <p:tgtEl>
                                          <p:spTgt spid="5027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900311"/>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5288053" y="286295"/>
            <a:ext cx="5052985" cy="455061"/>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cs typeface="Arial" pitchFamily="34" charset="0"/>
              </a:rPr>
              <a:t>3</a:t>
            </a:r>
            <a:r>
              <a:rPr kumimoji="1" lang="en-US" altLang="zh-CN" sz="3200" b="1" dirty="0">
                <a:solidFill>
                  <a:schemeClr val="accent6">
                    <a:lumMod val="75000"/>
                  </a:schemeClr>
                </a:solidFill>
                <a:ea typeface="华文彩云" pitchFamily="2" charset="-122"/>
                <a:cs typeface="Arial" pitchFamily="34" charset="0"/>
              </a:rPr>
              <a:t>. Indoor unit </a:t>
            </a:r>
            <a:r>
              <a:rPr kumimoji="1" lang="en-US" altLang="zh-CN" sz="3200" b="1" dirty="0" smtClean="0">
                <a:solidFill>
                  <a:schemeClr val="accent6">
                    <a:lumMod val="75000"/>
                  </a:schemeClr>
                </a:solidFill>
                <a:ea typeface="华文彩云" pitchFamily="2" charset="-122"/>
                <a:cs typeface="Arial" pitchFamily="34" charset="0"/>
              </a:rPr>
              <a:t>installation</a:t>
            </a:r>
            <a:endParaRPr kumimoji="1" lang="en-US" altLang="zh-CN" sz="3200" b="1" dirty="0">
              <a:solidFill>
                <a:schemeClr val="accent6">
                  <a:lumMod val="75000"/>
                </a:schemeClr>
              </a:solidFill>
              <a:ea typeface="华文彩云" pitchFamily="2" charset="-122"/>
              <a:cs typeface="Arial" pitchFamily="34" charset="0"/>
            </a:endParaRPr>
          </a:p>
        </p:txBody>
      </p:sp>
      <p:sp>
        <p:nvSpPr>
          <p:cNvPr id="4" name="上下箭头 3"/>
          <p:cNvSpPr/>
          <p:nvPr/>
        </p:nvSpPr>
        <p:spPr>
          <a:xfrm>
            <a:off x="4214813" y="2467644"/>
            <a:ext cx="428625" cy="8572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600">
              <a:solidFill>
                <a:schemeClr val="accent6">
                  <a:lumMod val="75000"/>
                </a:schemeClr>
              </a:solidFill>
              <a:cs typeface="Calibri" pitchFamily="34" charset="0"/>
            </a:endParaRPr>
          </a:p>
        </p:txBody>
      </p:sp>
      <p:sp>
        <p:nvSpPr>
          <p:cNvPr id="5" name="上下箭头 4"/>
          <p:cNvSpPr/>
          <p:nvPr/>
        </p:nvSpPr>
        <p:spPr>
          <a:xfrm>
            <a:off x="4194572" y="5216356"/>
            <a:ext cx="428625" cy="8572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600">
              <a:solidFill>
                <a:schemeClr val="accent6">
                  <a:lumMod val="75000"/>
                </a:schemeClr>
              </a:solidFill>
              <a:cs typeface="Calibri" pitchFamily="34" charset="0"/>
            </a:endParaRPr>
          </a:p>
        </p:txBody>
      </p:sp>
      <p:sp>
        <p:nvSpPr>
          <p:cNvPr id="6" name="左右箭头 5"/>
          <p:cNvSpPr/>
          <p:nvPr/>
        </p:nvSpPr>
        <p:spPr>
          <a:xfrm>
            <a:off x="1228717" y="4001919"/>
            <a:ext cx="857250" cy="3571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600">
              <a:solidFill>
                <a:schemeClr val="accent6">
                  <a:lumMod val="75000"/>
                </a:schemeClr>
              </a:solidFill>
              <a:cs typeface="Calibri" pitchFamily="34" charset="0"/>
            </a:endParaRPr>
          </a:p>
        </p:txBody>
      </p:sp>
      <p:sp>
        <p:nvSpPr>
          <p:cNvPr id="7" name="左右箭头 6"/>
          <p:cNvSpPr/>
          <p:nvPr/>
        </p:nvSpPr>
        <p:spPr>
          <a:xfrm>
            <a:off x="7143750" y="4001919"/>
            <a:ext cx="857250" cy="3571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600">
              <a:solidFill>
                <a:schemeClr val="accent6">
                  <a:lumMod val="75000"/>
                </a:schemeClr>
              </a:solidFill>
              <a:cs typeface="Calibri" pitchFamily="34" charset="0"/>
            </a:endParaRPr>
          </a:p>
        </p:txBody>
      </p:sp>
      <p:sp>
        <p:nvSpPr>
          <p:cNvPr id="8" name="矩形 11"/>
          <p:cNvSpPr>
            <a:spLocks noChangeArrowheads="1"/>
          </p:cNvSpPr>
          <p:nvPr/>
        </p:nvSpPr>
        <p:spPr bwMode="auto">
          <a:xfrm>
            <a:off x="676977" y="3501856"/>
            <a:ext cx="16690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chemeClr val="accent6">
                    <a:lumMod val="75000"/>
                  </a:schemeClr>
                </a:solidFill>
                <a:latin typeface="+mn-lt"/>
                <a:cs typeface="Calibri" pitchFamily="34" charset="0"/>
              </a:rPr>
              <a:t>More than 12cm</a:t>
            </a:r>
            <a:endParaRPr lang="zh-CN" altLang="en-US" sz="1600">
              <a:solidFill>
                <a:schemeClr val="accent6">
                  <a:lumMod val="75000"/>
                </a:schemeClr>
              </a:solidFill>
              <a:latin typeface="+mn-lt"/>
              <a:cs typeface="Calibri" pitchFamily="34" charset="0"/>
            </a:endParaRPr>
          </a:p>
        </p:txBody>
      </p:sp>
      <p:sp>
        <p:nvSpPr>
          <p:cNvPr id="9" name="矩形 12"/>
          <p:cNvSpPr>
            <a:spLocks noChangeArrowheads="1"/>
          </p:cNvSpPr>
          <p:nvPr/>
        </p:nvSpPr>
        <p:spPr bwMode="auto">
          <a:xfrm>
            <a:off x="3663073" y="2050236"/>
            <a:ext cx="16690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chemeClr val="accent6">
                    <a:lumMod val="75000"/>
                  </a:schemeClr>
                </a:solidFill>
                <a:latin typeface="+mn-lt"/>
                <a:cs typeface="Calibri" pitchFamily="34" charset="0"/>
              </a:rPr>
              <a:t>More than 15cm</a:t>
            </a:r>
            <a:endParaRPr lang="zh-CN" altLang="en-US" sz="1600">
              <a:solidFill>
                <a:schemeClr val="accent6">
                  <a:lumMod val="75000"/>
                </a:schemeClr>
              </a:solidFill>
              <a:latin typeface="+mn-lt"/>
              <a:cs typeface="Calibri" pitchFamily="34" charset="0"/>
            </a:endParaRPr>
          </a:p>
        </p:txBody>
      </p:sp>
      <p:sp>
        <p:nvSpPr>
          <p:cNvPr id="10" name="矩形 13"/>
          <p:cNvSpPr>
            <a:spLocks noChangeArrowheads="1"/>
          </p:cNvSpPr>
          <p:nvPr/>
        </p:nvSpPr>
        <p:spPr bwMode="auto">
          <a:xfrm>
            <a:off x="3618508" y="6178381"/>
            <a:ext cx="16241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chemeClr val="accent6">
                    <a:lumMod val="75000"/>
                  </a:schemeClr>
                </a:solidFill>
                <a:latin typeface="+mn-lt"/>
                <a:cs typeface="Calibri" pitchFamily="34" charset="0"/>
              </a:rPr>
              <a:t>More than 2.0m</a:t>
            </a:r>
            <a:endParaRPr lang="zh-CN" altLang="en-US" sz="1600">
              <a:solidFill>
                <a:schemeClr val="accent6">
                  <a:lumMod val="75000"/>
                </a:schemeClr>
              </a:solidFill>
              <a:latin typeface="+mn-lt"/>
              <a:cs typeface="Calibri" pitchFamily="34" charset="0"/>
            </a:endParaRPr>
          </a:p>
        </p:txBody>
      </p:sp>
      <p:sp>
        <p:nvSpPr>
          <p:cNvPr id="11" name="矩形 10"/>
          <p:cNvSpPr>
            <a:spLocks noChangeArrowheads="1"/>
          </p:cNvSpPr>
          <p:nvPr/>
        </p:nvSpPr>
        <p:spPr bwMode="auto">
          <a:xfrm>
            <a:off x="7193673" y="3541544"/>
            <a:ext cx="16690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chemeClr val="accent6">
                    <a:lumMod val="75000"/>
                  </a:schemeClr>
                </a:solidFill>
                <a:latin typeface="+mn-lt"/>
                <a:cs typeface="Calibri" pitchFamily="34" charset="0"/>
              </a:rPr>
              <a:t>More than 12cm</a:t>
            </a:r>
            <a:endParaRPr lang="zh-CN" altLang="en-US" sz="1600">
              <a:solidFill>
                <a:schemeClr val="accent6">
                  <a:lumMod val="75000"/>
                </a:schemeClr>
              </a:solidFill>
              <a:latin typeface="+mn-lt"/>
              <a:cs typeface="Calibri" pitchFamily="34" charset="0"/>
            </a:endParaRPr>
          </a:p>
        </p:txBody>
      </p:sp>
      <p:sp>
        <p:nvSpPr>
          <p:cNvPr id="13" name="矩形 12"/>
          <p:cNvSpPr/>
          <p:nvPr/>
        </p:nvSpPr>
        <p:spPr>
          <a:xfrm>
            <a:off x="79399" y="1044327"/>
            <a:ext cx="3531736" cy="461665"/>
          </a:xfrm>
          <a:prstGeom prst="rect">
            <a:avLst/>
          </a:prstGeom>
        </p:spPr>
        <p:txBody>
          <a:bodyPr wrap="none">
            <a:spAutoFit/>
          </a:bodyPr>
          <a:lstStyle/>
          <a:p>
            <a:pPr algn="l"/>
            <a:r>
              <a:rPr kumimoji="1" lang="en-US" altLang="zh-CN" sz="2400" b="1" dirty="0" smtClean="0">
                <a:solidFill>
                  <a:schemeClr val="accent2">
                    <a:lumMod val="75000"/>
                  </a:schemeClr>
                </a:solidFill>
                <a:latin typeface="+mn-lt"/>
                <a:cs typeface="Calibri" pitchFamily="34" charset="0"/>
              </a:rPr>
              <a:t>1. Installation of Oasis </a:t>
            </a:r>
            <a:endParaRPr kumimoji="1" lang="en-US" altLang="zh-CN" sz="2400" b="1" dirty="0">
              <a:solidFill>
                <a:schemeClr val="accent2">
                  <a:lumMod val="75000"/>
                </a:schemeClr>
              </a:solidFill>
              <a:latin typeface="+mn-lt"/>
              <a:cs typeface="Calibri" pitchFamily="34"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356" y="3468910"/>
            <a:ext cx="4808612" cy="1757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90116" y="1612313"/>
            <a:ext cx="3701654" cy="400110"/>
          </a:xfrm>
          <a:prstGeom prst="rect">
            <a:avLst/>
          </a:prstGeom>
        </p:spPr>
        <p:txBody>
          <a:bodyPr wrap="none">
            <a:spAutoFit/>
          </a:bodyPr>
          <a:lstStyle/>
          <a:p>
            <a:r>
              <a:rPr kumimoji="1" lang="en-US" altLang="zh-CN" sz="2000" b="1" dirty="0" smtClean="0">
                <a:solidFill>
                  <a:schemeClr val="accent2">
                    <a:lumMod val="75000"/>
                  </a:schemeClr>
                </a:solidFill>
                <a:cs typeface="Calibri" pitchFamily="34" charset="0"/>
              </a:rPr>
              <a:t>1.1 Indoor </a:t>
            </a:r>
            <a:r>
              <a:rPr kumimoji="1" lang="en-US" altLang="zh-CN" sz="2000" b="1" dirty="0">
                <a:solidFill>
                  <a:schemeClr val="accent2">
                    <a:lumMod val="75000"/>
                  </a:schemeClr>
                </a:solidFill>
                <a:cs typeface="Calibri" pitchFamily="34" charset="0"/>
              </a:rPr>
              <a:t>unit service space</a:t>
            </a:r>
          </a:p>
        </p:txBody>
      </p:sp>
    </p:spTree>
    <p:extLst>
      <p:ext uri="{BB962C8B-B14F-4D97-AF65-F5344CB8AC3E}">
        <p14:creationId xmlns:p14="http://schemas.microsoft.com/office/powerpoint/2010/main" val="2533307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900311"/>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5288053" y="286295"/>
            <a:ext cx="5052985" cy="455061"/>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cs typeface="Arial" pitchFamily="34" charset="0"/>
              </a:rPr>
              <a:t>3</a:t>
            </a:r>
            <a:r>
              <a:rPr kumimoji="1" lang="en-US" altLang="zh-CN" sz="3200" b="1" dirty="0">
                <a:solidFill>
                  <a:schemeClr val="accent6">
                    <a:lumMod val="75000"/>
                  </a:schemeClr>
                </a:solidFill>
                <a:ea typeface="华文彩云" pitchFamily="2" charset="-122"/>
                <a:cs typeface="Arial" pitchFamily="34" charset="0"/>
              </a:rPr>
              <a:t>. Indoor unit </a:t>
            </a:r>
            <a:r>
              <a:rPr kumimoji="1" lang="en-US" altLang="zh-CN" sz="3200" b="1" dirty="0" smtClean="0">
                <a:solidFill>
                  <a:schemeClr val="accent6">
                    <a:lumMod val="75000"/>
                  </a:schemeClr>
                </a:solidFill>
                <a:ea typeface="华文彩云" pitchFamily="2" charset="-122"/>
                <a:cs typeface="Arial" pitchFamily="34" charset="0"/>
              </a:rPr>
              <a:t>installation</a:t>
            </a:r>
            <a:endParaRPr kumimoji="1" lang="en-US" altLang="zh-CN" sz="3200" b="1" dirty="0">
              <a:solidFill>
                <a:schemeClr val="accent6">
                  <a:lumMod val="75000"/>
                </a:schemeClr>
              </a:solidFill>
              <a:ea typeface="华文彩云" pitchFamily="2" charset="-122"/>
              <a:cs typeface="Arial" pitchFamily="34" charset="0"/>
            </a:endParaRPr>
          </a:p>
        </p:txBody>
      </p:sp>
      <p:sp>
        <p:nvSpPr>
          <p:cNvPr id="13" name="矩形 12"/>
          <p:cNvSpPr/>
          <p:nvPr/>
        </p:nvSpPr>
        <p:spPr>
          <a:xfrm>
            <a:off x="79399" y="1044327"/>
            <a:ext cx="3446777" cy="461665"/>
          </a:xfrm>
          <a:prstGeom prst="rect">
            <a:avLst/>
          </a:prstGeom>
        </p:spPr>
        <p:txBody>
          <a:bodyPr wrap="none">
            <a:spAutoFit/>
          </a:bodyPr>
          <a:lstStyle/>
          <a:p>
            <a:pPr algn="l"/>
            <a:r>
              <a:rPr kumimoji="1" lang="en-US" altLang="zh-CN" sz="2400" b="1" dirty="0" smtClean="0">
                <a:solidFill>
                  <a:schemeClr val="accent2">
                    <a:lumMod val="75000"/>
                  </a:schemeClr>
                </a:solidFill>
                <a:latin typeface="+mn-lt"/>
                <a:cs typeface="Calibri" pitchFamily="34" charset="0"/>
              </a:rPr>
              <a:t>1. Installation of Oasis</a:t>
            </a:r>
            <a:endParaRPr kumimoji="1" lang="en-US" altLang="zh-CN" sz="2400" b="1" dirty="0">
              <a:solidFill>
                <a:schemeClr val="accent2">
                  <a:lumMod val="75000"/>
                </a:schemeClr>
              </a:solidFill>
              <a:latin typeface="+mn-lt"/>
              <a:cs typeface="Calibri" pitchFamily="34" charset="0"/>
            </a:endParaRPr>
          </a:p>
        </p:txBody>
      </p:sp>
      <p:sp>
        <p:nvSpPr>
          <p:cNvPr id="2" name="矩形 1"/>
          <p:cNvSpPr/>
          <p:nvPr/>
        </p:nvSpPr>
        <p:spPr>
          <a:xfrm>
            <a:off x="90116" y="1612313"/>
            <a:ext cx="3483646" cy="400110"/>
          </a:xfrm>
          <a:prstGeom prst="rect">
            <a:avLst/>
          </a:prstGeom>
        </p:spPr>
        <p:txBody>
          <a:bodyPr wrap="none">
            <a:spAutoFit/>
          </a:bodyPr>
          <a:lstStyle/>
          <a:p>
            <a:r>
              <a:rPr kumimoji="1" lang="en-US" altLang="zh-CN" sz="2000" b="1" dirty="0" smtClean="0">
                <a:solidFill>
                  <a:schemeClr val="accent2">
                    <a:lumMod val="75000"/>
                  </a:schemeClr>
                </a:solidFill>
                <a:cs typeface="Calibri" pitchFamily="34" charset="0"/>
              </a:rPr>
              <a:t>1.2 </a:t>
            </a:r>
            <a:r>
              <a:rPr kumimoji="1" lang="en-US" altLang="zh-CN" sz="2000" b="1" dirty="0">
                <a:solidFill>
                  <a:schemeClr val="accent2">
                    <a:lumMod val="75000"/>
                  </a:schemeClr>
                </a:solidFill>
                <a:cs typeface="Calibri" pitchFamily="34" charset="0"/>
              </a:rPr>
              <a:t>Fit the Installation </a:t>
            </a:r>
            <a:r>
              <a:rPr kumimoji="1" lang="en-US" altLang="zh-CN" sz="2000" b="1" dirty="0" smtClean="0">
                <a:solidFill>
                  <a:schemeClr val="accent2">
                    <a:lumMod val="75000"/>
                  </a:schemeClr>
                </a:solidFill>
                <a:cs typeface="Calibri" pitchFamily="34" charset="0"/>
              </a:rPr>
              <a:t>Plate</a:t>
            </a:r>
            <a:endParaRPr kumimoji="1" lang="en-US" altLang="zh-CN" sz="2000" b="1" dirty="0">
              <a:solidFill>
                <a:schemeClr val="accent2">
                  <a:lumMod val="75000"/>
                </a:schemeClr>
              </a:solidFill>
              <a:cs typeface="Calibri" pitchFamily="34" charset="0"/>
            </a:endParaRPr>
          </a:p>
        </p:txBody>
      </p:sp>
      <p:sp>
        <p:nvSpPr>
          <p:cNvPr id="15" name="矩形 4"/>
          <p:cNvSpPr>
            <a:spLocks noChangeArrowheads="1"/>
          </p:cNvSpPr>
          <p:nvPr/>
        </p:nvSpPr>
        <p:spPr bwMode="auto">
          <a:xfrm>
            <a:off x="357188" y="2165598"/>
            <a:ext cx="9093968" cy="87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50000"/>
              </a:lnSpc>
            </a:pPr>
            <a:r>
              <a:rPr lang="en-US" altLang="zh-CN" sz="1800" dirty="0">
                <a:solidFill>
                  <a:schemeClr val="accent6">
                    <a:lumMod val="75000"/>
                  </a:schemeClr>
                </a:solidFill>
                <a:cs typeface="Arial" pitchFamily="34" charset="0"/>
              </a:rPr>
              <a:t>Fit the installation plate horizontally on the wall with level gauge around the installation plate</a:t>
            </a:r>
            <a:r>
              <a:rPr lang="en-US" altLang="zh-CN" sz="1800" dirty="0" smtClean="0">
                <a:solidFill>
                  <a:schemeClr val="accent6">
                    <a:lumMod val="75000"/>
                  </a:schemeClr>
                </a:solidFill>
                <a:cs typeface="Arial" pitchFamily="34" charset="0"/>
              </a:rPr>
              <a:t>.</a:t>
            </a:r>
            <a:endParaRPr lang="en-US" altLang="zh-CN" sz="1800" dirty="0">
              <a:solidFill>
                <a:schemeClr val="accent6">
                  <a:lumMod val="75000"/>
                </a:schemeClr>
              </a:solidFill>
              <a:cs typeface="Arial" pitchFamily="34" charset="0"/>
            </a:endParaRPr>
          </a:p>
        </p:txBody>
      </p:sp>
      <p:pic>
        <p:nvPicPr>
          <p:cNvPr id="16" name="图片 15" descr="图形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911" y="4593054"/>
            <a:ext cx="785812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a:spLocks noChangeArrowheads="1"/>
          </p:cNvSpPr>
          <p:nvPr/>
        </p:nvSpPr>
        <p:spPr bwMode="auto">
          <a:xfrm>
            <a:off x="472828" y="3492599"/>
            <a:ext cx="84969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altLang="zh-CN" sz="1800" dirty="0">
                <a:solidFill>
                  <a:schemeClr val="accent6">
                    <a:lumMod val="75000"/>
                  </a:schemeClr>
                </a:solidFill>
                <a:cs typeface="Arial" pitchFamily="34" charset="0"/>
              </a:rPr>
              <a:t>Correct orientation (should be lever to prevent water drop from indoor unit)</a:t>
            </a:r>
          </a:p>
          <a:p>
            <a:pPr algn="l"/>
            <a:r>
              <a:rPr lang="en-US" altLang="zh-CN" sz="1800" dirty="0">
                <a:solidFill>
                  <a:schemeClr val="accent6">
                    <a:lumMod val="75000"/>
                  </a:schemeClr>
                </a:solidFill>
                <a:cs typeface="Arial" pitchFamily="34" charset="0"/>
              </a:rPr>
              <a:t>of Installation Plate</a:t>
            </a:r>
            <a:endParaRPr lang="zh-CN" altLang="en-US" sz="1800" dirty="0">
              <a:solidFill>
                <a:schemeClr val="accent6">
                  <a:lumMod val="75000"/>
                </a:schemeClr>
              </a:solidFill>
              <a:cs typeface="Arial" pitchFamily="34" charset="0"/>
            </a:endParaRPr>
          </a:p>
        </p:txBody>
      </p:sp>
      <p:sp>
        <p:nvSpPr>
          <p:cNvPr id="18" name="下箭头 17"/>
          <p:cNvSpPr/>
          <p:nvPr/>
        </p:nvSpPr>
        <p:spPr>
          <a:xfrm>
            <a:off x="1459980" y="4141783"/>
            <a:ext cx="214312"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ct val="150000"/>
              </a:lnSpc>
              <a:defRPr/>
            </a:pPr>
            <a:endParaRPr lang="zh-CN" altLang="en-US" sz="160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72447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900311"/>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5288053" y="286295"/>
            <a:ext cx="5052985" cy="455061"/>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cs typeface="Arial" pitchFamily="34" charset="0"/>
              </a:rPr>
              <a:t>3</a:t>
            </a:r>
            <a:r>
              <a:rPr kumimoji="1" lang="en-US" altLang="zh-CN" sz="3200" b="1" dirty="0">
                <a:solidFill>
                  <a:schemeClr val="accent6">
                    <a:lumMod val="75000"/>
                  </a:schemeClr>
                </a:solidFill>
                <a:ea typeface="华文彩云" pitchFamily="2" charset="-122"/>
                <a:cs typeface="Arial" pitchFamily="34" charset="0"/>
              </a:rPr>
              <a:t>. Indoor unit </a:t>
            </a:r>
            <a:r>
              <a:rPr kumimoji="1" lang="en-US" altLang="zh-CN" sz="3200" b="1" dirty="0" smtClean="0">
                <a:solidFill>
                  <a:schemeClr val="accent6">
                    <a:lumMod val="75000"/>
                  </a:schemeClr>
                </a:solidFill>
                <a:ea typeface="华文彩云" pitchFamily="2" charset="-122"/>
                <a:cs typeface="Arial" pitchFamily="34" charset="0"/>
              </a:rPr>
              <a:t>installation</a:t>
            </a:r>
            <a:endParaRPr kumimoji="1" lang="en-US" altLang="zh-CN" sz="3200" b="1" dirty="0">
              <a:solidFill>
                <a:schemeClr val="accent6">
                  <a:lumMod val="75000"/>
                </a:schemeClr>
              </a:solidFill>
              <a:ea typeface="华文彩云" pitchFamily="2" charset="-122"/>
              <a:cs typeface="Arial" pitchFamily="34" charset="0"/>
            </a:endParaRPr>
          </a:p>
        </p:txBody>
      </p:sp>
      <p:sp>
        <p:nvSpPr>
          <p:cNvPr id="13" name="矩形 12"/>
          <p:cNvSpPr/>
          <p:nvPr/>
        </p:nvSpPr>
        <p:spPr>
          <a:xfrm>
            <a:off x="79399" y="1044327"/>
            <a:ext cx="3894015" cy="461665"/>
          </a:xfrm>
          <a:prstGeom prst="rect">
            <a:avLst/>
          </a:prstGeom>
        </p:spPr>
        <p:txBody>
          <a:bodyPr wrap="none">
            <a:spAutoFit/>
          </a:bodyPr>
          <a:lstStyle/>
          <a:p>
            <a:pPr algn="l"/>
            <a:r>
              <a:rPr kumimoji="1" lang="en-US" altLang="zh-CN" sz="2400" b="1" dirty="0" smtClean="0">
                <a:solidFill>
                  <a:schemeClr val="accent2">
                    <a:lumMod val="75000"/>
                  </a:schemeClr>
                </a:solidFill>
                <a:latin typeface="+mn-lt"/>
                <a:cs typeface="Calibri" pitchFamily="34" charset="0"/>
              </a:rPr>
              <a:t>2. Installation of Cassette</a:t>
            </a:r>
            <a:endParaRPr kumimoji="1" lang="en-US" altLang="zh-CN" sz="2400" b="1" dirty="0">
              <a:solidFill>
                <a:schemeClr val="accent2">
                  <a:lumMod val="75000"/>
                </a:schemeClr>
              </a:solidFill>
              <a:latin typeface="+mn-lt"/>
              <a:cs typeface="Calibri" pitchFamily="34" charset="0"/>
            </a:endParaRPr>
          </a:p>
        </p:txBody>
      </p:sp>
      <p:sp>
        <p:nvSpPr>
          <p:cNvPr id="2" name="矩形 1"/>
          <p:cNvSpPr/>
          <p:nvPr/>
        </p:nvSpPr>
        <p:spPr>
          <a:xfrm>
            <a:off x="90116" y="1612313"/>
            <a:ext cx="3701654" cy="400110"/>
          </a:xfrm>
          <a:prstGeom prst="rect">
            <a:avLst/>
          </a:prstGeom>
        </p:spPr>
        <p:txBody>
          <a:bodyPr wrap="none">
            <a:spAutoFit/>
          </a:bodyPr>
          <a:lstStyle/>
          <a:p>
            <a:r>
              <a:rPr kumimoji="1" lang="en-US" altLang="zh-CN" sz="2000" b="1" dirty="0" smtClean="0">
                <a:solidFill>
                  <a:schemeClr val="accent2">
                    <a:lumMod val="75000"/>
                  </a:schemeClr>
                </a:solidFill>
                <a:cs typeface="Calibri" pitchFamily="34" charset="0"/>
              </a:rPr>
              <a:t>2.1 Indoor </a:t>
            </a:r>
            <a:r>
              <a:rPr kumimoji="1" lang="en-US" altLang="zh-CN" sz="2000" b="1" dirty="0">
                <a:solidFill>
                  <a:schemeClr val="accent2">
                    <a:lumMod val="75000"/>
                  </a:schemeClr>
                </a:solidFill>
                <a:cs typeface="Calibri" pitchFamily="34" charset="0"/>
              </a:rPr>
              <a:t>unit service space</a:t>
            </a: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40" y="2126161"/>
            <a:ext cx="5836065" cy="40225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28"/>
          <p:cNvSpPr txBox="1">
            <a:spLocks noChangeArrowheads="1"/>
          </p:cNvSpPr>
          <p:nvPr/>
        </p:nvSpPr>
        <p:spPr bwMode="auto">
          <a:xfrm>
            <a:off x="686489" y="6148759"/>
            <a:ext cx="36734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kumimoji="1" lang="en-US" altLang="zh-CN" sz="1600" dirty="0" smtClean="0">
                <a:solidFill>
                  <a:schemeClr val="accent6">
                    <a:lumMod val="75000"/>
                  </a:schemeClr>
                </a:solidFill>
                <a:latin typeface="+mn-lt"/>
              </a:rPr>
              <a:t>H: 24K more than 260mm;</a:t>
            </a:r>
          </a:p>
          <a:p>
            <a:pPr eaLnBrk="1" hangingPunct="1">
              <a:defRPr/>
            </a:pPr>
            <a:r>
              <a:rPr kumimoji="1" lang="en-US" altLang="zh-CN" sz="1600" dirty="0" smtClean="0">
                <a:solidFill>
                  <a:schemeClr val="accent6">
                    <a:lumMod val="75000"/>
                  </a:schemeClr>
                </a:solidFill>
                <a:latin typeface="+mn-lt"/>
              </a:rPr>
              <a:t>     30K-60K more than 330mm</a:t>
            </a:r>
          </a:p>
        </p:txBody>
      </p:sp>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834" y="2154624"/>
            <a:ext cx="2648387" cy="27781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470" y="5199434"/>
            <a:ext cx="2019300" cy="15335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 Box 28"/>
          <p:cNvSpPr txBox="1">
            <a:spLocks noChangeArrowheads="1"/>
          </p:cNvSpPr>
          <p:nvPr/>
        </p:nvSpPr>
        <p:spPr bwMode="auto">
          <a:xfrm>
            <a:off x="7800646" y="5611118"/>
            <a:ext cx="208597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kumimoji="1" lang="en-US" altLang="zh-CN" sz="1600" dirty="0" smtClean="0">
                <a:solidFill>
                  <a:schemeClr val="accent6">
                    <a:lumMod val="75000"/>
                  </a:schemeClr>
                </a:solidFill>
                <a:latin typeface="+mn-lt"/>
              </a:rPr>
              <a:t>Service hole should be more than 640*640 mm</a:t>
            </a:r>
          </a:p>
        </p:txBody>
      </p:sp>
    </p:spTree>
    <p:extLst>
      <p:ext uri="{BB962C8B-B14F-4D97-AF65-F5344CB8AC3E}">
        <p14:creationId xmlns:p14="http://schemas.microsoft.com/office/powerpoint/2010/main" val="372447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122738" y="898525"/>
            <a:ext cx="6264275" cy="73025"/>
          </a:xfrm>
          <a:prstGeom prst="rect">
            <a:avLst/>
          </a:prstGeom>
          <a:gradFill rotWithShape="1">
            <a:gsLst>
              <a:gs pos="0">
                <a:srgbClr val="FFFFFF"/>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sz="2000" b="1"/>
          </a:p>
        </p:txBody>
      </p:sp>
      <p:sp>
        <p:nvSpPr>
          <p:cNvPr id="3" name="矩形 2"/>
          <p:cNvSpPr/>
          <p:nvPr/>
        </p:nvSpPr>
        <p:spPr>
          <a:xfrm>
            <a:off x="5288053" y="286295"/>
            <a:ext cx="5052985" cy="455061"/>
          </a:xfrm>
          <a:prstGeom prst="rect">
            <a:avLst/>
          </a:prstGeom>
        </p:spPr>
        <p:txBody>
          <a:bodyPr wrap="none">
            <a:spAutoFit/>
          </a:bodyPr>
          <a:lstStyle/>
          <a:p>
            <a:pPr algn="r">
              <a:lnSpc>
                <a:spcPts val="2840"/>
              </a:lnSpc>
            </a:pPr>
            <a:r>
              <a:rPr kumimoji="1" lang="en-US" altLang="zh-CN" sz="3200" b="1" dirty="0" smtClean="0">
                <a:solidFill>
                  <a:schemeClr val="accent6">
                    <a:lumMod val="75000"/>
                  </a:schemeClr>
                </a:solidFill>
                <a:cs typeface="Arial" pitchFamily="34" charset="0"/>
              </a:rPr>
              <a:t>3</a:t>
            </a:r>
            <a:r>
              <a:rPr kumimoji="1" lang="en-US" altLang="zh-CN" sz="3200" b="1" dirty="0">
                <a:solidFill>
                  <a:schemeClr val="accent6">
                    <a:lumMod val="75000"/>
                  </a:schemeClr>
                </a:solidFill>
                <a:ea typeface="华文彩云" pitchFamily="2" charset="-122"/>
                <a:cs typeface="Arial" pitchFamily="34" charset="0"/>
              </a:rPr>
              <a:t>. Indoor unit </a:t>
            </a:r>
            <a:r>
              <a:rPr kumimoji="1" lang="en-US" altLang="zh-CN" sz="3200" b="1" dirty="0" smtClean="0">
                <a:solidFill>
                  <a:schemeClr val="accent6">
                    <a:lumMod val="75000"/>
                  </a:schemeClr>
                </a:solidFill>
                <a:ea typeface="华文彩云" pitchFamily="2" charset="-122"/>
                <a:cs typeface="Arial" pitchFamily="34" charset="0"/>
              </a:rPr>
              <a:t>installation</a:t>
            </a:r>
            <a:endParaRPr kumimoji="1" lang="en-US" altLang="zh-CN" sz="3200" b="1" dirty="0">
              <a:solidFill>
                <a:schemeClr val="accent6">
                  <a:lumMod val="75000"/>
                </a:schemeClr>
              </a:solidFill>
              <a:ea typeface="华文彩云" pitchFamily="2" charset="-122"/>
              <a:cs typeface="Arial" pitchFamily="34" charset="0"/>
            </a:endParaRPr>
          </a:p>
        </p:txBody>
      </p:sp>
      <p:sp>
        <p:nvSpPr>
          <p:cNvPr id="20" name="矩形 19"/>
          <p:cNvSpPr/>
          <p:nvPr/>
        </p:nvSpPr>
        <p:spPr>
          <a:xfrm>
            <a:off x="79399" y="1044327"/>
            <a:ext cx="3894015" cy="461665"/>
          </a:xfrm>
          <a:prstGeom prst="rect">
            <a:avLst/>
          </a:prstGeom>
        </p:spPr>
        <p:txBody>
          <a:bodyPr wrap="none">
            <a:spAutoFit/>
          </a:bodyPr>
          <a:lstStyle/>
          <a:p>
            <a:pPr algn="l"/>
            <a:r>
              <a:rPr kumimoji="1" lang="en-US" altLang="zh-CN" sz="2400" b="1" dirty="0" smtClean="0">
                <a:solidFill>
                  <a:schemeClr val="accent2">
                    <a:lumMod val="75000"/>
                  </a:schemeClr>
                </a:solidFill>
                <a:latin typeface="+mn-lt"/>
                <a:cs typeface="Calibri" pitchFamily="34" charset="0"/>
              </a:rPr>
              <a:t>2. Installation of Cassette</a:t>
            </a:r>
            <a:endParaRPr kumimoji="1" lang="en-US" altLang="zh-CN" sz="2400" b="1" dirty="0">
              <a:solidFill>
                <a:schemeClr val="accent2">
                  <a:lumMod val="75000"/>
                </a:schemeClr>
              </a:solidFill>
              <a:latin typeface="+mn-lt"/>
              <a:cs typeface="Calibri" pitchFamily="34" charset="0"/>
            </a:endParaRPr>
          </a:p>
        </p:txBody>
      </p:sp>
      <p:sp>
        <p:nvSpPr>
          <p:cNvPr id="21" name="矩形 20"/>
          <p:cNvSpPr/>
          <p:nvPr/>
        </p:nvSpPr>
        <p:spPr>
          <a:xfrm>
            <a:off x="90116" y="1612313"/>
            <a:ext cx="2675732" cy="400110"/>
          </a:xfrm>
          <a:prstGeom prst="rect">
            <a:avLst/>
          </a:prstGeom>
        </p:spPr>
        <p:txBody>
          <a:bodyPr wrap="none">
            <a:spAutoFit/>
          </a:bodyPr>
          <a:lstStyle/>
          <a:p>
            <a:r>
              <a:rPr kumimoji="1" lang="en-US" altLang="zh-CN" sz="2000" b="1" dirty="0">
                <a:solidFill>
                  <a:schemeClr val="accent2">
                    <a:lumMod val="75000"/>
                  </a:schemeClr>
                </a:solidFill>
                <a:cs typeface="Calibri" pitchFamily="34" charset="0"/>
              </a:rPr>
              <a:t>2</a:t>
            </a:r>
            <a:r>
              <a:rPr kumimoji="1" lang="en-US" altLang="zh-CN" sz="2000" b="1" dirty="0" smtClean="0">
                <a:solidFill>
                  <a:schemeClr val="accent2">
                    <a:lumMod val="75000"/>
                  </a:schemeClr>
                </a:solidFill>
                <a:cs typeface="Calibri" pitchFamily="34" charset="0"/>
              </a:rPr>
              <a:t>.2 Body installation</a:t>
            </a:r>
            <a:endParaRPr kumimoji="1" lang="en-US" altLang="zh-CN" sz="2000" b="1" dirty="0">
              <a:solidFill>
                <a:schemeClr val="accent2">
                  <a:lumMod val="75000"/>
                </a:schemeClr>
              </a:solidFill>
              <a:cs typeface="Calibri" pitchFamily="34" charset="0"/>
            </a:endParaRPr>
          </a:p>
        </p:txBody>
      </p:sp>
      <p:sp>
        <p:nvSpPr>
          <p:cNvPr id="22" name="Text Box 28"/>
          <p:cNvSpPr txBox="1">
            <a:spLocks noChangeArrowheads="1"/>
          </p:cNvSpPr>
          <p:nvPr/>
        </p:nvSpPr>
        <p:spPr bwMode="auto">
          <a:xfrm>
            <a:off x="1328025" y="3618044"/>
            <a:ext cx="17192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kumimoji="1" lang="en-US" altLang="zh-CN" sz="1600" dirty="0" smtClean="0">
                <a:solidFill>
                  <a:schemeClr val="accent6">
                    <a:lumMod val="75000"/>
                  </a:schemeClr>
                </a:solidFill>
                <a:latin typeface="+mn-lt"/>
              </a:rPr>
              <a:t>Drill holes on the ceiling</a:t>
            </a:r>
          </a:p>
        </p:txBody>
      </p: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333" y="2080966"/>
            <a:ext cx="1765642" cy="14490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399" y="2116747"/>
            <a:ext cx="1711558" cy="13667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2333" y="4416882"/>
            <a:ext cx="1765642" cy="13423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1186" y="4416882"/>
            <a:ext cx="1912082" cy="14505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 Box 28"/>
          <p:cNvSpPr txBox="1">
            <a:spLocks noChangeArrowheads="1"/>
          </p:cNvSpPr>
          <p:nvPr/>
        </p:nvSpPr>
        <p:spPr bwMode="auto">
          <a:xfrm>
            <a:off x="6679615" y="2327803"/>
            <a:ext cx="25154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kumimoji="1" lang="en-US" altLang="zh-CN" sz="1600" dirty="0" smtClean="0">
                <a:solidFill>
                  <a:schemeClr val="accent6">
                    <a:lumMod val="75000"/>
                  </a:schemeClr>
                </a:solidFill>
                <a:latin typeface="+mn-lt"/>
              </a:rPr>
              <a:t>Insert the expanding bolt into the hole and screw in the hanging pole.</a:t>
            </a:r>
          </a:p>
        </p:txBody>
      </p:sp>
      <p:sp>
        <p:nvSpPr>
          <p:cNvPr id="28" name="Text Box 28"/>
          <p:cNvSpPr txBox="1">
            <a:spLocks noChangeArrowheads="1"/>
          </p:cNvSpPr>
          <p:nvPr/>
        </p:nvSpPr>
        <p:spPr bwMode="auto">
          <a:xfrm>
            <a:off x="6836777" y="4342440"/>
            <a:ext cx="279037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kumimoji="1" lang="en-US" altLang="zh-CN" sz="1600" dirty="0" smtClean="0">
                <a:solidFill>
                  <a:schemeClr val="accent6">
                    <a:lumMod val="75000"/>
                  </a:schemeClr>
                </a:solidFill>
                <a:latin typeface="+mn-lt"/>
              </a:rPr>
              <a:t>Use nuts and washers on both sides of the hook to fix the body.</a:t>
            </a:r>
            <a:r>
              <a:rPr kumimoji="1" lang="en-US" altLang="zh-CN" sz="1600" b="1" dirty="0">
                <a:solidFill>
                  <a:schemeClr val="accent6">
                    <a:lumMod val="75000"/>
                  </a:schemeClr>
                </a:solidFill>
              </a:rPr>
              <a:t> </a:t>
            </a:r>
            <a:r>
              <a:rPr kumimoji="1" lang="en-US" altLang="zh-CN" sz="1600" dirty="0">
                <a:solidFill>
                  <a:schemeClr val="accent6">
                    <a:lumMod val="75000"/>
                  </a:schemeClr>
                </a:solidFill>
                <a:latin typeface="+mn-lt"/>
              </a:rPr>
              <a:t>There should be 2 nuts for lock the position under the hanging hook on the body.</a:t>
            </a:r>
          </a:p>
          <a:p>
            <a:pPr eaLnBrk="1" hangingPunct="1">
              <a:defRPr/>
            </a:pPr>
            <a:endParaRPr kumimoji="1" lang="en-US" altLang="zh-CN" sz="1600" dirty="0">
              <a:solidFill>
                <a:schemeClr val="accent6">
                  <a:lumMod val="75000"/>
                </a:schemeClr>
              </a:solidFill>
              <a:latin typeface="+mn-lt"/>
            </a:endParaRPr>
          </a:p>
        </p:txBody>
      </p:sp>
      <p:sp>
        <p:nvSpPr>
          <p:cNvPr id="29" name="Text Box 28"/>
          <p:cNvSpPr txBox="1">
            <a:spLocks noChangeArrowheads="1"/>
          </p:cNvSpPr>
          <p:nvPr/>
        </p:nvSpPr>
        <p:spPr bwMode="auto">
          <a:xfrm>
            <a:off x="954212" y="5829954"/>
            <a:ext cx="29843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kumimoji="1" lang="en-US" altLang="zh-CN" sz="1600" dirty="0" smtClean="0">
                <a:solidFill>
                  <a:schemeClr val="accent6">
                    <a:lumMod val="75000"/>
                  </a:schemeClr>
                </a:solidFill>
                <a:latin typeface="+mn-lt"/>
              </a:rPr>
              <a:t>Use a level gauge to check the body.</a:t>
            </a:r>
            <a:r>
              <a:rPr kumimoji="1" lang="en-US" altLang="zh-CN" sz="1600" b="1" dirty="0">
                <a:solidFill>
                  <a:schemeClr val="accent6">
                    <a:lumMod val="75000"/>
                  </a:schemeClr>
                </a:solidFill>
              </a:rPr>
              <a:t> </a:t>
            </a:r>
            <a:r>
              <a:rPr kumimoji="1" lang="en-US" altLang="zh-CN" sz="1600" dirty="0">
                <a:solidFill>
                  <a:schemeClr val="accent6">
                    <a:lumMod val="75000"/>
                  </a:schemeClr>
                </a:solidFill>
                <a:latin typeface="+mn-lt"/>
              </a:rPr>
              <a:t>The horizontal level must be within ±1 </a:t>
            </a:r>
          </a:p>
        </p:txBody>
      </p:sp>
      <p:sp>
        <p:nvSpPr>
          <p:cNvPr id="30" name="右箭头 29"/>
          <p:cNvSpPr/>
          <p:nvPr/>
        </p:nvSpPr>
        <p:spPr>
          <a:xfrm>
            <a:off x="3506475" y="2542240"/>
            <a:ext cx="863600" cy="503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solidFill>
                <a:schemeClr val="accent6">
                  <a:lumMod val="75000"/>
                </a:schemeClr>
              </a:solidFill>
            </a:endParaRPr>
          </a:p>
        </p:txBody>
      </p:sp>
      <p:sp>
        <p:nvSpPr>
          <p:cNvPr id="31" name="右箭头 30"/>
          <p:cNvSpPr/>
          <p:nvPr/>
        </p:nvSpPr>
        <p:spPr>
          <a:xfrm rot="10800000">
            <a:off x="3506476" y="4889854"/>
            <a:ext cx="863600"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solidFill>
                <a:schemeClr val="accent6">
                  <a:lumMod val="75000"/>
                </a:schemeClr>
              </a:solidFill>
            </a:endParaRPr>
          </a:p>
        </p:txBody>
      </p:sp>
      <p:sp>
        <p:nvSpPr>
          <p:cNvPr id="32" name="右箭头 31"/>
          <p:cNvSpPr/>
          <p:nvPr/>
        </p:nvSpPr>
        <p:spPr>
          <a:xfrm rot="5400000">
            <a:off x="5425490" y="3657732"/>
            <a:ext cx="863600"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600">
              <a:solidFill>
                <a:schemeClr val="accent6">
                  <a:lumMod val="75000"/>
                </a:schemeClr>
              </a:solidFill>
            </a:endParaRPr>
          </a:p>
        </p:txBody>
      </p:sp>
      <p:sp>
        <p:nvSpPr>
          <p:cNvPr id="33" name="Text Box 28"/>
          <p:cNvSpPr txBox="1">
            <a:spLocks noChangeArrowheads="1"/>
          </p:cNvSpPr>
          <p:nvPr/>
        </p:nvSpPr>
        <p:spPr bwMode="auto">
          <a:xfrm>
            <a:off x="450156" y="5868863"/>
            <a:ext cx="24482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kumimoji="1" lang="en-US" altLang="zh-CN" sz="1800" b="1" dirty="0" smtClean="0">
                <a:solidFill>
                  <a:schemeClr val="accent6">
                    <a:lumMod val="75000"/>
                  </a:schemeClr>
                </a:solidFill>
                <a:latin typeface="+mn-lt"/>
              </a:rPr>
              <a:t>.</a:t>
            </a:r>
          </a:p>
        </p:txBody>
      </p:sp>
    </p:spTree>
    <p:extLst>
      <p:ext uri="{BB962C8B-B14F-4D97-AF65-F5344CB8AC3E}">
        <p14:creationId xmlns:p14="http://schemas.microsoft.com/office/powerpoint/2010/main" val="994606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zh-CN" altLang="en-US" sz="21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zh-CN" altLang="en-US" sz="21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4334</TotalTime>
  <Words>4426</Words>
  <Application>Microsoft Office PowerPoint</Application>
  <PresentationFormat>自定义</PresentationFormat>
  <Paragraphs>746</Paragraphs>
  <Slides>53</Slides>
  <Notes>2</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53</vt:i4>
      </vt:variant>
    </vt:vector>
  </HeadingPairs>
  <TitlesOfParts>
    <vt:vector size="56" baseType="lpstr">
      <vt:lpstr>默认设计模板</vt:lpstr>
      <vt:lpstr>AutoCAD Drawing</vt:lpstr>
      <vt:lpstr>PicObj Class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WWW.YlmF.CoM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雨林木风</dc:creator>
  <cp:lastModifiedBy>邹生平</cp:lastModifiedBy>
  <cp:revision>323</cp:revision>
  <cp:lastPrinted>2012-06-13T14:59:33Z</cp:lastPrinted>
  <dcterms:created xsi:type="dcterms:W3CDTF">2011-04-22T02:29:22Z</dcterms:created>
  <dcterms:modified xsi:type="dcterms:W3CDTF">2012-10-31T09:03:34Z</dcterms:modified>
</cp:coreProperties>
</file>