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xls" ContentType="application/vnd.ms-excel"/>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7" r:id="rId2"/>
    <p:sldId id="269" r:id="rId3"/>
    <p:sldId id="270" r:id="rId4"/>
    <p:sldId id="304" r:id="rId5"/>
    <p:sldId id="312" r:id="rId6"/>
    <p:sldId id="305" r:id="rId7"/>
    <p:sldId id="313" r:id="rId8"/>
    <p:sldId id="314" r:id="rId9"/>
    <p:sldId id="315" r:id="rId10"/>
    <p:sldId id="316" r:id="rId11"/>
    <p:sldId id="320" r:id="rId12"/>
    <p:sldId id="317" r:id="rId13"/>
    <p:sldId id="321" r:id="rId14"/>
    <p:sldId id="318" r:id="rId15"/>
    <p:sldId id="306" r:id="rId16"/>
    <p:sldId id="307" r:id="rId17"/>
    <p:sldId id="308" r:id="rId18"/>
    <p:sldId id="309" r:id="rId19"/>
    <p:sldId id="310" r:id="rId20"/>
    <p:sldId id="311" r:id="rId21"/>
    <p:sldId id="322" r:id="rId22"/>
    <p:sldId id="324" r:id="rId23"/>
    <p:sldId id="303" r:id="rId24"/>
    <p:sldId id="281" r:id="rId25"/>
    <p:sldId id="282" r:id="rId26"/>
    <p:sldId id="283" r:id="rId27"/>
    <p:sldId id="279" r:id="rId28"/>
    <p:sldId id="280" r:id="rId29"/>
    <p:sldId id="285" r:id="rId30"/>
    <p:sldId id="284" r:id="rId31"/>
    <p:sldId id="286" r:id="rId32"/>
    <p:sldId id="287" r:id="rId33"/>
    <p:sldId id="288" r:id="rId34"/>
    <p:sldId id="289" r:id="rId35"/>
    <p:sldId id="290" r:id="rId36"/>
    <p:sldId id="291" r:id="rId37"/>
    <p:sldId id="296" r:id="rId38"/>
    <p:sldId id="292" r:id="rId39"/>
    <p:sldId id="293" r:id="rId40"/>
    <p:sldId id="326" r:id="rId41"/>
    <p:sldId id="325" r:id="rId42"/>
    <p:sldId id="294" r:id="rId43"/>
    <p:sldId id="295" r:id="rId44"/>
    <p:sldId id="297" r:id="rId45"/>
    <p:sldId id="298" r:id="rId46"/>
    <p:sldId id="299" r:id="rId47"/>
    <p:sldId id="301" r:id="rId48"/>
    <p:sldId id="265" r:id="rId49"/>
  </p:sldIdLst>
  <p:sldSz cx="10693400" cy="7561263"/>
  <p:notesSz cx="6735763" cy="9866313"/>
  <p:defaultTextStyle>
    <a:defPPr>
      <a:defRPr lang="zh-CN"/>
    </a:defPPr>
    <a:lvl1pPr algn="l" rtl="0" fontAlgn="base">
      <a:spcBef>
        <a:spcPct val="0"/>
      </a:spcBef>
      <a:spcAft>
        <a:spcPct val="0"/>
      </a:spcAft>
      <a:defRPr sz="2100"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sz="2100"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sz="2100"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sz="2100"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sz="2100" kern="1200">
        <a:solidFill>
          <a:schemeClr val="tx1"/>
        </a:solidFill>
        <a:latin typeface="Arial" pitchFamily="34" charset="0"/>
        <a:ea typeface="宋体" pitchFamily="2" charset="-122"/>
        <a:cs typeface="+mn-cs"/>
      </a:defRPr>
    </a:lvl5pPr>
    <a:lvl6pPr marL="2286000" algn="l" defTabSz="914400" rtl="0" eaLnBrk="1" latinLnBrk="0" hangingPunct="1">
      <a:defRPr sz="2100" kern="1200">
        <a:solidFill>
          <a:schemeClr val="tx1"/>
        </a:solidFill>
        <a:latin typeface="Arial" pitchFamily="34" charset="0"/>
        <a:ea typeface="宋体" pitchFamily="2" charset="-122"/>
        <a:cs typeface="+mn-cs"/>
      </a:defRPr>
    </a:lvl6pPr>
    <a:lvl7pPr marL="2743200" algn="l" defTabSz="914400" rtl="0" eaLnBrk="1" latinLnBrk="0" hangingPunct="1">
      <a:defRPr sz="2100" kern="1200">
        <a:solidFill>
          <a:schemeClr val="tx1"/>
        </a:solidFill>
        <a:latin typeface="Arial" pitchFamily="34" charset="0"/>
        <a:ea typeface="宋体" pitchFamily="2" charset="-122"/>
        <a:cs typeface="+mn-cs"/>
      </a:defRPr>
    </a:lvl7pPr>
    <a:lvl8pPr marL="3200400" algn="l" defTabSz="914400" rtl="0" eaLnBrk="1" latinLnBrk="0" hangingPunct="1">
      <a:defRPr sz="2100" kern="1200">
        <a:solidFill>
          <a:schemeClr val="tx1"/>
        </a:solidFill>
        <a:latin typeface="Arial" pitchFamily="34" charset="0"/>
        <a:ea typeface="宋体" pitchFamily="2" charset="-122"/>
        <a:cs typeface="+mn-cs"/>
      </a:defRPr>
    </a:lvl8pPr>
    <a:lvl9pPr marL="3657600" algn="l" defTabSz="914400" rtl="0" eaLnBrk="1" latinLnBrk="0" hangingPunct="1">
      <a:defRPr sz="2100" kern="1200">
        <a:solidFill>
          <a:schemeClr val="tx1"/>
        </a:solidFill>
        <a:latin typeface="Arial"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中度样式 4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中度样式 1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浅色样式 2 - 强调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47" autoAdjust="0"/>
    <p:restoredTop sz="97974" autoAdjust="0"/>
  </p:normalViewPr>
  <p:slideViewPr>
    <p:cSldViewPr>
      <p:cViewPr>
        <p:scale>
          <a:sx n="66" d="100"/>
          <a:sy n="66" d="100"/>
        </p:scale>
        <p:origin x="-366" y="-72"/>
      </p:cViewPr>
      <p:guideLst>
        <p:guide orient="horz" pos="2382"/>
        <p:guide pos="336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image" Target="../media/image3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atin typeface="Arial" charset="0"/>
                <a:ea typeface="宋体" pitchFamily="2" charset="-122"/>
              </a:defRPr>
            </a:lvl1pPr>
          </a:lstStyle>
          <a:p>
            <a:pPr>
              <a:defRPr/>
            </a:pPr>
            <a:endParaRPr lang="zh-CN" altLang="en-US"/>
          </a:p>
        </p:txBody>
      </p:sp>
      <p:sp>
        <p:nvSpPr>
          <p:cNvPr id="3" name="日期占位符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atin typeface="Arial" charset="0"/>
                <a:ea typeface="宋体" pitchFamily="2" charset="-122"/>
              </a:defRPr>
            </a:lvl1pPr>
          </a:lstStyle>
          <a:p>
            <a:pPr>
              <a:defRPr/>
            </a:pPr>
            <a:fld id="{8CEEB835-E2D6-439E-8EA7-7F6335586D9B}" type="datetimeFigureOut">
              <a:rPr lang="zh-CN" altLang="en-US"/>
              <a:pPr>
                <a:defRPr/>
              </a:pPr>
              <a:t>2012-11-2</a:t>
            </a:fld>
            <a:endParaRPr lang="zh-CN" altLang="en-US"/>
          </a:p>
        </p:txBody>
      </p:sp>
      <p:sp>
        <p:nvSpPr>
          <p:cNvPr id="4" name="幻灯片图像占位符 3"/>
          <p:cNvSpPr>
            <a:spLocks noGrp="1" noRot="1" noChangeAspect="1"/>
          </p:cNvSpPr>
          <p:nvPr>
            <p:ph type="sldImg" idx="2"/>
          </p:nvPr>
        </p:nvSpPr>
        <p:spPr>
          <a:xfrm>
            <a:off x="752475" y="739775"/>
            <a:ext cx="5230813" cy="3700463"/>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73100" y="4686300"/>
            <a:ext cx="5389563" cy="4440238"/>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latin typeface="Arial" charset="0"/>
                <a:ea typeface="宋体" pitchFamily="2" charset="-122"/>
              </a:defRPr>
            </a:lvl1pPr>
          </a:lstStyle>
          <a:p>
            <a:pPr>
              <a:defRPr/>
            </a:pPr>
            <a:endParaRPr lang="zh-CN" altLang="en-US"/>
          </a:p>
        </p:txBody>
      </p:sp>
      <p:sp>
        <p:nvSpPr>
          <p:cNvPr id="7" name="灯片编号占位符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a:latin typeface="Arial" charset="0"/>
                <a:ea typeface="宋体" pitchFamily="2" charset="-122"/>
              </a:defRPr>
            </a:lvl1pPr>
          </a:lstStyle>
          <a:p>
            <a:pPr>
              <a:defRPr/>
            </a:pPr>
            <a:fld id="{E7D86C16-5730-4ECF-8E52-A1D5ABB9326C}" type="slidenum">
              <a:rPr lang="zh-CN" altLang="en-US"/>
              <a:pPr>
                <a:defRPr/>
              </a:pPr>
              <a:t>‹#›</a:t>
            </a:fld>
            <a:endParaRPr lang="zh-CN" altLang="en-US"/>
          </a:p>
        </p:txBody>
      </p:sp>
    </p:spTree>
    <p:extLst>
      <p:ext uri="{BB962C8B-B14F-4D97-AF65-F5344CB8AC3E}">
        <p14:creationId xmlns:p14="http://schemas.microsoft.com/office/powerpoint/2010/main" val="11488303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100">
                <a:solidFill>
                  <a:schemeClr val="tx1"/>
                </a:solidFill>
                <a:latin typeface="Arial" pitchFamily="34" charset="0"/>
                <a:ea typeface="宋体" pitchFamily="2" charset="-122"/>
              </a:defRPr>
            </a:lvl1pPr>
            <a:lvl2pPr marL="742950" indent="-285750" eaLnBrk="0" hangingPunct="0">
              <a:defRPr sz="2100">
                <a:solidFill>
                  <a:schemeClr val="tx1"/>
                </a:solidFill>
                <a:latin typeface="Arial" pitchFamily="34" charset="0"/>
                <a:ea typeface="宋体" pitchFamily="2" charset="-122"/>
              </a:defRPr>
            </a:lvl2pPr>
            <a:lvl3pPr marL="1143000" indent="-228600" eaLnBrk="0" hangingPunct="0">
              <a:defRPr sz="2100">
                <a:solidFill>
                  <a:schemeClr val="tx1"/>
                </a:solidFill>
                <a:latin typeface="Arial" pitchFamily="34" charset="0"/>
                <a:ea typeface="宋体" pitchFamily="2" charset="-122"/>
              </a:defRPr>
            </a:lvl3pPr>
            <a:lvl4pPr marL="1600200" indent="-228600" eaLnBrk="0" hangingPunct="0">
              <a:defRPr sz="2100">
                <a:solidFill>
                  <a:schemeClr val="tx1"/>
                </a:solidFill>
                <a:latin typeface="Arial" pitchFamily="34" charset="0"/>
                <a:ea typeface="宋体" pitchFamily="2" charset="-122"/>
              </a:defRPr>
            </a:lvl4pPr>
            <a:lvl5pPr marL="2057400" indent="-228600" eaLnBrk="0" hangingPunct="0">
              <a:defRPr sz="21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1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1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1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100">
                <a:solidFill>
                  <a:schemeClr val="tx1"/>
                </a:solidFill>
                <a:latin typeface="Arial" pitchFamily="34" charset="0"/>
                <a:ea typeface="宋体" pitchFamily="2" charset="-122"/>
              </a:defRPr>
            </a:lvl9pPr>
          </a:lstStyle>
          <a:p>
            <a:pPr eaLnBrk="1" hangingPunct="1"/>
            <a:fld id="{926A1C9A-024F-44B0-84BB-C286B2AE3907}" type="slidenum">
              <a:rPr lang="en-US" altLang="zh-CN" sz="1200" smtClean="0"/>
              <a:pPr eaLnBrk="1" hangingPunct="1"/>
              <a:t>1</a:t>
            </a:fld>
            <a:endParaRPr lang="en-US" altLang="zh-CN" sz="1200" smtClean="0"/>
          </a:p>
        </p:txBody>
      </p:sp>
      <p:sp>
        <p:nvSpPr>
          <p:cNvPr id="18435" name="Rectangle 7"/>
          <p:cNvSpPr txBox="1">
            <a:spLocks noGrp="1" noChangeArrowheads="1"/>
          </p:cNvSpPr>
          <p:nvPr/>
        </p:nvSpPr>
        <p:spPr bwMode="auto">
          <a:xfrm>
            <a:off x="3814763" y="9369425"/>
            <a:ext cx="29194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0" rIns="91380" bIns="45690" anchor="b"/>
          <a:lstStyle>
            <a:lvl1pPr eaLnBrk="0" hangingPunct="0">
              <a:defRPr sz="2100">
                <a:solidFill>
                  <a:schemeClr val="tx1"/>
                </a:solidFill>
                <a:latin typeface="Arial" pitchFamily="34" charset="0"/>
                <a:ea typeface="宋体" pitchFamily="2" charset="-122"/>
              </a:defRPr>
            </a:lvl1pPr>
            <a:lvl2pPr marL="742950" indent="-285750" eaLnBrk="0" hangingPunct="0">
              <a:defRPr sz="2100">
                <a:solidFill>
                  <a:schemeClr val="tx1"/>
                </a:solidFill>
                <a:latin typeface="Arial" pitchFamily="34" charset="0"/>
                <a:ea typeface="宋体" pitchFamily="2" charset="-122"/>
              </a:defRPr>
            </a:lvl2pPr>
            <a:lvl3pPr marL="1143000" indent="-228600" eaLnBrk="0" hangingPunct="0">
              <a:defRPr sz="2100">
                <a:solidFill>
                  <a:schemeClr val="tx1"/>
                </a:solidFill>
                <a:latin typeface="Arial" pitchFamily="34" charset="0"/>
                <a:ea typeface="宋体" pitchFamily="2" charset="-122"/>
              </a:defRPr>
            </a:lvl3pPr>
            <a:lvl4pPr marL="1600200" indent="-228600" eaLnBrk="0" hangingPunct="0">
              <a:defRPr sz="2100">
                <a:solidFill>
                  <a:schemeClr val="tx1"/>
                </a:solidFill>
                <a:latin typeface="Arial" pitchFamily="34" charset="0"/>
                <a:ea typeface="宋体" pitchFamily="2" charset="-122"/>
              </a:defRPr>
            </a:lvl4pPr>
            <a:lvl5pPr marL="2057400" indent="-228600" eaLnBrk="0" hangingPunct="0">
              <a:defRPr sz="21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1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1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1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100">
                <a:solidFill>
                  <a:schemeClr val="tx1"/>
                </a:solidFill>
                <a:latin typeface="Arial" pitchFamily="34" charset="0"/>
                <a:ea typeface="宋体" pitchFamily="2" charset="-122"/>
              </a:defRPr>
            </a:lvl9pPr>
          </a:lstStyle>
          <a:p>
            <a:pPr algn="r" eaLnBrk="1" hangingPunct="1"/>
            <a:fld id="{AE3ECE31-ABEB-41BD-A664-E8E9683F27E5}" type="slidenum">
              <a:rPr kumimoji="1" lang="en-US" altLang="zh-CN" sz="1200">
                <a:latin typeface="Times New Roman" pitchFamily="18" charset="0"/>
              </a:rPr>
              <a:pPr algn="r" eaLnBrk="1" hangingPunct="1"/>
              <a:t>1</a:t>
            </a:fld>
            <a:endParaRPr kumimoji="1" lang="en-US" altLang="zh-CN" sz="1200">
              <a:latin typeface="Times New Roman" pitchFamily="18" charset="0"/>
            </a:endParaRPr>
          </a:p>
        </p:txBody>
      </p:sp>
      <p:sp>
        <p:nvSpPr>
          <p:cNvPr id="18436" name="Rectangle 2"/>
          <p:cNvSpPr>
            <a:spLocks noGrp="1" noRot="1" noChangeAspect="1" noChangeArrowheads="1" noTextEdit="1"/>
          </p:cNvSpPr>
          <p:nvPr>
            <p:ph type="sldImg"/>
          </p:nvPr>
        </p:nvSpPr>
        <p:spPr bwMode="auto">
          <a:xfrm>
            <a:off x="755650" y="739775"/>
            <a:ext cx="5235575"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0" tIns="45690" rIns="91380" bIns="45690" numCol="1" anchor="t" anchorCtr="0" compatLnSpc="1">
            <a:prstTxWarp prst="textNoShape">
              <a:avLst/>
            </a:prstTxWarp>
          </a:bodyPr>
          <a:lstStyle/>
          <a:p>
            <a:pPr eaLnBrk="1" hangingPunct="1">
              <a:spcBef>
                <a:spcPct val="0"/>
              </a:spcBef>
            </a:pPr>
            <a:endParaRPr lang="zh-CN"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100">
                <a:solidFill>
                  <a:schemeClr val="tx1"/>
                </a:solidFill>
                <a:latin typeface="Arial" pitchFamily="34" charset="0"/>
                <a:ea typeface="宋体" pitchFamily="2" charset="-122"/>
              </a:defRPr>
            </a:lvl1pPr>
            <a:lvl2pPr marL="742950" indent="-285750" eaLnBrk="0" hangingPunct="0">
              <a:defRPr sz="2100">
                <a:solidFill>
                  <a:schemeClr val="tx1"/>
                </a:solidFill>
                <a:latin typeface="Arial" pitchFamily="34" charset="0"/>
                <a:ea typeface="宋体" pitchFamily="2" charset="-122"/>
              </a:defRPr>
            </a:lvl2pPr>
            <a:lvl3pPr marL="1143000" indent="-228600" eaLnBrk="0" hangingPunct="0">
              <a:defRPr sz="2100">
                <a:solidFill>
                  <a:schemeClr val="tx1"/>
                </a:solidFill>
                <a:latin typeface="Arial" pitchFamily="34" charset="0"/>
                <a:ea typeface="宋体" pitchFamily="2" charset="-122"/>
              </a:defRPr>
            </a:lvl3pPr>
            <a:lvl4pPr marL="1600200" indent="-228600" eaLnBrk="0" hangingPunct="0">
              <a:defRPr sz="2100">
                <a:solidFill>
                  <a:schemeClr val="tx1"/>
                </a:solidFill>
                <a:latin typeface="Arial" pitchFamily="34" charset="0"/>
                <a:ea typeface="宋体" pitchFamily="2" charset="-122"/>
              </a:defRPr>
            </a:lvl4pPr>
            <a:lvl5pPr marL="2057400" indent="-228600" eaLnBrk="0" hangingPunct="0">
              <a:defRPr sz="21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1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1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1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100">
                <a:solidFill>
                  <a:schemeClr val="tx1"/>
                </a:solidFill>
                <a:latin typeface="Arial" pitchFamily="34" charset="0"/>
                <a:ea typeface="宋体" pitchFamily="2" charset="-122"/>
              </a:defRPr>
            </a:lvl9pPr>
          </a:lstStyle>
          <a:p>
            <a:pPr eaLnBrk="1" hangingPunct="1"/>
            <a:fld id="{0CC6ECD6-9572-4097-B16B-0CDE584C3C44}" type="slidenum">
              <a:rPr lang="en-US" altLang="zh-CN" sz="1200" smtClean="0"/>
              <a:pPr eaLnBrk="1" hangingPunct="1"/>
              <a:t>48</a:t>
            </a:fld>
            <a:endParaRPr lang="en-US" altLang="zh-CN" sz="1200" smtClean="0"/>
          </a:p>
        </p:txBody>
      </p:sp>
      <p:sp>
        <p:nvSpPr>
          <p:cNvPr id="19459" name="Rectangle 7"/>
          <p:cNvSpPr txBox="1">
            <a:spLocks noGrp="1" noChangeArrowheads="1"/>
          </p:cNvSpPr>
          <p:nvPr/>
        </p:nvSpPr>
        <p:spPr bwMode="auto">
          <a:xfrm>
            <a:off x="3814763" y="9369425"/>
            <a:ext cx="29194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0" rIns="91380" bIns="45690" anchor="b"/>
          <a:lstStyle>
            <a:lvl1pPr eaLnBrk="0" hangingPunct="0">
              <a:defRPr sz="2100">
                <a:solidFill>
                  <a:schemeClr val="tx1"/>
                </a:solidFill>
                <a:latin typeface="Arial" pitchFamily="34" charset="0"/>
                <a:ea typeface="宋体" pitchFamily="2" charset="-122"/>
              </a:defRPr>
            </a:lvl1pPr>
            <a:lvl2pPr marL="742950" indent="-285750" eaLnBrk="0" hangingPunct="0">
              <a:defRPr sz="2100">
                <a:solidFill>
                  <a:schemeClr val="tx1"/>
                </a:solidFill>
                <a:latin typeface="Arial" pitchFamily="34" charset="0"/>
                <a:ea typeface="宋体" pitchFamily="2" charset="-122"/>
              </a:defRPr>
            </a:lvl2pPr>
            <a:lvl3pPr marL="1143000" indent="-228600" eaLnBrk="0" hangingPunct="0">
              <a:defRPr sz="2100">
                <a:solidFill>
                  <a:schemeClr val="tx1"/>
                </a:solidFill>
                <a:latin typeface="Arial" pitchFamily="34" charset="0"/>
                <a:ea typeface="宋体" pitchFamily="2" charset="-122"/>
              </a:defRPr>
            </a:lvl3pPr>
            <a:lvl4pPr marL="1600200" indent="-228600" eaLnBrk="0" hangingPunct="0">
              <a:defRPr sz="2100">
                <a:solidFill>
                  <a:schemeClr val="tx1"/>
                </a:solidFill>
                <a:latin typeface="Arial" pitchFamily="34" charset="0"/>
                <a:ea typeface="宋体" pitchFamily="2" charset="-122"/>
              </a:defRPr>
            </a:lvl4pPr>
            <a:lvl5pPr marL="2057400" indent="-228600" eaLnBrk="0" hangingPunct="0">
              <a:defRPr sz="21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1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1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1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100">
                <a:solidFill>
                  <a:schemeClr val="tx1"/>
                </a:solidFill>
                <a:latin typeface="Arial" pitchFamily="34" charset="0"/>
                <a:ea typeface="宋体" pitchFamily="2" charset="-122"/>
              </a:defRPr>
            </a:lvl9pPr>
          </a:lstStyle>
          <a:p>
            <a:pPr algn="r" eaLnBrk="1" hangingPunct="1"/>
            <a:fld id="{BD9726F2-9E84-41AA-83B0-28F93859E440}" type="slidenum">
              <a:rPr kumimoji="1" lang="en-US" altLang="zh-CN" sz="1200">
                <a:latin typeface="Times New Roman" pitchFamily="18" charset="0"/>
              </a:rPr>
              <a:pPr algn="r" eaLnBrk="1" hangingPunct="1"/>
              <a:t>48</a:t>
            </a:fld>
            <a:endParaRPr kumimoji="1" lang="en-US" altLang="zh-CN" sz="1200">
              <a:latin typeface="Times New Roman" pitchFamily="18" charset="0"/>
            </a:endParaRPr>
          </a:p>
        </p:txBody>
      </p:sp>
      <p:sp>
        <p:nvSpPr>
          <p:cNvPr id="19460" name="Rectangle 2"/>
          <p:cNvSpPr>
            <a:spLocks noGrp="1" noRot="1" noChangeAspect="1" noChangeArrowheads="1" noTextEdit="1"/>
          </p:cNvSpPr>
          <p:nvPr>
            <p:ph type="sldImg"/>
          </p:nvPr>
        </p:nvSpPr>
        <p:spPr bwMode="auto">
          <a:xfrm>
            <a:off x="755650" y="739775"/>
            <a:ext cx="5235575"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0" tIns="45690" rIns="91380" bIns="45690" numCol="1" anchor="t" anchorCtr="0" compatLnSpc="1">
            <a:prstTxWarp prst="textNoShape">
              <a:avLst/>
            </a:prstTxWarp>
          </a:bodyPr>
          <a:lstStyle/>
          <a:p>
            <a:pPr eaLnBrk="1" hangingPunct="1">
              <a:spcBef>
                <a:spcPct val="0"/>
              </a:spcBef>
            </a:pPr>
            <a:endParaRPr lang="zh-CN"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01688" y="2349500"/>
            <a:ext cx="9090025" cy="1620838"/>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603375" y="4284663"/>
            <a:ext cx="7486650" cy="1931987"/>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2929641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534988" y="303213"/>
            <a:ext cx="9623425" cy="1260475"/>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34988" y="1763713"/>
            <a:ext cx="9623425" cy="4991100"/>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236867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753350" y="303213"/>
            <a:ext cx="2405063" cy="6451600"/>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34988" y="303213"/>
            <a:ext cx="7065962" cy="6451600"/>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90624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34988" y="303213"/>
            <a:ext cx="9623425" cy="1260475"/>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534988" y="1763713"/>
            <a:ext cx="9623425" cy="4991100"/>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792534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44550" y="4859338"/>
            <a:ext cx="9090025" cy="15017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44550" y="3205163"/>
            <a:ext cx="9090025" cy="1654175"/>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1492336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534988" y="303213"/>
            <a:ext cx="9623425" cy="1260475"/>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34988" y="1763713"/>
            <a:ext cx="4735512" cy="49911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422900" y="1763713"/>
            <a:ext cx="4735513" cy="49911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236540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34988" y="303213"/>
            <a:ext cx="9623425" cy="1260475"/>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34988" y="1692275"/>
            <a:ext cx="4724400" cy="7048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534988" y="2397125"/>
            <a:ext cx="4724400" cy="43576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5432425" y="1692275"/>
            <a:ext cx="4725988" cy="7048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5432425" y="2397125"/>
            <a:ext cx="4725988" cy="43576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774537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534988" y="303213"/>
            <a:ext cx="9623425" cy="1260475"/>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117269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511521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34988" y="301625"/>
            <a:ext cx="3517900" cy="1281113"/>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181475" y="301625"/>
            <a:ext cx="5976938" cy="645318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534988" y="1582738"/>
            <a:ext cx="3517900" cy="51720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1730150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095500" y="5292725"/>
            <a:ext cx="6416675" cy="625475"/>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095500" y="676275"/>
            <a:ext cx="6416675" cy="453548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095500" y="5918200"/>
            <a:ext cx="6416675" cy="88741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876959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42988" rtl="0" eaLnBrk="0" fontAlgn="base" hangingPunct="0">
        <a:spcBef>
          <a:spcPct val="0"/>
        </a:spcBef>
        <a:spcAft>
          <a:spcPct val="0"/>
        </a:spcAft>
        <a:defRPr sz="5000">
          <a:solidFill>
            <a:schemeClr val="tx2"/>
          </a:solidFill>
          <a:latin typeface="+mj-lt"/>
          <a:ea typeface="+mj-ea"/>
          <a:cs typeface="+mj-cs"/>
        </a:defRPr>
      </a:lvl1pPr>
      <a:lvl2pPr algn="ctr" defTabSz="1042988" rtl="0" eaLnBrk="0" fontAlgn="base" hangingPunct="0">
        <a:spcBef>
          <a:spcPct val="0"/>
        </a:spcBef>
        <a:spcAft>
          <a:spcPct val="0"/>
        </a:spcAft>
        <a:defRPr sz="5000">
          <a:solidFill>
            <a:schemeClr val="tx2"/>
          </a:solidFill>
          <a:latin typeface="Arial" charset="0"/>
          <a:ea typeface="宋体" pitchFamily="2" charset="-122"/>
        </a:defRPr>
      </a:lvl2pPr>
      <a:lvl3pPr algn="ctr" defTabSz="1042988" rtl="0" eaLnBrk="0" fontAlgn="base" hangingPunct="0">
        <a:spcBef>
          <a:spcPct val="0"/>
        </a:spcBef>
        <a:spcAft>
          <a:spcPct val="0"/>
        </a:spcAft>
        <a:defRPr sz="5000">
          <a:solidFill>
            <a:schemeClr val="tx2"/>
          </a:solidFill>
          <a:latin typeface="Arial" charset="0"/>
          <a:ea typeface="宋体" pitchFamily="2" charset="-122"/>
        </a:defRPr>
      </a:lvl3pPr>
      <a:lvl4pPr algn="ctr" defTabSz="1042988" rtl="0" eaLnBrk="0" fontAlgn="base" hangingPunct="0">
        <a:spcBef>
          <a:spcPct val="0"/>
        </a:spcBef>
        <a:spcAft>
          <a:spcPct val="0"/>
        </a:spcAft>
        <a:defRPr sz="5000">
          <a:solidFill>
            <a:schemeClr val="tx2"/>
          </a:solidFill>
          <a:latin typeface="Arial" charset="0"/>
          <a:ea typeface="宋体" pitchFamily="2" charset="-122"/>
        </a:defRPr>
      </a:lvl4pPr>
      <a:lvl5pPr algn="ctr" defTabSz="1042988" rtl="0" eaLnBrk="0" fontAlgn="base" hangingPunct="0">
        <a:spcBef>
          <a:spcPct val="0"/>
        </a:spcBef>
        <a:spcAft>
          <a:spcPct val="0"/>
        </a:spcAft>
        <a:defRPr sz="5000">
          <a:solidFill>
            <a:schemeClr val="tx2"/>
          </a:solidFill>
          <a:latin typeface="Arial" charset="0"/>
          <a:ea typeface="宋体" pitchFamily="2" charset="-122"/>
        </a:defRPr>
      </a:lvl5pPr>
      <a:lvl6pPr marL="457200" algn="ctr" defTabSz="1042988" rtl="0" fontAlgn="base">
        <a:spcBef>
          <a:spcPct val="0"/>
        </a:spcBef>
        <a:spcAft>
          <a:spcPct val="0"/>
        </a:spcAft>
        <a:defRPr sz="5000">
          <a:solidFill>
            <a:schemeClr val="tx2"/>
          </a:solidFill>
          <a:latin typeface="Arial" charset="0"/>
          <a:ea typeface="宋体" pitchFamily="2" charset="-122"/>
        </a:defRPr>
      </a:lvl6pPr>
      <a:lvl7pPr marL="914400" algn="ctr" defTabSz="1042988" rtl="0" fontAlgn="base">
        <a:spcBef>
          <a:spcPct val="0"/>
        </a:spcBef>
        <a:spcAft>
          <a:spcPct val="0"/>
        </a:spcAft>
        <a:defRPr sz="5000">
          <a:solidFill>
            <a:schemeClr val="tx2"/>
          </a:solidFill>
          <a:latin typeface="Arial" charset="0"/>
          <a:ea typeface="宋体" pitchFamily="2" charset="-122"/>
        </a:defRPr>
      </a:lvl7pPr>
      <a:lvl8pPr marL="1371600" algn="ctr" defTabSz="1042988" rtl="0" fontAlgn="base">
        <a:spcBef>
          <a:spcPct val="0"/>
        </a:spcBef>
        <a:spcAft>
          <a:spcPct val="0"/>
        </a:spcAft>
        <a:defRPr sz="5000">
          <a:solidFill>
            <a:schemeClr val="tx2"/>
          </a:solidFill>
          <a:latin typeface="Arial" charset="0"/>
          <a:ea typeface="宋体" pitchFamily="2" charset="-122"/>
        </a:defRPr>
      </a:lvl8pPr>
      <a:lvl9pPr marL="1828800" algn="ctr" defTabSz="1042988" rtl="0" fontAlgn="base">
        <a:spcBef>
          <a:spcPct val="0"/>
        </a:spcBef>
        <a:spcAft>
          <a:spcPct val="0"/>
        </a:spcAft>
        <a:defRPr sz="5000">
          <a:solidFill>
            <a:schemeClr val="tx2"/>
          </a:solidFill>
          <a:latin typeface="Arial" charset="0"/>
          <a:ea typeface="宋体" pitchFamily="2" charset="-122"/>
        </a:defRPr>
      </a:lvl9pPr>
    </p:titleStyle>
    <p:bodyStyle>
      <a:lvl1pPr marL="390525" indent="-390525" algn="l" defTabSz="1042988" rtl="0" eaLnBrk="0" fontAlgn="base" hangingPunct="0">
        <a:spcBef>
          <a:spcPct val="20000"/>
        </a:spcBef>
        <a:spcAft>
          <a:spcPct val="0"/>
        </a:spcAft>
        <a:buChar char="•"/>
        <a:defRPr sz="3700">
          <a:solidFill>
            <a:schemeClr val="tx1"/>
          </a:solidFill>
          <a:latin typeface="+mn-lt"/>
          <a:ea typeface="+mn-ea"/>
          <a:cs typeface="+mn-cs"/>
        </a:defRPr>
      </a:lvl1pPr>
      <a:lvl2pPr marL="847725" indent="-325438" algn="l" defTabSz="1042988" rtl="0" eaLnBrk="0" fontAlgn="base" hangingPunct="0">
        <a:spcBef>
          <a:spcPct val="20000"/>
        </a:spcBef>
        <a:spcAft>
          <a:spcPct val="0"/>
        </a:spcAft>
        <a:buChar char="–"/>
        <a:defRPr sz="3200">
          <a:solidFill>
            <a:schemeClr val="tx1"/>
          </a:solidFill>
          <a:latin typeface="+mn-lt"/>
          <a:ea typeface="+mn-ea"/>
        </a:defRPr>
      </a:lvl2pPr>
      <a:lvl3pPr marL="1303338" indent="-260350" algn="l" defTabSz="1042988" rtl="0" eaLnBrk="0" fontAlgn="base" hangingPunct="0">
        <a:spcBef>
          <a:spcPct val="20000"/>
        </a:spcBef>
        <a:spcAft>
          <a:spcPct val="0"/>
        </a:spcAft>
        <a:buChar char="•"/>
        <a:defRPr sz="2700">
          <a:solidFill>
            <a:schemeClr val="tx1"/>
          </a:solidFill>
          <a:latin typeface="+mn-lt"/>
          <a:ea typeface="+mn-ea"/>
        </a:defRPr>
      </a:lvl3pPr>
      <a:lvl4pPr marL="1825625" indent="-260350" algn="l" defTabSz="1042988" rtl="0" eaLnBrk="0" fontAlgn="base" hangingPunct="0">
        <a:spcBef>
          <a:spcPct val="20000"/>
        </a:spcBef>
        <a:spcAft>
          <a:spcPct val="0"/>
        </a:spcAft>
        <a:buChar char="–"/>
        <a:defRPr sz="2300">
          <a:solidFill>
            <a:schemeClr val="tx1"/>
          </a:solidFill>
          <a:latin typeface="+mn-lt"/>
          <a:ea typeface="+mn-ea"/>
        </a:defRPr>
      </a:lvl4pPr>
      <a:lvl5pPr marL="2346325" indent="-260350" algn="l" defTabSz="1042988" rtl="0" eaLnBrk="0" fontAlgn="base" hangingPunct="0">
        <a:spcBef>
          <a:spcPct val="20000"/>
        </a:spcBef>
        <a:spcAft>
          <a:spcPct val="0"/>
        </a:spcAft>
        <a:buChar char="»"/>
        <a:defRPr sz="2300">
          <a:solidFill>
            <a:schemeClr val="tx1"/>
          </a:solidFill>
          <a:latin typeface="+mn-lt"/>
          <a:ea typeface="+mn-ea"/>
        </a:defRPr>
      </a:lvl5pPr>
      <a:lvl6pPr marL="2803525" indent="-260350" algn="l" defTabSz="1042988" rtl="0" fontAlgn="base">
        <a:spcBef>
          <a:spcPct val="20000"/>
        </a:spcBef>
        <a:spcAft>
          <a:spcPct val="0"/>
        </a:spcAft>
        <a:buChar char="»"/>
        <a:defRPr sz="2300">
          <a:solidFill>
            <a:schemeClr val="tx1"/>
          </a:solidFill>
          <a:latin typeface="+mn-lt"/>
          <a:ea typeface="+mn-ea"/>
        </a:defRPr>
      </a:lvl6pPr>
      <a:lvl7pPr marL="3260725" indent="-260350" algn="l" defTabSz="1042988" rtl="0" fontAlgn="base">
        <a:spcBef>
          <a:spcPct val="20000"/>
        </a:spcBef>
        <a:spcAft>
          <a:spcPct val="0"/>
        </a:spcAft>
        <a:buChar char="»"/>
        <a:defRPr sz="2300">
          <a:solidFill>
            <a:schemeClr val="tx1"/>
          </a:solidFill>
          <a:latin typeface="+mn-lt"/>
          <a:ea typeface="+mn-ea"/>
        </a:defRPr>
      </a:lvl7pPr>
      <a:lvl8pPr marL="3717925" indent="-260350" algn="l" defTabSz="1042988" rtl="0" fontAlgn="base">
        <a:spcBef>
          <a:spcPct val="20000"/>
        </a:spcBef>
        <a:spcAft>
          <a:spcPct val="0"/>
        </a:spcAft>
        <a:buChar char="»"/>
        <a:defRPr sz="2300">
          <a:solidFill>
            <a:schemeClr val="tx1"/>
          </a:solidFill>
          <a:latin typeface="+mn-lt"/>
          <a:ea typeface="+mn-ea"/>
        </a:defRPr>
      </a:lvl8pPr>
      <a:lvl9pPr marL="4175125" indent="-260350" algn="l" defTabSz="1042988" rtl="0" fontAlgn="base">
        <a:spcBef>
          <a:spcPct val="20000"/>
        </a:spcBef>
        <a:spcAft>
          <a:spcPct val="0"/>
        </a:spcAft>
        <a:buChar char="»"/>
        <a:defRPr sz="23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6.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27.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29.jpeg"/><Relationship Id="rId4" Type="http://schemas.openxmlformats.org/officeDocument/2006/relationships/image" Target="../media/image28.emf"/></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package" Target="../embeddings/Microsoft_Word___1.docx"/><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32.emf"/><Relationship Id="rId5" Type="http://schemas.openxmlformats.org/officeDocument/2006/relationships/oleObject" Target="../embeddings/oleObject4.bin"/><Relationship Id="rId4" Type="http://schemas.openxmlformats.org/officeDocument/2006/relationships/image" Target="../media/image31.wmf"/></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34.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Microsoft_Excel_97-2003____1.xls"/><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36.png"/><Relationship Id="rId4" Type="http://schemas.openxmlformats.org/officeDocument/2006/relationships/image" Target="../media/image35.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37.emf"/></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39.emf"/></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文本框 6"/>
          <p:cNvSpPr txBox="1">
            <a:spLocks noChangeArrowheads="1"/>
          </p:cNvSpPr>
          <p:nvPr/>
        </p:nvSpPr>
        <p:spPr bwMode="auto">
          <a:xfrm>
            <a:off x="3324225" y="5202238"/>
            <a:ext cx="4297363"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defTabSz="1042988" eaLnBrk="0" hangingPunct="0">
              <a:defRPr sz="2100">
                <a:solidFill>
                  <a:schemeClr val="tx1"/>
                </a:solidFill>
                <a:latin typeface="Arial" charset="0"/>
                <a:ea typeface="宋体" charset="-122"/>
              </a:defRPr>
            </a:lvl1pPr>
            <a:lvl2pPr marL="742950" indent="-285750" defTabSz="1042988" eaLnBrk="0" hangingPunct="0">
              <a:defRPr sz="2100">
                <a:solidFill>
                  <a:schemeClr val="tx1"/>
                </a:solidFill>
                <a:latin typeface="Arial" charset="0"/>
                <a:ea typeface="宋体" charset="-122"/>
              </a:defRPr>
            </a:lvl2pPr>
            <a:lvl3pPr marL="1143000" indent="-228600" defTabSz="1042988" eaLnBrk="0" hangingPunct="0">
              <a:defRPr sz="2100">
                <a:solidFill>
                  <a:schemeClr val="tx1"/>
                </a:solidFill>
                <a:latin typeface="Arial" charset="0"/>
                <a:ea typeface="宋体" charset="-122"/>
              </a:defRPr>
            </a:lvl3pPr>
            <a:lvl4pPr marL="1600200" indent="-228600" defTabSz="1042988" eaLnBrk="0" hangingPunct="0">
              <a:defRPr sz="2100">
                <a:solidFill>
                  <a:schemeClr val="tx1"/>
                </a:solidFill>
                <a:latin typeface="Arial" charset="0"/>
                <a:ea typeface="宋体" charset="-122"/>
              </a:defRPr>
            </a:lvl4pPr>
            <a:lvl5pPr marL="2057400" indent="-228600" defTabSz="1042988" eaLnBrk="0" hangingPunct="0">
              <a:defRPr sz="2100">
                <a:solidFill>
                  <a:schemeClr val="tx1"/>
                </a:solidFill>
                <a:latin typeface="Arial" charset="0"/>
                <a:ea typeface="宋体" charset="-122"/>
              </a:defRPr>
            </a:lvl5pPr>
            <a:lvl6pPr marL="2514600" indent="-228600" defTabSz="1042988" eaLnBrk="0" fontAlgn="base" hangingPunct="0">
              <a:spcBef>
                <a:spcPct val="0"/>
              </a:spcBef>
              <a:spcAft>
                <a:spcPct val="0"/>
              </a:spcAft>
              <a:defRPr sz="2100">
                <a:solidFill>
                  <a:schemeClr val="tx1"/>
                </a:solidFill>
                <a:latin typeface="Arial" charset="0"/>
                <a:ea typeface="宋体" charset="-122"/>
              </a:defRPr>
            </a:lvl6pPr>
            <a:lvl7pPr marL="2971800" indent="-228600" defTabSz="1042988" eaLnBrk="0" fontAlgn="base" hangingPunct="0">
              <a:spcBef>
                <a:spcPct val="0"/>
              </a:spcBef>
              <a:spcAft>
                <a:spcPct val="0"/>
              </a:spcAft>
              <a:defRPr sz="2100">
                <a:solidFill>
                  <a:schemeClr val="tx1"/>
                </a:solidFill>
                <a:latin typeface="Arial" charset="0"/>
                <a:ea typeface="宋体" charset="-122"/>
              </a:defRPr>
            </a:lvl7pPr>
            <a:lvl8pPr marL="3429000" indent="-228600" defTabSz="1042988" eaLnBrk="0" fontAlgn="base" hangingPunct="0">
              <a:spcBef>
                <a:spcPct val="0"/>
              </a:spcBef>
              <a:spcAft>
                <a:spcPct val="0"/>
              </a:spcAft>
              <a:defRPr sz="2100">
                <a:solidFill>
                  <a:schemeClr val="tx1"/>
                </a:solidFill>
                <a:latin typeface="Arial" charset="0"/>
                <a:ea typeface="宋体" charset="-122"/>
              </a:defRPr>
            </a:lvl8pPr>
            <a:lvl9pPr marL="3886200" indent="-228600" defTabSz="1042988" eaLnBrk="0" fontAlgn="base" hangingPunct="0">
              <a:spcBef>
                <a:spcPct val="0"/>
              </a:spcBef>
              <a:spcAft>
                <a:spcPct val="0"/>
              </a:spcAft>
              <a:defRPr sz="2100">
                <a:solidFill>
                  <a:schemeClr val="tx1"/>
                </a:solidFill>
                <a:latin typeface="Arial" charset="0"/>
                <a:ea typeface="宋体" charset="-122"/>
              </a:defRPr>
            </a:lvl9pPr>
          </a:lstStyle>
          <a:p>
            <a:pPr algn="ctr" eaLnBrk="1" hangingPunct="1">
              <a:spcBef>
                <a:spcPct val="50000"/>
              </a:spcBef>
              <a:defRPr/>
            </a:pPr>
            <a:r>
              <a:rPr lang="en-US" altLang="zh-CN" sz="2300" b="1" dirty="0" smtClean="0">
                <a:solidFill>
                  <a:srgbClr val="002060"/>
                </a:solidFill>
                <a:latin typeface="+mn-lt"/>
                <a:ea typeface="黑体" pitchFamily="49" charset="-122"/>
                <a:cs typeface="Calibri" pitchFamily="34" charset="0"/>
              </a:rPr>
              <a:t>Nov.2012</a:t>
            </a:r>
            <a:endParaRPr lang="zh-CN" altLang="zh-CN" sz="2300" b="1" dirty="0" smtClean="0">
              <a:solidFill>
                <a:srgbClr val="002060"/>
              </a:solidFill>
              <a:latin typeface="+mn-lt"/>
              <a:ea typeface="黑体" pitchFamily="49" charset="-122"/>
              <a:cs typeface="Calibri" pitchFamily="34" charset="0"/>
            </a:endParaRPr>
          </a:p>
        </p:txBody>
      </p:sp>
      <p:sp>
        <p:nvSpPr>
          <p:cNvPr id="4" name="Rectangle 8"/>
          <p:cNvSpPr>
            <a:spLocks noChangeArrowheads="1"/>
          </p:cNvSpPr>
          <p:nvPr/>
        </p:nvSpPr>
        <p:spPr bwMode="auto">
          <a:xfrm>
            <a:off x="2600652" y="2286000"/>
            <a:ext cx="5185715" cy="830997"/>
          </a:xfrm>
          <a:prstGeom prst="rect">
            <a:avLst/>
          </a:prstGeom>
          <a:noFill/>
          <a:ln w="9525" algn="ctr">
            <a:noFill/>
            <a:miter lim="800000"/>
            <a:headEnd/>
            <a:tailEnd/>
          </a:ln>
          <a:effectLst/>
        </p:spPr>
        <p:txBody>
          <a:bodyPr wrap="none">
            <a:spAutoFit/>
          </a:bodyPr>
          <a:lstStyle/>
          <a:p>
            <a:pPr algn="ctr">
              <a:defRPr/>
            </a:pPr>
            <a:r>
              <a:rPr lang="en-US" altLang="zh-CN" sz="4800" b="1" dirty="0" smtClean="0">
                <a:solidFill>
                  <a:srgbClr val="002060"/>
                </a:solidFill>
                <a:latin typeface="+mn-lt"/>
                <a:ea typeface="宋体" charset="-122"/>
                <a:cs typeface="Times New Roman" pitchFamily="18" charset="0"/>
              </a:rPr>
              <a:t>Trouble shooting</a:t>
            </a:r>
            <a:endParaRPr lang="zh-CN" altLang="en-US" sz="4800" b="1" dirty="0">
              <a:solidFill>
                <a:srgbClr val="002060"/>
              </a:solidFill>
              <a:latin typeface="+mn-lt"/>
              <a:ea typeface="宋体" charset="-122"/>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01635" y="493917"/>
            <a:ext cx="4744423" cy="7231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4" name="Rectangle 2"/>
          <p:cNvSpPr>
            <a:spLocks noChangeArrowheads="1"/>
          </p:cNvSpPr>
          <p:nvPr/>
        </p:nvSpPr>
        <p:spPr bwMode="auto">
          <a:xfrm>
            <a:off x="4122738" y="898525"/>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p>
        </p:txBody>
      </p:sp>
      <p:sp>
        <p:nvSpPr>
          <p:cNvPr id="2" name="矩形 1"/>
          <p:cNvSpPr/>
          <p:nvPr/>
        </p:nvSpPr>
        <p:spPr>
          <a:xfrm>
            <a:off x="4677903" y="180975"/>
            <a:ext cx="5759910" cy="584775"/>
          </a:xfrm>
          <a:prstGeom prst="rect">
            <a:avLst/>
          </a:prstGeom>
        </p:spPr>
        <p:txBody>
          <a:bodyPr wrap="none">
            <a:spAutoFit/>
          </a:bodyPr>
          <a:lstStyle/>
          <a:p>
            <a:pPr algn="r">
              <a:defRPr/>
            </a:pPr>
            <a:r>
              <a:rPr kumimoji="1" lang="en-US" altLang="zh-CN" sz="3200" b="1" dirty="0" smtClean="0">
                <a:solidFill>
                  <a:schemeClr val="accent2">
                    <a:lumMod val="75000"/>
                  </a:schemeClr>
                </a:solidFill>
                <a:latin typeface="Arial" charset="0"/>
                <a:ea typeface="宋体" charset="-122"/>
                <a:cs typeface="Times New Roman" pitchFamily="18" charset="0"/>
              </a:rPr>
              <a:t>1. </a:t>
            </a:r>
            <a:r>
              <a:rPr kumimoji="1" lang="en-US" altLang="zh-CN" sz="3200" b="1" dirty="0" smtClean="0">
                <a:solidFill>
                  <a:schemeClr val="accent2">
                    <a:lumMod val="75000"/>
                  </a:schemeClr>
                </a:solidFill>
                <a:ea typeface="宋体" charset="-122"/>
                <a:cs typeface="Times New Roman" pitchFamily="18" charset="0"/>
              </a:rPr>
              <a:t>Main parts understanding</a:t>
            </a:r>
            <a:endParaRPr lang="zh-CN" altLang="en-US" sz="3200" dirty="0">
              <a:latin typeface="Arial" charset="0"/>
              <a:ea typeface="宋体" charset="-122"/>
            </a:endParaRPr>
          </a:p>
        </p:txBody>
      </p:sp>
      <p:sp>
        <p:nvSpPr>
          <p:cNvPr id="4" name="矩形 3"/>
          <p:cNvSpPr/>
          <p:nvPr/>
        </p:nvSpPr>
        <p:spPr>
          <a:xfrm>
            <a:off x="165102" y="972319"/>
            <a:ext cx="3658181" cy="461665"/>
          </a:xfrm>
          <a:prstGeom prst="rect">
            <a:avLst/>
          </a:prstGeom>
        </p:spPr>
        <p:txBody>
          <a:bodyPr wrap="none">
            <a:spAutoFit/>
          </a:bodyPr>
          <a:lstStyle/>
          <a:p>
            <a:r>
              <a:rPr kumimoji="1" lang="en-US" altLang="zh-CN" sz="2400" b="1" dirty="0">
                <a:solidFill>
                  <a:srgbClr val="002060"/>
                </a:solidFill>
                <a:ea typeface="宋体" charset="-122"/>
                <a:cs typeface="Times New Roman" pitchFamily="18" charset="0"/>
              </a:rPr>
              <a:t>4</a:t>
            </a:r>
            <a:r>
              <a:rPr kumimoji="1" lang="en-US" altLang="zh-CN" sz="2400" b="1" dirty="0" smtClean="0">
                <a:solidFill>
                  <a:srgbClr val="002060"/>
                </a:solidFill>
                <a:ea typeface="宋体" charset="-122"/>
                <a:cs typeface="Times New Roman" pitchFamily="18" charset="0"/>
              </a:rPr>
              <a:t>. </a:t>
            </a:r>
            <a:r>
              <a:rPr kumimoji="1" lang="en-US" altLang="zh-CN" sz="2400" b="1" dirty="0">
                <a:solidFill>
                  <a:srgbClr val="002060"/>
                </a:solidFill>
                <a:ea typeface="宋体" charset="-122"/>
                <a:cs typeface="Times New Roman" pitchFamily="18" charset="0"/>
              </a:rPr>
              <a:t>GA </a:t>
            </a:r>
            <a:r>
              <a:rPr kumimoji="1" lang="en-US" altLang="zh-CN" sz="2400" b="1" dirty="0" smtClean="0">
                <a:solidFill>
                  <a:srgbClr val="002060"/>
                </a:solidFill>
                <a:ea typeface="宋体" charset="-122"/>
                <a:cs typeface="Times New Roman" pitchFamily="18" charset="0"/>
              </a:rPr>
              <a:t>outdoor PFC 36K </a:t>
            </a:r>
            <a:endParaRPr lang="zh-CN" altLang="en-US" dirty="0">
              <a:solidFill>
                <a:srgbClr val="002060"/>
              </a:solidFill>
            </a:endParaRPr>
          </a:p>
        </p:txBody>
      </p:sp>
      <p:cxnSp>
        <p:nvCxnSpPr>
          <p:cNvPr id="7" name="直接箭头连接符 159"/>
          <p:cNvCxnSpPr/>
          <p:nvPr/>
        </p:nvCxnSpPr>
        <p:spPr>
          <a:xfrm>
            <a:off x="6498828" y="1581428"/>
            <a:ext cx="0" cy="372694"/>
          </a:xfrm>
          <a:prstGeom prst="straightConnector1">
            <a:avLst/>
          </a:prstGeom>
          <a:ln w="25400">
            <a:solidFill>
              <a:srgbClr val="00B0F0"/>
            </a:solidFill>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Rectangle 119">
            <a:hlinkClick r:id="" action="ppaction://noaction"/>
          </p:cNvPr>
          <p:cNvSpPr>
            <a:spLocks noChangeArrowheads="1"/>
          </p:cNvSpPr>
          <p:nvPr/>
        </p:nvSpPr>
        <p:spPr bwMode="auto">
          <a:xfrm>
            <a:off x="5593340" y="839687"/>
            <a:ext cx="2273640" cy="765303"/>
          </a:xfrm>
          <a:prstGeom prst="round2DiagRect">
            <a:avLst/>
          </a:prstGeom>
          <a:solidFill>
            <a:srgbClr val="FFFFFF"/>
          </a:solidFill>
          <a:ln w="25400">
            <a:solidFill>
              <a:srgbClr val="00B0F0"/>
            </a:solidFill>
            <a:miter lim="800000"/>
            <a:headEnd type="none" w="sm" len="sm"/>
            <a:tailEnd type="none" w="sm" len="sm"/>
          </a:ln>
          <a:effectLst>
            <a:outerShdw blurRad="63500" sx="102000" sy="102000" algn="ctr" rotWithShape="0">
              <a:prstClr val="black">
                <a:alpha val="40000"/>
              </a:prstClr>
            </a:outerShdw>
          </a:effectLst>
        </p:spPr>
        <p:txBody>
          <a:bodyPr lIns="36000" tIns="0" rIns="36000" bIns="0" anchor="ctr"/>
          <a:lstStyle/>
          <a:p>
            <a:pPr eaLnBrk="0" fontAlgn="auto" hangingPunct="0">
              <a:spcBef>
                <a:spcPts val="0"/>
              </a:spcBef>
              <a:spcAft>
                <a:spcPts val="0"/>
              </a:spcAft>
              <a:defRPr/>
            </a:pPr>
            <a:r>
              <a:rPr lang="en-US" altLang="zh-CN" sz="1600" b="1" i="1" dirty="0" smtClean="0">
                <a:solidFill>
                  <a:srgbClr val="002060"/>
                </a:solidFill>
                <a:latin typeface="+mn-lt"/>
                <a:ea typeface="+mn-ea"/>
                <a:cs typeface="Times New Roman" pitchFamily="18" charset="0"/>
              </a:rPr>
              <a:t>PCB communication, 0~12VDC</a:t>
            </a:r>
            <a:endParaRPr lang="en-US" altLang="zh-CN" sz="1600" b="1" i="1" dirty="0">
              <a:solidFill>
                <a:srgbClr val="002060"/>
              </a:solidFill>
              <a:latin typeface="+mn-lt"/>
              <a:ea typeface="+mn-ea"/>
              <a:cs typeface="Times New Roman" pitchFamily="18" charset="0"/>
            </a:endParaRPr>
          </a:p>
        </p:txBody>
      </p:sp>
      <p:sp>
        <p:nvSpPr>
          <p:cNvPr id="9" name="圆角矩形 8"/>
          <p:cNvSpPr/>
          <p:nvPr/>
        </p:nvSpPr>
        <p:spPr bwMode="auto">
          <a:xfrm>
            <a:off x="6282805" y="1981538"/>
            <a:ext cx="432047" cy="934997"/>
          </a:xfrm>
          <a:prstGeom prst="round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rgbClr val="000099"/>
              </a:solidFill>
              <a:effectLst/>
              <a:latin typeface="Calibri" pitchFamily="34" charset="0"/>
              <a:ea typeface="宋体" pitchFamily="2" charset="-122"/>
            </a:endParaRPr>
          </a:p>
        </p:txBody>
      </p:sp>
      <p:sp>
        <p:nvSpPr>
          <p:cNvPr id="11" name="圆角矩形 10"/>
          <p:cNvSpPr/>
          <p:nvPr/>
        </p:nvSpPr>
        <p:spPr bwMode="auto">
          <a:xfrm>
            <a:off x="6714853" y="3132559"/>
            <a:ext cx="432047" cy="718973"/>
          </a:xfrm>
          <a:prstGeom prst="round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rgbClr val="000099"/>
              </a:solidFill>
              <a:effectLst/>
              <a:latin typeface="Calibri" pitchFamily="34" charset="0"/>
              <a:ea typeface="宋体" pitchFamily="2" charset="-122"/>
            </a:endParaRPr>
          </a:p>
        </p:txBody>
      </p:sp>
      <p:cxnSp>
        <p:nvCxnSpPr>
          <p:cNvPr id="12" name="直接箭头连接符 159"/>
          <p:cNvCxnSpPr/>
          <p:nvPr/>
        </p:nvCxnSpPr>
        <p:spPr>
          <a:xfrm flipH="1">
            <a:off x="7146901" y="3505253"/>
            <a:ext cx="1800199" cy="0"/>
          </a:xfrm>
          <a:prstGeom prst="straightConnector1">
            <a:avLst/>
          </a:prstGeom>
          <a:ln w="25400">
            <a:solidFill>
              <a:srgbClr val="00B0F0"/>
            </a:solidFill>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Rectangle 119">
            <a:hlinkClick r:id="" action="ppaction://noaction"/>
          </p:cNvPr>
          <p:cNvSpPr>
            <a:spLocks noChangeArrowheads="1"/>
          </p:cNvSpPr>
          <p:nvPr/>
        </p:nvSpPr>
        <p:spPr bwMode="auto">
          <a:xfrm>
            <a:off x="8689425" y="3109393"/>
            <a:ext cx="2273640" cy="765303"/>
          </a:xfrm>
          <a:prstGeom prst="round2DiagRect">
            <a:avLst/>
          </a:prstGeom>
          <a:solidFill>
            <a:srgbClr val="FFFFFF"/>
          </a:solidFill>
          <a:ln w="25400">
            <a:solidFill>
              <a:srgbClr val="00B0F0"/>
            </a:solidFill>
            <a:miter lim="800000"/>
            <a:headEnd type="none" w="sm" len="sm"/>
            <a:tailEnd type="none" w="sm" len="sm"/>
          </a:ln>
          <a:effectLst>
            <a:outerShdw blurRad="63500" sx="102000" sy="102000" algn="ctr" rotWithShape="0">
              <a:prstClr val="black">
                <a:alpha val="40000"/>
              </a:prstClr>
            </a:outerShdw>
          </a:effectLst>
        </p:spPr>
        <p:txBody>
          <a:bodyPr lIns="36000" tIns="0" rIns="36000" bIns="0" anchor="ctr"/>
          <a:lstStyle/>
          <a:p>
            <a:pPr eaLnBrk="0" fontAlgn="auto" hangingPunct="0">
              <a:spcBef>
                <a:spcPts val="0"/>
              </a:spcBef>
              <a:spcAft>
                <a:spcPts val="0"/>
              </a:spcAft>
              <a:defRPr/>
            </a:pPr>
            <a:r>
              <a:rPr lang="en-US" altLang="zh-CN" sz="1600" b="1" i="1" dirty="0" smtClean="0">
                <a:solidFill>
                  <a:srgbClr val="002060"/>
                </a:solidFill>
                <a:latin typeface="+mn-lt"/>
                <a:ea typeface="+mn-ea"/>
                <a:cs typeface="Times New Roman" pitchFamily="18" charset="0"/>
              </a:rPr>
              <a:t>Power from IPM, 0~12VDC</a:t>
            </a:r>
            <a:endParaRPr lang="en-US" altLang="zh-CN" sz="1600" b="1" i="1" dirty="0">
              <a:solidFill>
                <a:srgbClr val="002060"/>
              </a:solidFill>
              <a:latin typeface="+mn-lt"/>
              <a:ea typeface="+mn-ea"/>
              <a:cs typeface="Times New Roman" pitchFamily="18" charset="0"/>
            </a:endParaRPr>
          </a:p>
        </p:txBody>
      </p:sp>
      <p:cxnSp>
        <p:nvCxnSpPr>
          <p:cNvPr id="19" name="直接箭头连接符 159"/>
          <p:cNvCxnSpPr/>
          <p:nvPr/>
        </p:nvCxnSpPr>
        <p:spPr>
          <a:xfrm flipV="1">
            <a:off x="4050556" y="6372921"/>
            <a:ext cx="0" cy="250302"/>
          </a:xfrm>
          <a:prstGeom prst="straightConnector1">
            <a:avLst/>
          </a:prstGeom>
          <a:ln w="25400">
            <a:solidFill>
              <a:srgbClr val="00B0F0"/>
            </a:solidFill>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1" name="圆角矩形 20"/>
          <p:cNvSpPr/>
          <p:nvPr/>
        </p:nvSpPr>
        <p:spPr bwMode="auto">
          <a:xfrm rot="5400000">
            <a:off x="3168069" y="3366972"/>
            <a:ext cx="1404932" cy="4824538"/>
          </a:xfrm>
          <a:prstGeom prst="round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22" name="Rectangle 131">
            <a:hlinkClick r:id="" action="ppaction://noaction"/>
          </p:cNvPr>
          <p:cNvSpPr>
            <a:spLocks noChangeArrowheads="1"/>
          </p:cNvSpPr>
          <p:nvPr/>
        </p:nvSpPr>
        <p:spPr bwMode="auto">
          <a:xfrm>
            <a:off x="2394372" y="6623223"/>
            <a:ext cx="3199891" cy="938040"/>
          </a:xfrm>
          <a:prstGeom prst="round2DiagRect">
            <a:avLst/>
          </a:prstGeom>
          <a:solidFill>
            <a:srgbClr val="FFFFFF"/>
          </a:solidFill>
          <a:ln w="25400">
            <a:solidFill>
              <a:srgbClr val="00B0F0"/>
            </a:solidFill>
            <a:miter lim="800000"/>
            <a:headEnd type="none" w="sm" len="sm"/>
            <a:tailEnd type="none" w="sm" len="sm"/>
          </a:ln>
          <a:effectLst>
            <a:outerShdw blurRad="63500" sx="102000" sy="102000" algn="ctr" rotWithShape="0">
              <a:prstClr val="black">
                <a:alpha val="40000"/>
              </a:prstClr>
            </a:outerShdw>
          </a:effectLst>
        </p:spPr>
        <p:txBody>
          <a:bodyPr lIns="18000" tIns="0" rIns="18000" bIns="0" anchor="ctr"/>
          <a:lstStyle/>
          <a:p>
            <a:pPr eaLnBrk="0" fontAlgn="auto" hangingPunct="0">
              <a:spcBef>
                <a:spcPts val="0"/>
              </a:spcBef>
              <a:spcAft>
                <a:spcPts val="0"/>
              </a:spcAft>
              <a:defRPr/>
            </a:pPr>
            <a:r>
              <a:rPr lang="en-US" altLang="zh-CN" sz="1800" b="1" i="1" dirty="0" smtClean="0">
                <a:solidFill>
                  <a:srgbClr val="002060"/>
                </a:solidFill>
                <a:ea typeface="+mn-ea"/>
                <a:cs typeface="Arial" pitchFamily="34" charset="0"/>
              </a:rPr>
              <a:t>It’s 0V between </a:t>
            </a:r>
            <a:r>
              <a:rPr lang="en-US" altLang="zh-CN" sz="1800" b="1" i="1" dirty="0">
                <a:solidFill>
                  <a:srgbClr val="002060"/>
                </a:solidFill>
                <a:cs typeface="Arial" pitchFamily="34" charset="0"/>
              </a:rPr>
              <a:t>“R” and “-”, </a:t>
            </a:r>
            <a:r>
              <a:rPr lang="en-US" altLang="zh-CN" sz="1800" b="1" i="1" dirty="0" smtClean="0">
                <a:solidFill>
                  <a:srgbClr val="002060"/>
                </a:solidFill>
                <a:cs typeface="Arial" pitchFamily="34" charset="0"/>
              </a:rPr>
              <a:t> the other ports is 380V</a:t>
            </a:r>
            <a:endParaRPr lang="en-US" altLang="zh-CN" sz="1800" b="1" i="1" dirty="0">
              <a:solidFill>
                <a:srgbClr val="002060"/>
              </a:solidFill>
              <a:ea typeface="+mn-ea"/>
              <a:cs typeface="Arial" pitchFamily="34" charset="0"/>
            </a:endParaRPr>
          </a:p>
        </p:txBody>
      </p:sp>
    </p:spTree>
    <p:extLst>
      <p:ext uri="{BB962C8B-B14F-4D97-AF65-F5344CB8AC3E}">
        <p14:creationId xmlns:p14="http://schemas.microsoft.com/office/powerpoint/2010/main" val="29763527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4122738" y="898525"/>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p>
        </p:txBody>
      </p:sp>
      <p:sp>
        <p:nvSpPr>
          <p:cNvPr id="3" name="Rectangle 2"/>
          <p:cNvSpPr>
            <a:spLocks noChangeArrowheads="1"/>
          </p:cNvSpPr>
          <p:nvPr/>
        </p:nvSpPr>
        <p:spPr bwMode="auto">
          <a:xfrm>
            <a:off x="0" y="0"/>
            <a:ext cx="10693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12" name="Picture 57"/>
          <p:cNvPicPr>
            <a:picLocks noChangeAspect="1" noChangeArrowheads="1"/>
          </p:cNvPicPr>
          <p:nvPr/>
        </p:nvPicPr>
        <p:blipFill>
          <a:blip r:embed="rId2" cstate="print"/>
          <a:srcRect/>
          <a:stretch>
            <a:fillRect/>
          </a:stretch>
        </p:blipFill>
        <p:spPr bwMode="auto">
          <a:xfrm>
            <a:off x="941420" y="2101304"/>
            <a:ext cx="3455987" cy="2233613"/>
          </a:xfrm>
          <a:prstGeom prst="rect">
            <a:avLst/>
          </a:prstGeom>
          <a:noFill/>
          <a:ln w="9525">
            <a:noFill/>
            <a:miter lim="800000"/>
            <a:headEnd/>
            <a:tailEnd/>
          </a:ln>
        </p:spPr>
      </p:pic>
      <p:pic>
        <p:nvPicPr>
          <p:cNvPr id="13" name="Picture 59"/>
          <p:cNvPicPr>
            <a:picLocks noChangeAspect="1" noChangeArrowheads="1"/>
          </p:cNvPicPr>
          <p:nvPr/>
        </p:nvPicPr>
        <p:blipFill>
          <a:blip r:embed="rId3" cstate="print"/>
          <a:srcRect/>
          <a:stretch>
            <a:fillRect/>
          </a:stretch>
        </p:blipFill>
        <p:spPr bwMode="auto">
          <a:xfrm>
            <a:off x="1069167" y="4795836"/>
            <a:ext cx="3327248" cy="1775916"/>
          </a:xfrm>
          <a:prstGeom prst="rect">
            <a:avLst/>
          </a:prstGeom>
          <a:noFill/>
          <a:ln w="9525">
            <a:noFill/>
            <a:miter lim="800000"/>
            <a:headEnd/>
            <a:tailEnd/>
          </a:ln>
        </p:spPr>
      </p:pic>
      <p:pic>
        <p:nvPicPr>
          <p:cNvPr id="14" name="Picture 12"/>
          <p:cNvPicPr>
            <a:picLocks noChangeAspect="1" noChangeArrowheads="1"/>
          </p:cNvPicPr>
          <p:nvPr/>
        </p:nvPicPr>
        <p:blipFill>
          <a:blip r:embed="rId4" cstate="print"/>
          <a:srcRect/>
          <a:stretch>
            <a:fillRect/>
          </a:stretch>
        </p:blipFill>
        <p:spPr bwMode="auto">
          <a:xfrm>
            <a:off x="5706740" y="2263006"/>
            <a:ext cx="4432689" cy="2088232"/>
          </a:xfrm>
          <a:prstGeom prst="rect">
            <a:avLst/>
          </a:prstGeom>
          <a:noFill/>
        </p:spPr>
      </p:pic>
      <p:sp>
        <p:nvSpPr>
          <p:cNvPr id="10" name="矩形 9"/>
          <p:cNvSpPr/>
          <p:nvPr/>
        </p:nvSpPr>
        <p:spPr>
          <a:xfrm>
            <a:off x="4677903" y="180975"/>
            <a:ext cx="5759910" cy="584775"/>
          </a:xfrm>
          <a:prstGeom prst="rect">
            <a:avLst/>
          </a:prstGeom>
        </p:spPr>
        <p:txBody>
          <a:bodyPr wrap="none">
            <a:spAutoFit/>
          </a:bodyPr>
          <a:lstStyle/>
          <a:p>
            <a:pPr algn="r">
              <a:defRPr/>
            </a:pPr>
            <a:r>
              <a:rPr kumimoji="1" lang="en-US" altLang="zh-CN" sz="3200" b="1" dirty="0" smtClean="0">
                <a:solidFill>
                  <a:schemeClr val="accent2">
                    <a:lumMod val="75000"/>
                  </a:schemeClr>
                </a:solidFill>
                <a:latin typeface="Arial" charset="0"/>
                <a:ea typeface="宋体" charset="-122"/>
                <a:cs typeface="Times New Roman" pitchFamily="18" charset="0"/>
              </a:rPr>
              <a:t>1. </a:t>
            </a:r>
            <a:r>
              <a:rPr kumimoji="1" lang="en-US" altLang="zh-CN" sz="3200" b="1" dirty="0" smtClean="0">
                <a:solidFill>
                  <a:schemeClr val="accent2">
                    <a:lumMod val="75000"/>
                  </a:schemeClr>
                </a:solidFill>
                <a:ea typeface="宋体" charset="-122"/>
                <a:cs typeface="Times New Roman" pitchFamily="18" charset="0"/>
              </a:rPr>
              <a:t>Main parts understanding</a:t>
            </a:r>
            <a:endParaRPr lang="zh-CN" altLang="en-US" sz="3200" dirty="0">
              <a:latin typeface="Arial" charset="0"/>
              <a:ea typeface="宋体" charset="-122"/>
            </a:endParaRPr>
          </a:p>
        </p:txBody>
      </p:sp>
      <p:sp>
        <p:nvSpPr>
          <p:cNvPr id="15" name="矩形 14"/>
          <p:cNvSpPr/>
          <p:nvPr/>
        </p:nvSpPr>
        <p:spPr>
          <a:xfrm>
            <a:off x="165102" y="972319"/>
            <a:ext cx="3228769" cy="461665"/>
          </a:xfrm>
          <a:prstGeom prst="rect">
            <a:avLst/>
          </a:prstGeom>
        </p:spPr>
        <p:txBody>
          <a:bodyPr wrap="none">
            <a:spAutoFit/>
          </a:bodyPr>
          <a:lstStyle/>
          <a:p>
            <a:r>
              <a:rPr kumimoji="1" lang="en-US" altLang="zh-CN" sz="2400" b="1" dirty="0" smtClean="0">
                <a:solidFill>
                  <a:srgbClr val="002060"/>
                </a:solidFill>
                <a:ea typeface="宋体" charset="-122"/>
                <a:cs typeface="Times New Roman" pitchFamily="18" charset="0"/>
              </a:rPr>
              <a:t>5. </a:t>
            </a:r>
            <a:r>
              <a:rPr kumimoji="1" lang="en-US" altLang="zh-CN" sz="2400" b="1" dirty="0">
                <a:solidFill>
                  <a:srgbClr val="002060"/>
                </a:solidFill>
                <a:ea typeface="宋体" charset="-122"/>
                <a:cs typeface="Times New Roman" pitchFamily="18" charset="0"/>
              </a:rPr>
              <a:t>Rectifier </a:t>
            </a:r>
            <a:r>
              <a:rPr kumimoji="1" lang="en-US" altLang="zh-CN" sz="2400" b="1" dirty="0" smtClean="0">
                <a:solidFill>
                  <a:srgbClr val="002060"/>
                </a:solidFill>
                <a:ea typeface="宋体" charset="-122"/>
                <a:cs typeface="Times New Roman" pitchFamily="18" charset="0"/>
              </a:rPr>
              <a:t>Checking</a:t>
            </a:r>
            <a:endParaRPr kumimoji="1" lang="en-GB" altLang="zh-CN" sz="2400" b="1" dirty="0">
              <a:solidFill>
                <a:srgbClr val="002060"/>
              </a:solidFill>
              <a:ea typeface="宋体" charset="-122"/>
              <a:cs typeface="Times New Roman" pitchFamily="18" charset="0"/>
            </a:endParaRPr>
          </a:p>
        </p:txBody>
      </p:sp>
    </p:spTree>
    <p:extLst>
      <p:ext uri="{BB962C8B-B14F-4D97-AF65-F5344CB8AC3E}">
        <p14:creationId xmlns:p14="http://schemas.microsoft.com/office/powerpoint/2010/main" val="39634749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122738" y="898525"/>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p>
        </p:txBody>
      </p:sp>
      <p:sp>
        <p:nvSpPr>
          <p:cNvPr id="2" name="矩形 1"/>
          <p:cNvSpPr/>
          <p:nvPr/>
        </p:nvSpPr>
        <p:spPr>
          <a:xfrm>
            <a:off x="4677903" y="180975"/>
            <a:ext cx="5759910" cy="584775"/>
          </a:xfrm>
          <a:prstGeom prst="rect">
            <a:avLst/>
          </a:prstGeom>
        </p:spPr>
        <p:txBody>
          <a:bodyPr wrap="none">
            <a:spAutoFit/>
          </a:bodyPr>
          <a:lstStyle/>
          <a:p>
            <a:pPr algn="r">
              <a:defRPr/>
            </a:pPr>
            <a:r>
              <a:rPr kumimoji="1" lang="en-US" altLang="zh-CN" sz="3200" b="1" dirty="0" smtClean="0">
                <a:solidFill>
                  <a:schemeClr val="accent2">
                    <a:lumMod val="75000"/>
                  </a:schemeClr>
                </a:solidFill>
                <a:latin typeface="Arial" charset="0"/>
                <a:ea typeface="宋体" charset="-122"/>
                <a:cs typeface="Times New Roman" pitchFamily="18" charset="0"/>
              </a:rPr>
              <a:t>1. </a:t>
            </a:r>
            <a:r>
              <a:rPr kumimoji="1" lang="en-US" altLang="zh-CN" sz="3200" b="1" dirty="0" smtClean="0">
                <a:solidFill>
                  <a:schemeClr val="accent2">
                    <a:lumMod val="75000"/>
                  </a:schemeClr>
                </a:solidFill>
                <a:ea typeface="宋体" charset="-122"/>
                <a:cs typeface="Times New Roman" pitchFamily="18" charset="0"/>
              </a:rPr>
              <a:t>Main parts understanding</a:t>
            </a:r>
            <a:endParaRPr lang="zh-CN" altLang="en-US" sz="3200" dirty="0">
              <a:latin typeface="Arial" charset="0"/>
              <a:ea typeface="宋体" charset="-122"/>
            </a:endParaRPr>
          </a:p>
        </p:txBody>
      </p:sp>
      <p:sp>
        <p:nvSpPr>
          <p:cNvPr id="4" name="矩形 3"/>
          <p:cNvSpPr/>
          <p:nvPr/>
        </p:nvSpPr>
        <p:spPr>
          <a:xfrm>
            <a:off x="165102" y="972319"/>
            <a:ext cx="3759362" cy="461665"/>
          </a:xfrm>
          <a:prstGeom prst="rect">
            <a:avLst/>
          </a:prstGeom>
        </p:spPr>
        <p:txBody>
          <a:bodyPr wrap="none">
            <a:spAutoFit/>
          </a:bodyPr>
          <a:lstStyle/>
          <a:p>
            <a:r>
              <a:rPr kumimoji="1" lang="en-US" altLang="zh-CN" sz="2400" b="1" dirty="0">
                <a:solidFill>
                  <a:srgbClr val="002060"/>
                </a:solidFill>
                <a:ea typeface="宋体" charset="-122"/>
                <a:cs typeface="Times New Roman" pitchFamily="18" charset="0"/>
              </a:rPr>
              <a:t>6</a:t>
            </a:r>
            <a:r>
              <a:rPr kumimoji="1" lang="en-US" altLang="zh-CN" sz="2400" b="1" dirty="0" smtClean="0">
                <a:solidFill>
                  <a:srgbClr val="002060"/>
                </a:solidFill>
                <a:ea typeface="宋体" charset="-122"/>
                <a:cs typeface="Times New Roman" pitchFamily="18" charset="0"/>
              </a:rPr>
              <a:t>. </a:t>
            </a:r>
            <a:r>
              <a:rPr kumimoji="1" lang="en-US" altLang="zh-CN" sz="2400" b="1" dirty="0">
                <a:solidFill>
                  <a:srgbClr val="002060"/>
                </a:solidFill>
                <a:ea typeface="宋体" charset="-122"/>
                <a:cs typeface="Times New Roman" pitchFamily="18" charset="0"/>
              </a:rPr>
              <a:t>Compressor </a:t>
            </a:r>
            <a:r>
              <a:rPr kumimoji="1" lang="en-US" altLang="zh-CN" sz="2400" b="1" dirty="0" smtClean="0">
                <a:solidFill>
                  <a:srgbClr val="002060"/>
                </a:solidFill>
                <a:ea typeface="宋体" charset="-122"/>
                <a:cs typeface="Times New Roman" pitchFamily="18" charset="0"/>
              </a:rPr>
              <a:t>checking</a:t>
            </a:r>
            <a:endParaRPr kumimoji="1" lang="en-US" altLang="zh-CN" sz="2400" b="1" dirty="0">
              <a:solidFill>
                <a:srgbClr val="002060"/>
              </a:solidFill>
              <a:ea typeface="宋体" charset="-122"/>
              <a:cs typeface="Times New Roman" pitchFamily="18" charset="0"/>
            </a:endParaRPr>
          </a:p>
        </p:txBody>
      </p:sp>
      <p:pic>
        <p:nvPicPr>
          <p:cNvPr id="16" name="图片 10" descr="图形1.wmf"/>
          <p:cNvPicPr>
            <a:picLocks noChangeAspect="1"/>
          </p:cNvPicPr>
          <p:nvPr/>
        </p:nvPicPr>
        <p:blipFill>
          <a:blip r:embed="rId2" cstate="print"/>
          <a:srcRect/>
          <a:stretch>
            <a:fillRect/>
          </a:stretch>
        </p:blipFill>
        <p:spPr bwMode="auto">
          <a:xfrm>
            <a:off x="3042444" y="2556495"/>
            <a:ext cx="3090698" cy="1981052"/>
          </a:xfrm>
          <a:prstGeom prst="rect">
            <a:avLst/>
          </a:prstGeom>
          <a:noFill/>
          <a:ln w="9525">
            <a:noFill/>
            <a:miter lim="800000"/>
            <a:headEnd/>
            <a:tailEnd/>
          </a:ln>
        </p:spPr>
      </p:pic>
      <p:graphicFrame>
        <p:nvGraphicFramePr>
          <p:cNvPr id="17" name="表格 16"/>
          <p:cNvGraphicFramePr>
            <a:graphicFrameLocks noGrp="1"/>
          </p:cNvGraphicFramePr>
          <p:nvPr>
            <p:extLst>
              <p:ext uri="{D42A27DB-BD31-4B8C-83A1-F6EECF244321}">
                <p14:modId xmlns:p14="http://schemas.microsoft.com/office/powerpoint/2010/main" val="2198890064"/>
              </p:ext>
            </p:extLst>
          </p:nvPr>
        </p:nvGraphicFramePr>
        <p:xfrm>
          <a:off x="2538388" y="5004767"/>
          <a:ext cx="4537390" cy="1339353"/>
        </p:xfrm>
        <a:graphic>
          <a:graphicData uri="http://schemas.openxmlformats.org/drawingml/2006/table">
            <a:tbl>
              <a:tblPr>
                <a:tableStyleId>{5DA37D80-6434-44D0-A028-1B22A696006F}</a:tableStyleId>
              </a:tblPr>
              <a:tblGrid>
                <a:gridCol w="1440160"/>
                <a:gridCol w="3097230"/>
              </a:tblGrid>
              <a:tr h="333375">
                <a:tc>
                  <a:txBody>
                    <a:bodyPr/>
                    <a:lstStyle/>
                    <a:p>
                      <a:pPr marL="0" marR="0" lvl="0" indent="0" algn="ctr" defTabSz="914400" rtl="0" eaLnBrk="1" fontAlgn="base" latinLnBrk="0" hangingPunct="1">
                        <a:lnSpc>
                          <a:spcPts val="1900"/>
                        </a:lnSpc>
                        <a:spcBef>
                          <a:spcPct val="0"/>
                        </a:spcBef>
                        <a:spcAft>
                          <a:spcPct val="0"/>
                        </a:spcAft>
                        <a:buClrTx/>
                        <a:buSzTx/>
                        <a:buFontTx/>
                        <a:buNone/>
                        <a:tabLst/>
                      </a:pPr>
                      <a:r>
                        <a:rPr kumimoji="0" lang="en-US" altLang="zh-CN" sz="1600" u="none" strike="noStrike" cap="none" normalizeH="0" baseline="0" dirty="0" smtClean="0">
                          <a:ln>
                            <a:noFill/>
                          </a:ln>
                          <a:solidFill>
                            <a:srgbClr val="002060"/>
                          </a:solidFill>
                          <a:effectLst/>
                          <a:latin typeface="+mn-lt"/>
                        </a:rPr>
                        <a:t>Position</a:t>
                      </a:r>
                      <a:endParaRPr kumimoji="0" lang="en-GB" altLang="zh-CN" sz="1600" b="1" i="0" u="none" strike="noStrike" cap="none" normalizeH="0" baseline="0" dirty="0" smtClean="0">
                        <a:ln>
                          <a:noFill/>
                        </a:ln>
                        <a:solidFill>
                          <a:srgbClr val="002060"/>
                        </a:solidFill>
                        <a:effectLst/>
                        <a:latin typeface="+mn-lt"/>
                        <a:ea typeface="黑体" pitchFamily="2" charset="-122"/>
                        <a:cs typeface="Times New Roman" pitchFamily="18" charset="0"/>
                      </a:endParaRPr>
                    </a:p>
                  </a:txBody>
                  <a:tcPr marL="91439" marR="91439" marT="45743" marB="45743" horzOverflow="overflow"/>
                </a:tc>
                <a:tc>
                  <a:txBody>
                    <a:bodyPr/>
                    <a:lstStyle/>
                    <a:p>
                      <a:pPr marL="0" marR="0" lvl="0" indent="0" algn="ctr" defTabSz="914400" rtl="0" eaLnBrk="1" fontAlgn="base" latinLnBrk="0" hangingPunct="1">
                        <a:lnSpc>
                          <a:spcPts val="1900"/>
                        </a:lnSpc>
                        <a:spcBef>
                          <a:spcPct val="0"/>
                        </a:spcBef>
                        <a:spcAft>
                          <a:spcPct val="0"/>
                        </a:spcAft>
                        <a:buClrTx/>
                        <a:buSzTx/>
                        <a:buFontTx/>
                        <a:buNone/>
                        <a:tabLst/>
                      </a:pPr>
                      <a:r>
                        <a:rPr kumimoji="0" lang="en-US" altLang="zh-CN" sz="1600" u="none" strike="noStrike" cap="none" normalizeH="0" baseline="0" smtClean="0">
                          <a:ln>
                            <a:noFill/>
                          </a:ln>
                          <a:solidFill>
                            <a:srgbClr val="002060"/>
                          </a:solidFill>
                          <a:effectLst/>
                          <a:latin typeface="+mn-lt"/>
                        </a:rPr>
                        <a:t>Resistance Value</a:t>
                      </a:r>
                      <a:endParaRPr kumimoji="0" lang="en-GB" altLang="zh-CN" sz="1600" b="1" i="0" u="none" strike="noStrike" cap="none" normalizeH="0" baseline="0" smtClean="0">
                        <a:ln>
                          <a:noFill/>
                        </a:ln>
                        <a:solidFill>
                          <a:srgbClr val="002060"/>
                        </a:solidFill>
                        <a:effectLst/>
                        <a:latin typeface="+mn-lt"/>
                        <a:ea typeface="黑体" pitchFamily="2" charset="-122"/>
                        <a:cs typeface="Times New Roman" pitchFamily="18" charset="0"/>
                      </a:endParaRPr>
                    </a:p>
                  </a:txBody>
                  <a:tcPr marL="91439" marR="91439" marT="45743" marB="45743" horzOverflow="overflow"/>
                </a:tc>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smtClean="0">
                          <a:ln>
                            <a:noFill/>
                          </a:ln>
                          <a:solidFill>
                            <a:srgbClr val="002060"/>
                          </a:solidFill>
                          <a:effectLst/>
                          <a:latin typeface="+mn-lt"/>
                        </a:rPr>
                        <a:t>Blue - Red</a:t>
                      </a:r>
                      <a:endParaRPr kumimoji="0" lang="en-GB" altLang="zh-CN" sz="1600" b="0" i="0" u="none" strike="noStrike" cap="none" normalizeH="0" baseline="0" smtClean="0">
                        <a:ln>
                          <a:noFill/>
                        </a:ln>
                        <a:solidFill>
                          <a:srgbClr val="002060"/>
                        </a:solidFill>
                        <a:effectLst/>
                        <a:latin typeface="+mn-lt"/>
                        <a:ea typeface="SimSun" pitchFamily="2" charset="-122"/>
                      </a:endParaRPr>
                    </a:p>
                  </a:txBody>
                  <a:tcPr marL="91439" marR="91439" marT="45743" marB="45743" anchor="ctr" horzOverflow="overflow"/>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1600" b="0" i="0" u="none" strike="noStrike" cap="none" normalizeH="0" baseline="0" dirty="0" smtClean="0">
                          <a:ln>
                            <a:noFill/>
                          </a:ln>
                          <a:solidFill>
                            <a:srgbClr val="002060"/>
                          </a:solidFill>
                          <a:effectLst/>
                          <a:latin typeface="+mn-lt"/>
                          <a:ea typeface="SimSun" pitchFamily="2" charset="-122"/>
                        </a:rPr>
                        <a:t>TNB306FPGMC-L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1600" b="0" i="0" u="none" strike="noStrike" kern="1200" cap="none" normalizeH="0" baseline="0" dirty="0" smtClean="0">
                          <a:ln>
                            <a:noFill/>
                          </a:ln>
                          <a:solidFill>
                            <a:srgbClr val="002060"/>
                          </a:solidFill>
                          <a:effectLst/>
                          <a:latin typeface="+mn-lt"/>
                          <a:ea typeface="SimSun" pitchFamily="2" charset="-122"/>
                          <a:cs typeface="+mn-cs"/>
                        </a:rPr>
                        <a:t>0.53 </a:t>
                      </a:r>
                      <a:r>
                        <a:rPr kumimoji="0" lang="en-US" altLang="zh-CN" sz="1600" b="0" i="0" u="none" strike="noStrike" kern="1200" cap="none" normalizeH="0" baseline="0" dirty="0" smtClean="0">
                          <a:ln>
                            <a:noFill/>
                          </a:ln>
                          <a:solidFill>
                            <a:srgbClr val="002060"/>
                          </a:solidFill>
                          <a:effectLst/>
                          <a:latin typeface="+mn-lt"/>
                          <a:ea typeface="SimSun" pitchFamily="2" charset="-122"/>
                          <a:cs typeface="+mn-cs"/>
                        </a:rPr>
                        <a:t>Ω</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0" i="0" u="none" strike="noStrike" kern="1200" cap="none" normalizeH="0" baseline="0" dirty="0" smtClean="0">
                          <a:ln>
                            <a:noFill/>
                          </a:ln>
                          <a:solidFill>
                            <a:srgbClr val="002060"/>
                          </a:solidFill>
                          <a:effectLst/>
                          <a:latin typeface="+mn-lt"/>
                          <a:ea typeface="SimSun" pitchFamily="2" charset="-122"/>
                          <a:cs typeface="+mn-cs"/>
                        </a:rPr>
                        <a:t> (20</a:t>
                      </a:r>
                      <a:r>
                        <a:rPr kumimoji="0" lang="zh-CN" altLang="en-US" sz="1600" b="0" i="0" u="none" strike="noStrike" kern="1200" cap="none" normalizeH="0" baseline="0" dirty="0" smtClean="0">
                          <a:ln>
                            <a:noFill/>
                          </a:ln>
                          <a:solidFill>
                            <a:srgbClr val="002060"/>
                          </a:solidFill>
                          <a:effectLst/>
                          <a:latin typeface="+mn-lt"/>
                          <a:ea typeface="SimSun" pitchFamily="2" charset="-122"/>
                          <a:cs typeface="+mn-cs"/>
                        </a:rPr>
                        <a:t>℃</a:t>
                      </a:r>
                      <a:r>
                        <a:rPr kumimoji="0" lang="en-US" altLang="zh-CN" sz="1600" b="0" i="0" u="none" strike="noStrike" kern="1200" cap="none" normalizeH="0" baseline="0" dirty="0" smtClean="0">
                          <a:ln>
                            <a:noFill/>
                          </a:ln>
                          <a:solidFill>
                            <a:srgbClr val="002060"/>
                          </a:solidFill>
                          <a:effectLst/>
                          <a:latin typeface="+mn-lt"/>
                          <a:ea typeface="SimSun" pitchFamily="2" charset="-122"/>
                          <a:cs typeface="+mn-cs"/>
                        </a:rPr>
                        <a:t>)</a:t>
                      </a:r>
                    </a:p>
                  </a:txBody>
                  <a:tcPr marL="91439" marR="91439" marT="45743" marB="45743" anchor="ctr" horzOverflow="overflow"/>
                </a:tc>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smtClean="0">
                          <a:ln>
                            <a:noFill/>
                          </a:ln>
                          <a:solidFill>
                            <a:srgbClr val="002060"/>
                          </a:solidFill>
                          <a:effectLst/>
                          <a:latin typeface="+mn-lt"/>
                        </a:rPr>
                        <a:t>Blue - Black</a:t>
                      </a:r>
                      <a:endParaRPr kumimoji="0" lang="en-GB" altLang="zh-CN" sz="1600" b="0" i="0" u="none" strike="noStrike" cap="none" normalizeH="0" baseline="0" smtClean="0">
                        <a:ln>
                          <a:noFill/>
                        </a:ln>
                        <a:solidFill>
                          <a:srgbClr val="002060"/>
                        </a:solidFill>
                        <a:effectLst/>
                        <a:latin typeface="+mn-lt"/>
                        <a:ea typeface="SimSun" pitchFamily="2" charset="-122"/>
                      </a:endParaRPr>
                    </a:p>
                  </a:txBody>
                  <a:tcPr marL="91439" marR="91439" marT="45743" marB="45743" anchor="ctr" horzOverflow="overflow"/>
                </a:tc>
                <a:tc vMerge="1">
                  <a:txBody>
                    <a:bodyPr/>
                    <a:lstStyle/>
                    <a:p>
                      <a:endParaRPr lang="zh-CN" altLang="en-US"/>
                    </a:p>
                  </a:txBody>
                  <a:tcPr/>
                </a:tc>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solidFill>
                            <a:srgbClr val="002060"/>
                          </a:solidFill>
                          <a:effectLst/>
                          <a:latin typeface="+mn-lt"/>
                        </a:rPr>
                        <a:t>Red - Blue</a:t>
                      </a:r>
                      <a:endParaRPr kumimoji="0" lang="en-GB" altLang="zh-CN" sz="1600" b="0" i="0" u="none" strike="noStrike" cap="none" normalizeH="0" baseline="0" dirty="0" smtClean="0">
                        <a:ln>
                          <a:noFill/>
                        </a:ln>
                        <a:solidFill>
                          <a:srgbClr val="002060"/>
                        </a:solidFill>
                        <a:effectLst/>
                        <a:latin typeface="+mn-lt"/>
                        <a:ea typeface="SimSun" pitchFamily="2" charset="-122"/>
                      </a:endParaRPr>
                    </a:p>
                  </a:txBody>
                  <a:tcPr marL="91439" marR="91439" marT="45743" marB="45743" anchor="ctr" horzOverflow="overflow"/>
                </a:tc>
                <a:tc vMerge="1">
                  <a:txBody>
                    <a:bodyPr/>
                    <a:lstStyle/>
                    <a:p>
                      <a:endParaRPr lang="zh-CN" altLang="en-US"/>
                    </a:p>
                  </a:txBody>
                  <a:tcPr/>
                </a:tc>
              </a:tr>
            </a:tbl>
          </a:graphicData>
        </a:graphic>
      </p:graphicFrame>
      <p:sp>
        <p:nvSpPr>
          <p:cNvPr id="3" name="矩形 2"/>
          <p:cNvSpPr/>
          <p:nvPr/>
        </p:nvSpPr>
        <p:spPr>
          <a:xfrm>
            <a:off x="522164" y="1620391"/>
            <a:ext cx="8264947" cy="369332"/>
          </a:xfrm>
          <a:prstGeom prst="rect">
            <a:avLst/>
          </a:prstGeom>
        </p:spPr>
        <p:txBody>
          <a:bodyPr wrap="square">
            <a:spAutoFit/>
          </a:bodyPr>
          <a:lstStyle/>
          <a:p>
            <a:r>
              <a:rPr lang="en-US" altLang="zh-CN" sz="1800" dirty="0">
                <a:solidFill>
                  <a:srgbClr val="002060"/>
                </a:solidFill>
                <a:cs typeface="Arial" pitchFamily="34" charset="0"/>
              </a:rPr>
              <a:t>Measure the resistance value of each winding by using the multi-meter.</a:t>
            </a:r>
            <a:endParaRPr lang="en-GB" altLang="zh-CN" sz="1800" dirty="0">
              <a:solidFill>
                <a:srgbClr val="002060"/>
              </a:solidFill>
              <a:cs typeface="Arial" pitchFamily="34" charset="0"/>
            </a:endParaRPr>
          </a:p>
        </p:txBody>
      </p:sp>
    </p:spTree>
    <p:extLst>
      <p:ext uri="{BB962C8B-B14F-4D97-AF65-F5344CB8AC3E}">
        <p14:creationId xmlns:p14="http://schemas.microsoft.com/office/powerpoint/2010/main" val="15343419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122738" y="898525"/>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p>
        </p:txBody>
      </p:sp>
      <p:sp>
        <p:nvSpPr>
          <p:cNvPr id="2" name="矩形 1"/>
          <p:cNvSpPr/>
          <p:nvPr/>
        </p:nvSpPr>
        <p:spPr>
          <a:xfrm>
            <a:off x="4677903" y="180975"/>
            <a:ext cx="5759910" cy="584775"/>
          </a:xfrm>
          <a:prstGeom prst="rect">
            <a:avLst/>
          </a:prstGeom>
        </p:spPr>
        <p:txBody>
          <a:bodyPr wrap="none">
            <a:spAutoFit/>
          </a:bodyPr>
          <a:lstStyle/>
          <a:p>
            <a:pPr algn="r">
              <a:defRPr/>
            </a:pPr>
            <a:r>
              <a:rPr kumimoji="1" lang="en-US" altLang="zh-CN" sz="3200" b="1" dirty="0" smtClean="0">
                <a:solidFill>
                  <a:schemeClr val="accent2">
                    <a:lumMod val="75000"/>
                  </a:schemeClr>
                </a:solidFill>
                <a:latin typeface="Arial" charset="0"/>
                <a:ea typeface="宋体" charset="-122"/>
                <a:cs typeface="Times New Roman" pitchFamily="18" charset="0"/>
              </a:rPr>
              <a:t>1. </a:t>
            </a:r>
            <a:r>
              <a:rPr kumimoji="1" lang="en-US" altLang="zh-CN" sz="3200" b="1" dirty="0" smtClean="0">
                <a:solidFill>
                  <a:schemeClr val="accent2">
                    <a:lumMod val="75000"/>
                  </a:schemeClr>
                </a:solidFill>
                <a:ea typeface="宋体" charset="-122"/>
                <a:cs typeface="Times New Roman" pitchFamily="18" charset="0"/>
              </a:rPr>
              <a:t>Main parts understanding</a:t>
            </a:r>
            <a:endParaRPr lang="zh-CN" altLang="en-US" sz="3200" dirty="0">
              <a:latin typeface="Arial" charset="0"/>
              <a:ea typeface="宋体" charset="-122"/>
            </a:endParaRPr>
          </a:p>
        </p:txBody>
      </p:sp>
      <p:sp>
        <p:nvSpPr>
          <p:cNvPr id="4" name="矩形 3"/>
          <p:cNvSpPr/>
          <p:nvPr/>
        </p:nvSpPr>
        <p:spPr>
          <a:xfrm>
            <a:off x="165102" y="972319"/>
            <a:ext cx="4660250" cy="461665"/>
          </a:xfrm>
          <a:prstGeom prst="rect">
            <a:avLst/>
          </a:prstGeom>
        </p:spPr>
        <p:txBody>
          <a:bodyPr wrap="none">
            <a:spAutoFit/>
          </a:bodyPr>
          <a:lstStyle/>
          <a:p>
            <a:r>
              <a:rPr kumimoji="1" lang="en-US" altLang="zh-CN" sz="2400" b="1" dirty="0" smtClean="0">
                <a:solidFill>
                  <a:srgbClr val="002060"/>
                </a:solidFill>
                <a:ea typeface="宋体" charset="-122"/>
                <a:cs typeface="Times New Roman" pitchFamily="18" charset="0"/>
              </a:rPr>
              <a:t>7. </a:t>
            </a:r>
            <a:r>
              <a:rPr kumimoji="1" lang="en-US" altLang="zh-CN" sz="2400" b="1" dirty="0">
                <a:solidFill>
                  <a:srgbClr val="002060"/>
                </a:solidFill>
                <a:ea typeface="宋体" charset="-122"/>
                <a:cs typeface="Times New Roman" pitchFamily="18" charset="0"/>
              </a:rPr>
              <a:t>Outdoor fan motor checking</a:t>
            </a:r>
          </a:p>
        </p:txBody>
      </p:sp>
      <p:sp>
        <p:nvSpPr>
          <p:cNvPr id="3" name="矩形 2"/>
          <p:cNvSpPr/>
          <p:nvPr/>
        </p:nvSpPr>
        <p:spPr>
          <a:xfrm>
            <a:off x="522164" y="1620391"/>
            <a:ext cx="8264947" cy="369332"/>
          </a:xfrm>
          <a:prstGeom prst="rect">
            <a:avLst/>
          </a:prstGeom>
        </p:spPr>
        <p:txBody>
          <a:bodyPr wrap="square">
            <a:spAutoFit/>
          </a:bodyPr>
          <a:lstStyle/>
          <a:p>
            <a:r>
              <a:rPr lang="en-US" altLang="zh-CN" sz="1800" dirty="0">
                <a:solidFill>
                  <a:srgbClr val="002060"/>
                </a:solidFill>
                <a:cs typeface="Arial" pitchFamily="34" charset="0"/>
              </a:rPr>
              <a:t>Measure the resistance value of each winding by using the multi-meter.</a:t>
            </a:r>
            <a:endParaRPr lang="en-GB" altLang="zh-CN" sz="1800" dirty="0">
              <a:solidFill>
                <a:srgbClr val="002060"/>
              </a:solidFill>
              <a:cs typeface="Arial" pitchFamily="34"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3068783920"/>
              </p:ext>
            </p:extLst>
          </p:nvPr>
        </p:nvGraphicFramePr>
        <p:xfrm>
          <a:off x="2538388" y="5004767"/>
          <a:ext cx="4928697" cy="1004059"/>
        </p:xfrm>
        <a:graphic>
          <a:graphicData uri="http://schemas.openxmlformats.org/drawingml/2006/table">
            <a:tbl>
              <a:tblPr>
                <a:tableStyleId>{5DA37D80-6434-44D0-A028-1B22A696006F}</a:tableStyleId>
              </a:tblPr>
              <a:tblGrid>
                <a:gridCol w="1468755"/>
                <a:gridCol w="1346517"/>
                <a:gridCol w="2113425"/>
              </a:tblGrid>
              <a:tr h="333375">
                <a:tc>
                  <a:txBody>
                    <a:bodyPr/>
                    <a:lstStyle/>
                    <a:p>
                      <a:pPr marL="0" marR="0" lvl="0" indent="0" algn="ctr" defTabSz="914400" rtl="0" eaLnBrk="1" fontAlgn="base" latinLnBrk="0" hangingPunct="1">
                        <a:lnSpc>
                          <a:spcPts val="1900"/>
                        </a:lnSpc>
                        <a:spcBef>
                          <a:spcPct val="0"/>
                        </a:spcBef>
                        <a:spcAft>
                          <a:spcPct val="0"/>
                        </a:spcAft>
                        <a:buClrTx/>
                        <a:buSzTx/>
                        <a:buFontTx/>
                        <a:buNone/>
                        <a:tabLst/>
                      </a:pPr>
                      <a:r>
                        <a:rPr kumimoji="0" lang="en-GB" altLang="zh-CN" sz="1600" b="1" i="0" u="none" strike="noStrike" cap="none" normalizeH="0" baseline="0" dirty="0" smtClean="0">
                          <a:ln>
                            <a:noFill/>
                          </a:ln>
                          <a:solidFill>
                            <a:srgbClr val="002060"/>
                          </a:solidFill>
                          <a:effectLst/>
                          <a:latin typeface="+mn-lt"/>
                          <a:ea typeface="黑体" pitchFamily="2" charset="-122"/>
                          <a:cs typeface="Times New Roman" pitchFamily="18" charset="0"/>
                        </a:rPr>
                        <a:t>Model</a:t>
                      </a:r>
                    </a:p>
                  </a:txBody>
                  <a:tcPr marT="45751" marB="45751" horzOverflow="overflow"/>
                </a:tc>
                <a:tc>
                  <a:txBody>
                    <a:bodyPr/>
                    <a:lstStyle/>
                    <a:p>
                      <a:pPr marL="0" marR="0" lvl="0" indent="0" algn="ctr" defTabSz="914400" rtl="0" eaLnBrk="1" fontAlgn="base" latinLnBrk="0" hangingPunct="1">
                        <a:lnSpc>
                          <a:spcPts val="1900"/>
                        </a:lnSpc>
                        <a:spcBef>
                          <a:spcPct val="0"/>
                        </a:spcBef>
                        <a:spcAft>
                          <a:spcPct val="0"/>
                        </a:spcAft>
                        <a:buClrTx/>
                        <a:buSzTx/>
                        <a:buFontTx/>
                        <a:buNone/>
                        <a:tabLst/>
                      </a:pPr>
                      <a:r>
                        <a:rPr kumimoji="0" lang="en-US" altLang="zh-CN" sz="1600" u="none" strike="noStrike" cap="none" normalizeH="0" baseline="0" dirty="0" smtClean="0">
                          <a:ln>
                            <a:noFill/>
                          </a:ln>
                          <a:solidFill>
                            <a:srgbClr val="002060"/>
                          </a:solidFill>
                          <a:effectLst/>
                          <a:latin typeface="+mn-lt"/>
                        </a:rPr>
                        <a:t>Position</a:t>
                      </a:r>
                      <a:endParaRPr kumimoji="0" lang="en-GB" altLang="zh-CN" sz="1600" b="1" i="0" u="none" strike="noStrike" cap="none" normalizeH="0" baseline="0" dirty="0" smtClean="0">
                        <a:ln>
                          <a:noFill/>
                        </a:ln>
                        <a:solidFill>
                          <a:srgbClr val="002060"/>
                        </a:solidFill>
                        <a:effectLst/>
                        <a:latin typeface="+mn-lt"/>
                        <a:ea typeface="黑体" pitchFamily="2" charset="-122"/>
                        <a:cs typeface="Times New Roman" pitchFamily="18" charset="0"/>
                      </a:endParaRPr>
                    </a:p>
                  </a:txBody>
                  <a:tcPr marT="45751" marB="45751" horzOverflow="overflow"/>
                </a:tc>
                <a:tc>
                  <a:txBody>
                    <a:bodyPr/>
                    <a:lstStyle/>
                    <a:p>
                      <a:pPr marL="0" marR="0" lvl="0" indent="0" algn="ctr" defTabSz="914400" rtl="0" eaLnBrk="1" fontAlgn="base" latinLnBrk="0" hangingPunct="1">
                        <a:lnSpc>
                          <a:spcPts val="1900"/>
                        </a:lnSpc>
                        <a:spcBef>
                          <a:spcPct val="0"/>
                        </a:spcBef>
                        <a:spcAft>
                          <a:spcPct val="0"/>
                        </a:spcAft>
                        <a:buClrTx/>
                        <a:buSzTx/>
                        <a:buFontTx/>
                        <a:buNone/>
                        <a:tabLst/>
                      </a:pPr>
                      <a:r>
                        <a:rPr kumimoji="0" lang="en-US" altLang="zh-CN" sz="1600" u="none" strike="noStrike" cap="none" normalizeH="0" baseline="0" smtClean="0">
                          <a:ln>
                            <a:noFill/>
                          </a:ln>
                          <a:solidFill>
                            <a:srgbClr val="002060"/>
                          </a:solidFill>
                          <a:effectLst/>
                          <a:latin typeface="+mn-lt"/>
                        </a:rPr>
                        <a:t>Resistance Value</a:t>
                      </a:r>
                      <a:endParaRPr kumimoji="0" lang="en-GB" altLang="zh-CN" sz="1600" b="1" i="0" u="none" strike="noStrike" cap="none" normalizeH="0" baseline="0" smtClean="0">
                        <a:ln>
                          <a:noFill/>
                        </a:ln>
                        <a:solidFill>
                          <a:srgbClr val="002060"/>
                        </a:solidFill>
                        <a:effectLst/>
                        <a:latin typeface="+mn-lt"/>
                        <a:ea typeface="黑体" pitchFamily="2" charset="-122"/>
                        <a:cs typeface="Times New Roman" pitchFamily="18" charset="0"/>
                      </a:endParaRPr>
                    </a:p>
                  </a:txBody>
                  <a:tcPr marT="45751" marB="45751" horzOverflow="overflow"/>
                </a:tc>
              </a:tr>
              <a:tr h="30480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600" b="0" i="0" u="none" strike="noStrike" cap="none" normalizeH="0" baseline="0" dirty="0" smtClean="0">
                          <a:ln>
                            <a:noFill/>
                          </a:ln>
                          <a:solidFill>
                            <a:srgbClr val="002060"/>
                          </a:solidFill>
                          <a:effectLst/>
                          <a:latin typeface="+mn-lt"/>
                          <a:ea typeface="SimSun" pitchFamily="2" charset="-122"/>
                        </a:rPr>
                        <a:t>YDK180-8GB</a:t>
                      </a:r>
                    </a:p>
                  </a:txBody>
                  <a:tcPr marT="45751" marB="4575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solidFill>
                            <a:srgbClr val="002060"/>
                          </a:solidFill>
                          <a:effectLst/>
                          <a:latin typeface="+mn-lt"/>
                        </a:rPr>
                        <a:t>Black - Red</a:t>
                      </a:r>
                      <a:endParaRPr kumimoji="0" lang="en-GB" altLang="zh-CN" sz="1600" b="0" i="0" u="none" strike="noStrike" cap="none" normalizeH="0" baseline="0" dirty="0" smtClean="0">
                        <a:ln>
                          <a:noFill/>
                        </a:ln>
                        <a:solidFill>
                          <a:srgbClr val="002060"/>
                        </a:solidFill>
                        <a:effectLst/>
                        <a:latin typeface="+mn-lt"/>
                        <a:ea typeface="SimSun" pitchFamily="2" charset="-122"/>
                      </a:endParaRPr>
                    </a:p>
                  </a:txBody>
                  <a:tcPr marT="45751" marB="4575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2060"/>
                          </a:solidFill>
                          <a:effectLst/>
                          <a:latin typeface="+mn-lt"/>
                          <a:ea typeface="SimSun" pitchFamily="2" charset="-122"/>
                        </a:rPr>
                        <a:t>24.5±8%</a:t>
                      </a:r>
                      <a:r>
                        <a:rPr kumimoji="0" lang="el-GR" altLang="zh-CN" sz="1600" b="0" i="0" u="none" strike="noStrike" cap="none" normalizeH="0" baseline="0" dirty="0" smtClean="0">
                          <a:ln>
                            <a:noFill/>
                          </a:ln>
                          <a:solidFill>
                            <a:srgbClr val="002060"/>
                          </a:solidFill>
                          <a:effectLst/>
                          <a:latin typeface="+mn-lt"/>
                          <a:ea typeface="SimSun" pitchFamily="2" charset="-122"/>
                        </a:rPr>
                        <a:t>Ω</a:t>
                      </a:r>
                      <a:endParaRPr kumimoji="0" lang="en-US" altLang="zh-CN" sz="1600" b="0" i="0" u="none" strike="noStrike" cap="none" normalizeH="0" baseline="0" dirty="0" smtClean="0">
                        <a:ln>
                          <a:noFill/>
                        </a:ln>
                        <a:solidFill>
                          <a:srgbClr val="002060"/>
                        </a:solidFill>
                        <a:effectLst/>
                        <a:latin typeface="+mn-lt"/>
                        <a:ea typeface="SimSun" pitchFamily="2" charset="-122"/>
                      </a:endParaRPr>
                    </a:p>
                  </a:txBody>
                  <a:tcPr marT="45751" marB="45751" anchor="ctr" horzOverflow="overflow"/>
                </a:tc>
              </a:tr>
              <a:tr h="304800">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altLang="zh-CN" sz="1600" b="0" i="0" u="none" strike="noStrike" cap="none" normalizeH="0" baseline="0" dirty="0" smtClean="0">
                        <a:ln>
                          <a:noFill/>
                        </a:ln>
                        <a:solidFill>
                          <a:srgbClr val="002060"/>
                        </a:solidFill>
                        <a:effectLst/>
                        <a:latin typeface="+mn-lt"/>
                        <a:ea typeface="SimSun" pitchFamily="2" charset="-122"/>
                      </a:endParaRPr>
                    </a:p>
                  </a:txBody>
                  <a:tcPr marT="45751" marB="4575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solidFill>
                            <a:srgbClr val="002060"/>
                          </a:solidFill>
                          <a:effectLst/>
                          <a:latin typeface="+mn-lt"/>
                        </a:rPr>
                        <a:t>Red-blue</a:t>
                      </a:r>
                      <a:endParaRPr kumimoji="0" lang="en-GB" altLang="zh-CN" sz="1600" b="0" i="0" u="none" strike="noStrike" cap="none" normalizeH="0" baseline="0" dirty="0" smtClean="0">
                        <a:ln>
                          <a:noFill/>
                        </a:ln>
                        <a:solidFill>
                          <a:srgbClr val="002060"/>
                        </a:solidFill>
                        <a:effectLst/>
                        <a:latin typeface="+mn-lt"/>
                        <a:ea typeface="SimSun" pitchFamily="2" charset="-122"/>
                      </a:endParaRPr>
                    </a:p>
                  </a:txBody>
                  <a:tcPr marT="45751" marB="4575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2060"/>
                          </a:solidFill>
                          <a:effectLst/>
                          <a:latin typeface="+mn-lt"/>
                          <a:ea typeface="SimSun" pitchFamily="2" charset="-122"/>
                        </a:rPr>
                        <a:t>19±8%</a:t>
                      </a:r>
                      <a:r>
                        <a:rPr kumimoji="0" lang="el-GR" altLang="zh-CN" sz="1600" b="0" i="0" u="none" strike="noStrike" cap="none" normalizeH="0" baseline="0" dirty="0" smtClean="0">
                          <a:ln>
                            <a:noFill/>
                          </a:ln>
                          <a:solidFill>
                            <a:srgbClr val="002060"/>
                          </a:solidFill>
                          <a:effectLst/>
                          <a:latin typeface="+mn-lt"/>
                          <a:ea typeface="SimSun" pitchFamily="2" charset="-122"/>
                        </a:rPr>
                        <a:t>Ω</a:t>
                      </a:r>
                      <a:endParaRPr kumimoji="0" lang="en-US" altLang="zh-CN" sz="1600" b="0" i="0" u="none" strike="noStrike" cap="none" normalizeH="0" baseline="0" dirty="0" smtClean="0">
                        <a:ln>
                          <a:noFill/>
                        </a:ln>
                        <a:solidFill>
                          <a:srgbClr val="002060"/>
                        </a:solidFill>
                        <a:effectLst/>
                        <a:latin typeface="+mn-lt"/>
                        <a:ea typeface="SimSun" pitchFamily="2" charset="-122"/>
                      </a:endParaRPr>
                    </a:p>
                  </a:txBody>
                  <a:tcPr marT="45751" marB="45751" anchor="ctr" horzOverflow="overflow"/>
                </a:tc>
              </a:tr>
            </a:tbl>
          </a:graphicData>
        </a:graphic>
      </p:graphicFrame>
      <p:pic>
        <p:nvPicPr>
          <p:cNvPr id="205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4621"/>
          <a:stretch/>
        </p:blipFill>
        <p:spPr bwMode="auto">
          <a:xfrm>
            <a:off x="2898428" y="2412479"/>
            <a:ext cx="3797002" cy="2251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75304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122738" y="898525"/>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p>
        </p:txBody>
      </p:sp>
      <p:sp>
        <p:nvSpPr>
          <p:cNvPr id="2" name="矩形 1"/>
          <p:cNvSpPr/>
          <p:nvPr/>
        </p:nvSpPr>
        <p:spPr>
          <a:xfrm>
            <a:off x="4677903" y="180975"/>
            <a:ext cx="5759910" cy="584775"/>
          </a:xfrm>
          <a:prstGeom prst="rect">
            <a:avLst/>
          </a:prstGeom>
        </p:spPr>
        <p:txBody>
          <a:bodyPr wrap="none">
            <a:spAutoFit/>
          </a:bodyPr>
          <a:lstStyle/>
          <a:p>
            <a:pPr algn="r">
              <a:defRPr/>
            </a:pPr>
            <a:r>
              <a:rPr kumimoji="1" lang="en-US" altLang="zh-CN" sz="3200" b="1" dirty="0" smtClean="0">
                <a:solidFill>
                  <a:schemeClr val="accent2">
                    <a:lumMod val="75000"/>
                  </a:schemeClr>
                </a:solidFill>
                <a:latin typeface="Arial" charset="0"/>
                <a:ea typeface="宋体" charset="-122"/>
                <a:cs typeface="Times New Roman" pitchFamily="18" charset="0"/>
              </a:rPr>
              <a:t>1. </a:t>
            </a:r>
            <a:r>
              <a:rPr kumimoji="1" lang="en-US" altLang="zh-CN" sz="3200" b="1" dirty="0" smtClean="0">
                <a:solidFill>
                  <a:schemeClr val="accent2">
                    <a:lumMod val="75000"/>
                  </a:schemeClr>
                </a:solidFill>
                <a:ea typeface="宋体" charset="-122"/>
                <a:cs typeface="Times New Roman" pitchFamily="18" charset="0"/>
              </a:rPr>
              <a:t>Main parts understanding</a:t>
            </a:r>
            <a:endParaRPr lang="zh-CN" altLang="en-US" sz="3200" dirty="0">
              <a:latin typeface="Arial" charset="0"/>
              <a:ea typeface="宋体" charset="-122"/>
            </a:endParaRPr>
          </a:p>
        </p:txBody>
      </p:sp>
      <p:sp>
        <p:nvSpPr>
          <p:cNvPr id="4" name="矩形 3"/>
          <p:cNvSpPr/>
          <p:nvPr/>
        </p:nvSpPr>
        <p:spPr>
          <a:xfrm>
            <a:off x="165102" y="972319"/>
            <a:ext cx="1569660" cy="461665"/>
          </a:xfrm>
          <a:prstGeom prst="rect">
            <a:avLst/>
          </a:prstGeom>
        </p:spPr>
        <p:txBody>
          <a:bodyPr wrap="none">
            <a:spAutoFit/>
          </a:bodyPr>
          <a:lstStyle/>
          <a:p>
            <a:r>
              <a:rPr kumimoji="1" lang="en-US" altLang="zh-CN" sz="2400" b="1" dirty="0" smtClean="0">
                <a:solidFill>
                  <a:srgbClr val="002060"/>
                </a:solidFill>
                <a:ea typeface="宋体" charset="-122"/>
                <a:cs typeface="Times New Roman" pitchFamily="18" charset="0"/>
              </a:rPr>
              <a:t>8. Sensor</a:t>
            </a:r>
            <a:endParaRPr lang="zh-CN" altLang="en-US" dirty="0">
              <a:solidFill>
                <a:srgbClr val="002060"/>
              </a:solidFill>
            </a:endParaRPr>
          </a:p>
        </p:txBody>
      </p:sp>
      <p:sp>
        <p:nvSpPr>
          <p:cNvPr id="3" name="矩形 2"/>
          <p:cNvSpPr/>
          <p:nvPr/>
        </p:nvSpPr>
        <p:spPr>
          <a:xfrm>
            <a:off x="522164" y="1476375"/>
            <a:ext cx="7848872" cy="369332"/>
          </a:xfrm>
          <a:prstGeom prst="rect">
            <a:avLst/>
          </a:prstGeom>
        </p:spPr>
        <p:txBody>
          <a:bodyPr wrap="square">
            <a:spAutoFit/>
          </a:bodyPr>
          <a:lstStyle/>
          <a:p>
            <a:r>
              <a:rPr lang="en-US" altLang="zh-CN" sz="1800" dirty="0">
                <a:solidFill>
                  <a:srgbClr val="002060"/>
                </a:solidFill>
                <a:latin typeface="+mn-lt"/>
              </a:rPr>
              <a:t>Measure the resistance value of each winding by using the multi-meter</a:t>
            </a:r>
            <a:r>
              <a:rPr lang="en-US" altLang="zh-CN" sz="1800" dirty="0" smtClean="0">
                <a:solidFill>
                  <a:srgbClr val="002060"/>
                </a:solidFill>
                <a:latin typeface="+mn-lt"/>
              </a:rPr>
              <a:t>.</a:t>
            </a:r>
            <a:endParaRPr lang="en-US" altLang="zh-CN" sz="1800" dirty="0">
              <a:solidFill>
                <a:srgbClr val="002060"/>
              </a:solidFill>
              <a:latin typeface="+mn-lt"/>
            </a:endParaRPr>
          </a:p>
        </p:txBody>
      </p:sp>
      <p:pic>
        <p:nvPicPr>
          <p:cNvPr id="6" name="Picture 2" descr="DSC00220000000"/>
          <p:cNvPicPr>
            <a:picLocks noChangeAspect="1" noChangeArrowheads="1"/>
          </p:cNvPicPr>
          <p:nvPr/>
        </p:nvPicPr>
        <p:blipFill>
          <a:blip r:embed="rId2" cstate="print"/>
          <a:srcRect/>
          <a:stretch>
            <a:fillRect/>
          </a:stretch>
        </p:blipFill>
        <p:spPr bwMode="auto">
          <a:xfrm>
            <a:off x="2322364" y="1851248"/>
            <a:ext cx="2481262" cy="1857375"/>
          </a:xfrm>
          <a:prstGeom prst="rect">
            <a:avLst/>
          </a:prstGeom>
          <a:noFill/>
          <a:ln w="9525">
            <a:noFill/>
            <a:miter lim="800000"/>
            <a:headEnd/>
            <a:tailEnd/>
          </a:ln>
        </p:spPr>
      </p:pic>
      <p:sp>
        <p:nvSpPr>
          <p:cNvPr id="5" name="矩形 4"/>
          <p:cNvSpPr/>
          <p:nvPr/>
        </p:nvSpPr>
        <p:spPr>
          <a:xfrm>
            <a:off x="523536" y="3771339"/>
            <a:ext cx="7271435" cy="369332"/>
          </a:xfrm>
          <a:prstGeom prst="rect">
            <a:avLst/>
          </a:prstGeom>
        </p:spPr>
        <p:txBody>
          <a:bodyPr wrap="square">
            <a:spAutoFit/>
          </a:bodyPr>
          <a:lstStyle/>
          <a:p>
            <a:r>
              <a:rPr lang="en-US" altLang="zh-CN" sz="1800" b="1" dirty="0">
                <a:solidFill>
                  <a:srgbClr val="002060"/>
                </a:solidFill>
                <a:latin typeface="+mn-lt"/>
              </a:rPr>
              <a:t>Some frequently-used R-T data for T1,T2, T2B,T3 and T4 sensor:</a:t>
            </a:r>
            <a:endParaRPr lang="zh-CN" altLang="en-US" sz="1800" b="1" dirty="0">
              <a:solidFill>
                <a:srgbClr val="002060"/>
              </a:solidFill>
              <a:latin typeface="+mn-lt"/>
            </a:endParaRPr>
          </a:p>
        </p:txBody>
      </p:sp>
      <p:graphicFrame>
        <p:nvGraphicFramePr>
          <p:cNvPr id="8" name="表格 7"/>
          <p:cNvGraphicFramePr>
            <a:graphicFrameLocks noGrp="1"/>
          </p:cNvGraphicFramePr>
          <p:nvPr>
            <p:extLst>
              <p:ext uri="{D42A27DB-BD31-4B8C-83A1-F6EECF244321}">
                <p14:modId xmlns:p14="http://schemas.microsoft.com/office/powerpoint/2010/main" val="2022800407"/>
              </p:ext>
            </p:extLst>
          </p:nvPr>
        </p:nvGraphicFramePr>
        <p:xfrm>
          <a:off x="666180" y="4231461"/>
          <a:ext cx="7664132" cy="845314"/>
        </p:xfrm>
        <a:graphic>
          <a:graphicData uri="http://schemas.openxmlformats.org/drawingml/2006/table">
            <a:tbl>
              <a:tblPr>
                <a:tableStyleId>{5DA37D80-6434-44D0-A028-1B22A696006F}</a:tableStyleId>
              </a:tblPr>
              <a:tblGrid>
                <a:gridCol w="2260600"/>
                <a:gridCol w="624205"/>
                <a:gridCol w="624205"/>
                <a:gridCol w="624205"/>
                <a:gridCol w="624205"/>
                <a:gridCol w="565150"/>
                <a:gridCol w="565150"/>
                <a:gridCol w="565150"/>
                <a:gridCol w="646112"/>
                <a:gridCol w="565150"/>
              </a:tblGrid>
              <a:tr h="410255">
                <a:tc>
                  <a:txBody>
                    <a:bodyPr/>
                    <a:lstStyle/>
                    <a:p>
                      <a:pPr marL="0" marR="0" lvl="0" indent="0" algn="ctr" defTabSz="914400" rtl="0" eaLnBrk="1" fontAlgn="base" latinLnBrk="0" hangingPunct="1">
                        <a:lnSpc>
                          <a:spcPts val="1900"/>
                        </a:lnSpc>
                        <a:spcBef>
                          <a:spcPct val="0"/>
                        </a:spcBef>
                        <a:spcAft>
                          <a:spcPct val="0"/>
                        </a:spcAft>
                        <a:buClrTx/>
                        <a:buSzTx/>
                        <a:buFontTx/>
                        <a:buNone/>
                        <a:tabLst/>
                      </a:pPr>
                      <a:r>
                        <a:rPr kumimoji="0" lang="en-US" altLang="zh-CN" sz="1600" u="none" strike="noStrike" cap="none" normalizeH="0" baseline="0" dirty="0" smtClean="0">
                          <a:ln>
                            <a:noFill/>
                          </a:ln>
                          <a:effectLst/>
                        </a:rPr>
                        <a:t>Temperature (</a:t>
                      </a:r>
                      <a:r>
                        <a:rPr kumimoji="0" lang="zh-CN" altLang="en-US" sz="1600" u="none" strike="noStrike" cap="none" normalizeH="0" baseline="0" dirty="0" smtClean="0">
                          <a:ln>
                            <a:noFill/>
                          </a:ln>
                          <a:effectLst/>
                        </a:rPr>
                        <a:t>℃</a:t>
                      </a:r>
                      <a:r>
                        <a:rPr kumimoji="0" lang="en-GB" altLang="zh-CN" sz="1600" u="none" strike="noStrike" cap="none" normalizeH="0" baseline="0" dirty="0" smtClean="0">
                          <a:ln>
                            <a:noFill/>
                          </a:ln>
                          <a:effectLst/>
                        </a:rPr>
                        <a:t>)</a:t>
                      </a:r>
                      <a:endParaRPr kumimoji="0" lang="en-GB" altLang="zh-CN" sz="1600" b="0" i="0" u="none" strike="noStrike" cap="none" normalizeH="0" baseline="0" dirty="0" smtClean="0">
                        <a:ln>
                          <a:noFill/>
                        </a:ln>
                        <a:solidFill>
                          <a:schemeClr val="tx1"/>
                        </a:solidFill>
                        <a:effectLst/>
                        <a:latin typeface="Arial Narrow" pitchFamily="34" charset="0"/>
                        <a:ea typeface="黑体" pitchFamily="2" charset="-122"/>
                        <a:cs typeface="Times New Roman" pitchFamily="18" charset="0"/>
                      </a:endParaRPr>
                    </a:p>
                  </a:txBody>
                  <a:tcPr marT="45698" marB="45698"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effectLst/>
                        </a:rPr>
                        <a:t>5</a:t>
                      </a:r>
                      <a:endParaRPr kumimoji="0" lang="en-GB" altLang="zh-CN" sz="1600" b="0" i="0" u="none" strike="noStrike" cap="none" normalizeH="0" baseline="0" dirty="0" smtClean="0">
                        <a:ln>
                          <a:noFill/>
                        </a:ln>
                        <a:solidFill>
                          <a:srgbClr val="0066FF"/>
                        </a:solidFill>
                        <a:effectLst/>
                        <a:latin typeface="Arial Narrow" pitchFamily="34" charset="0"/>
                        <a:ea typeface="SimSun" pitchFamily="2" charset="-122"/>
                      </a:endParaRPr>
                    </a:p>
                  </a:txBody>
                  <a:tcPr marT="45698" marB="45698"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smtClean="0">
                          <a:ln>
                            <a:noFill/>
                          </a:ln>
                          <a:effectLst/>
                        </a:rPr>
                        <a:t>10</a:t>
                      </a:r>
                      <a:endParaRPr kumimoji="0" lang="en-GB" altLang="zh-CN" sz="1600" b="0" i="0" u="none" strike="noStrike" cap="none" normalizeH="0" baseline="0" smtClean="0">
                        <a:ln>
                          <a:noFill/>
                        </a:ln>
                        <a:solidFill>
                          <a:srgbClr val="0066FF"/>
                        </a:solidFill>
                        <a:effectLst/>
                        <a:latin typeface="Arial Narrow" pitchFamily="34" charset="0"/>
                        <a:ea typeface="SimSun" pitchFamily="2" charset="-122"/>
                      </a:endParaRPr>
                    </a:p>
                  </a:txBody>
                  <a:tcPr marT="45698" marB="45698"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effectLst/>
                        </a:rPr>
                        <a:t>15</a:t>
                      </a:r>
                      <a:endParaRPr kumimoji="0" lang="en-GB" altLang="zh-CN" sz="1600" b="0" i="0" u="none" strike="noStrike" cap="none" normalizeH="0" baseline="0" dirty="0" smtClean="0">
                        <a:ln>
                          <a:noFill/>
                        </a:ln>
                        <a:solidFill>
                          <a:srgbClr val="0066FF"/>
                        </a:solidFill>
                        <a:effectLst/>
                        <a:latin typeface="Arial Narrow" pitchFamily="34" charset="0"/>
                        <a:ea typeface="SimSun" pitchFamily="2" charset="-122"/>
                      </a:endParaRPr>
                    </a:p>
                  </a:txBody>
                  <a:tcPr marT="45698" marB="45698"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smtClean="0">
                          <a:ln>
                            <a:noFill/>
                          </a:ln>
                          <a:effectLst/>
                        </a:rPr>
                        <a:t>20</a:t>
                      </a:r>
                      <a:endParaRPr kumimoji="0" lang="en-GB" altLang="zh-CN" sz="1600" b="0" i="0" u="none" strike="noStrike" cap="none" normalizeH="0" baseline="0" smtClean="0">
                        <a:ln>
                          <a:noFill/>
                        </a:ln>
                        <a:solidFill>
                          <a:srgbClr val="0066FF"/>
                        </a:solidFill>
                        <a:effectLst/>
                        <a:latin typeface="Arial Narrow" pitchFamily="34" charset="0"/>
                        <a:ea typeface="SimSun" pitchFamily="2" charset="-122"/>
                      </a:endParaRPr>
                    </a:p>
                  </a:txBody>
                  <a:tcPr marT="45698" marB="45698"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smtClean="0">
                          <a:ln>
                            <a:noFill/>
                          </a:ln>
                          <a:effectLst/>
                        </a:rPr>
                        <a:t>25</a:t>
                      </a:r>
                      <a:endParaRPr kumimoji="0" lang="en-GB" altLang="zh-CN" sz="1600" b="0" i="0" u="none" strike="noStrike" cap="none" normalizeH="0" baseline="0" smtClean="0">
                        <a:ln>
                          <a:noFill/>
                        </a:ln>
                        <a:solidFill>
                          <a:srgbClr val="0066FF"/>
                        </a:solidFill>
                        <a:effectLst/>
                        <a:latin typeface="Arial Narrow" pitchFamily="34" charset="0"/>
                        <a:ea typeface="SimSun" pitchFamily="2" charset="-122"/>
                      </a:endParaRPr>
                    </a:p>
                  </a:txBody>
                  <a:tcPr marT="45698" marB="45698"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smtClean="0">
                          <a:ln>
                            <a:noFill/>
                          </a:ln>
                          <a:effectLst/>
                        </a:rPr>
                        <a:t>30</a:t>
                      </a:r>
                      <a:endParaRPr kumimoji="0" lang="en-GB" altLang="zh-CN" sz="1600" b="0" i="0" u="none" strike="noStrike" cap="none" normalizeH="0" baseline="0" smtClean="0">
                        <a:ln>
                          <a:noFill/>
                        </a:ln>
                        <a:solidFill>
                          <a:srgbClr val="0066FF"/>
                        </a:solidFill>
                        <a:effectLst/>
                        <a:latin typeface="Arial Narrow" pitchFamily="34" charset="0"/>
                        <a:ea typeface="SimSun" pitchFamily="2" charset="-122"/>
                      </a:endParaRPr>
                    </a:p>
                  </a:txBody>
                  <a:tcPr marT="45698" marB="45698"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smtClean="0">
                          <a:ln>
                            <a:noFill/>
                          </a:ln>
                          <a:effectLst/>
                        </a:rPr>
                        <a:t>40</a:t>
                      </a:r>
                      <a:endParaRPr kumimoji="0" lang="en-GB" altLang="zh-CN" sz="1600" b="0" i="0" u="none" strike="noStrike" cap="none" normalizeH="0" baseline="0" smtClean="0">
                        <a:ln>
                          <a:noFill/>
                        </a:ln>
                        <a:solidFill>
                          <a:srgbClr val="0066FF"/>
                        </a:solidFill>
                        <a:effectLst/>
                        <a:latin typeface="Arial Narrow" pitchFamily="34" charset="0"/>
                        <a:ea typeface="SimSun" pitchFamily="2" charset="-122"/>
                      </a:endParaRPr>
                    </a:p>
                  </a:txBody>
                  <a:tcPr marT="45698" marB="45698"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smtClean="0">
                          <a:ln>
                            <a:noFill/>
                          </a:ln>
                          <a:effectLst/>
                        </a:rPr>
                        <a:t>50</a:t>
                      </a:r>
                      <a:endParaRPr kumimoji="0" lang="en-GB" altLang="zh-CN" sz="1600" b="0" i="0" u="none" strike="noStrike" cap="none" normalizeH="0" baseline="0" smtClean="0">
                        <a:ln>
                          <a:noFill/>
                        </a:ln>
                        <a:solidFill>
                          <a:srgbClr val="0066FF"/>
                        </a:solidFill>
                        <a:effectLst/>
                        <a:latin typeface="Arial Narrow" pitchFamily="34" charset="0"/>
                        <a:ea typeface="SimSun" pitchFamily="2" charset="-122"/>
                      </a:endParaRPr>
                    </a:p>
                  </a:txBody>
                  <a:tcPr marT="45698" marB="45698"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smtClean="0">
                          <a:ln>
                            <a:noFill/>
                          </a:ln>
                          <a:effectLst/>
                        </a:rPr>
                        <a:t>60</a:t>
                      </a:r>
                      <a:endParaRPr kumimoji="0" lang="en-GB" altLang="zh-CN" sz="1600" b="0" i="0" u="none" strike="noStrike" cap="none" normalizeH="0" baseline="0" smtClean="0">
                        <a:ln>
                          <a:noFill/>
                        </a:ln>
                        <a:solidFill>
                          <a:srgbClr val="0066FF"/>
                        </a:solidFill>
                        <a:effectLst/>
                        <a:latin typeface="Arial Narrow" pitchFamily="34" charset="0"/>
                        <a:ea typeface="SimSun" pitchFamily="2" charset="-122"/>
                      </a:endParaRPr>
                    </a:p>
                  </a:txBody>
                  <a:tcPr marT="45698" marB="45698" anchor="ctr" horzOverflow="overflow"/>
                </a:tc>
              </a:tr>
              <a:tr h="435059">
                <a:tc>
                  <a:txBody>
                    <a:bodyPr/>
                    <a:lstStyle/>
                    <a:p>
                      <a:pPr marL="0" marR="0" lvl="0" indent="0" algn="ctr" defTabSz="914400" rtl="0" eaLnBrk="1" fontAlgn="base" latinLnBrk="0" hangingPunct="1">
                        <a:lnSpc>
                          <a:spcPts val="1900"/>
                        </a:lnSpc>
                        <a:spcBef>
                          <a:spcPct val="0"/>
                        </a:spcBef>
                        <a:spcAft>
                          <a:spcPct val="0"/>
                        </a:spcAft>
                        <a:buClrTx/>
                        <a:buSzTx/>
                        <a:buFontTx/>
                        <a:buNone/>
                        <a:tabLst/>
                      </a:pPr>
                      <a:r>
                        <a:rPr kumimoji="0" lang="en-US" altLang="zh-CN" sz="1600" u="none" strike="noStrike" cap="none" normalizeH="0" baseline="0" smtClean="0">
                          <a:ln>
                            <a:noFill/>
                          </a:ln>
                          <a:effectLst/>
                        </a:rPr>
                        <a:t>Resistance Value (KΩ</a:t>
                      </a:r>
                      <a:r>
                        <a:rPr kumimoji="0" lang="en-GB" altLang="zh-CN" sz="1600" u="none" strike="noStrike" cap="none" normalizeH="0" baseline="0" smtClean="0">
                          <a:ln>
                            <a:noFill/>
                          </a:ln>
                          <a:effectLst/>
                        </a:rPr>
                        <a:t>)</a:t>
                      </a:r>
                      <a:endParaRPr kumimoji="0" lang="en-GB" altLang="zh-CN" sz="1600" b="1" i="0" u="none" strike="noStrike" cap="none" normalizeH="0" baseline="0" smtClean="0">
                        <a:ln>
                          <a:noFill/>
                        </a:ln>
                        <a:solidFill>
                          <a:srgbClr val="009FDE"/>
                        </a:solidFill>
                        <a:effectLst/>
                        <a:latin typeface="Arial Narrow" pitchFamily="34" charset="0"/>
                        <a:ea typeface="黑体" pitchFamily="2" charset="-122"/>
                        <a:cs typeface="Times New Roman" pitchFamily="18" charset="0"/>
                      </a:endParaRPr>
                    </a:p>
                  </a:txBody>
                  <a:tcPr marT="45698" marB="45698"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effectLst/>
                        </a:rPr>
                        <a:t>26.9</a:t>
                      </a:r>
                      <a:endParaRPr kumimoji="0" lang="en-GB" altLang="zh-CN" sz="1600" b="0" i="0" u="none" strike="noStrike" cap="none" normalizeH="0" baseline="0" dirty="0" smtClean="0">
                        <a:ln>
                          <a:noFill/>
                        </a:ln>
                        <a:solidFill>
                          <a:srgbClr val="0066FF"/>
                        </a:solidFill>
                        <a:effectLst/>
                        <a:latin typeface="Arial Narrow" pitchFamily="34" charset="0"/>
                        <a:ea typeface="SimSun" pitchFamily="2" charset="-122"/>
                      </a:endParaRPr>
                    </a:p>
                  </a:txBody>
                  <a:tcPr marT="45698" marB="45698"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smtClean="0">
                          <a:ln>
                            <a:noFill/>
                          </a:ln>
                          <a:effectLst/>
                        </a:rPr>
                        <a:t>20.7</a:t>
                      </a:r>
                      <a:endParaRPr kumimoji="0" lang="en-GB" altLang="zh-CN" sz="1600" b="0" i="0" u="none" strike="noStrike" cap="none" normalizeH="0" baseline="0" smtClean="0">
                        <a:ln>
                          <a:noFill/>
                        </a:ln>
                        <a:solidFill>
                          <a:srgbClr val="0066FF"/>
                        </a:solidFill>
                        <a:effectLst/>
                        <a:latin typeface="Arial Narrow" pitchFamily="34" charset="0"/>
                        <a:ea typeface="SimSun" pitchFamily="2" charset="-122"/>
                      </a:endParaRPr>
                    </a:p>
                  </a:txBody>
                  <a:tcPr marT="45698" marB="45698"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smtClean="0">
                          <a:ln>
                            <a:noFill/>
                          </a:ln>
                          <a:effectLst/>
                        </a:rPr>
                        <a:t>16.1</a:t>
                      </a:r>
                      <a:endParaRPr kumimoji="0" lang="en-GB" altLang="zh-CN" sz="1600" b="0" i="0" u="none" strike="noStrike" cap="none" normalizeH="0" baseline="0" smtClean="0">
                        <a:ln>
                          <a:noFill/>
                        </a:ln>
                        <a:solidFill>
                          <a:srgbClr val="0066FF"/>
                        </a:solidFill>
                        <a:effectLst/>
                        <a:latin typeface="Arial Narrow" pitchFamily="34" charset="0"/>
                        <a:ea typeface="SimSun" pitchFamily="2" charset="-122"/>
                      </a:endParaRPr>
                    </a:p>
                  </a:txBody>
                  <a:tcPr marT="45698" marB="45698"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smtClean="0">
                          <a:ln>
                            <a:noFill/>
                          </a:ln>
                          <a:effectLst/>
                        </a:rPr>
                        <a:t>12.6</a:t>
                      </a:r>
                      <a:endParaRPr kumimoji="0" lang="en-GB" altLang="zh-CN" sz="1600" b="0" i="0" u="none" strike="noStrike" cap="none" normalizeH="0" baseline="0" smtClean="0">
                        <a:ln>
                          <a:noFill/>
                        </a:ln>
                        <a:solidFill>
                          <a:srgbClr val="0066FF"/>
                        </a:solidFill>
                        <a:effectLst/>
                        <a:latin typeface="Arial Narrow" pitchFamily="34" charset="0"/>
                        <a:ea typeface="SimSun" pitchFamily="2" charset="-122"/>
                      </a:endParaRPr>
                    </a:p>
                  </a:txBody>
                  <a:tcPr marT="45698" marB="45698"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smtClean="0">
                          <a:ln>
                            <a:noFill/>
                          </a:ln>
                          <a:effectLst/>
                        </a:rPr>
                        <a:t>10</a:t>
                      </a:r>
                      <a:endParaRPr kumimoji="0" lang="en-GB" altLang="zh-CN" sz="1600" b="0" i="0" u="none" strike="noStrike" cap="none" normalizeH="0" baseline="0" smtClean="0">
                        <a:ln>
                          <a:noFill/>
                        </a:ln>
                        <a:solidFill>
                          <a:srgbClr val="0066FF"/>
                        </a:solidFill>
                        <a:effectLst/>
                        <a:latin typeface="Arial Narrow" pitchFamily="34" charset="0"/>
                        <a:ea typeface="SimSun" pitchFamily="2" charset="-122"/>
                      </a:endParaRPr>
                    </a:p>
                  </a:txBody>
                  <a:tcPr marT="45698" marB="45698"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smtClean="0">
                          <a:ln>
                            <a:noFill/>
                          </a:ln>
                          <a:effectLst/>
                        </a:rPr>
                        <a:t>8</a:t>
                      </a:r>
                      <a:endParaRPr kumimoji="0" lang="en-GB" altLang="zh-CN" sz="1600" b="0" i="0" u="none" strike="noStrike" cap="none" normalizeH="0" baseline="0" smtClean="0">
                        <a:ln>
                          <a:noFill/>
                        </a:ln>
                        <a:solidFill>
                          <a:srgbClr val="0066FF"/>
                        </a:solidFill>
                        <a:effectLst/>
                        <a:latin typeface="Arial Narrow" pitchFamily="34" charset="0"/>
                        <a:ea typeface="SimSun" pitchFamily="2" charset="-122"/>
                      </a:endParaRPr>
                    </a:p>
                  </a:txBody>
                  <a:tcPr marT="45698" marB="45698"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smtClean="0">
                          <a:ln>
                            <a:noFill/>
                          </a:ln>
                          <a:effectLst/>
                        </a:rPr>
                        <a:t>5.2</a:t>
                      </a:r>
                      <a:endParaRPr kumimoji="0" lang="en-GB" altLang="zh-CN" sz="1600" b="0" i="0" u="none" strike="noStrike" cap="none" normalizeH="0" baseline="0" smtClean="0">
                        <a:ln>
                          <a:noFill/>
                        </a:ln>
                        <a:solidFill>
                          <a:srgbClr val="0066FF"/>
                        </a:solidFill>
                        <a:effectLst/>
                        <a:latin typeface="Arial Narrow" pitchFamily="34" charset="0"/>
                        <a:ea typeface="SimSun" pitchFamily="2" charset="-122"/>
                      </a:endParaRPr>
                    </a:p>
                  </a:txBody>
                  <a:tcPr marT="45698" marB="45698"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smtClean="0">
                          <a:ln>
                            <a:noFill/>
                          </a:ln>
                          <a:effectLst/>
                        </a:rPr>
                        <a:t>3.5</a:t>
                      </a:r>
                      <a:endParaRPr kumimoji="0" lang="en-GB" altLang="zh-CN" sz="1600" b="0" i="0" u="none" strike="noStrike" cap="none" normalizeH="0" baseline="0" smtClean="0">
                        <a:ln>
                          <a:noFill/>
                        </a:ln>
                        <a:solidFill>
                          <a:srgbClr val="0066FF"/>
                        </a:solidFill>
                        <a:effectLst/>
                        <a:latin typeface="Arial Narrow" pitchFamily="34" charset="0"/>
                        <a:ea typeface="SimSun" pitchFamily="2" charset="-122"/>
                      </a:endParaRPr>
                    </a:p>
                  </a:txBody>
                  <a:tcPr marT="45698" marB="45698"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effectLst/>
                        </a:rPr>
                        <a:t>2.4</a:t>
                      </a:r>
                      <a:endParaRPr kumimoji="0" lang="en-GB" altLang="zh-CN" sz="1600" b="0" i="0" u="none" strike="noStrike" cap="none" normalizeH="0" baseline="0" dirty="0" smtClean="0">
                        <a:ln>
                          <a:noFill/>
                        </a:ln>
                        <a:solidFill>
                          <a:srgbClr val="0066FF"/>
                        </a:solidFill>
                        <a:effectLst/>
                        <a:latin typeface="Arial Narrow" pitchFamily="34" charset="0"/>
                        <a:ea typeface="SimSun" pitchFamily="2" charset="-122"/>
                      </a:endParaRPr>
                    </a:p>
                  </a:txBody>
                  <a:tcPr marT="45698" marB="45698" anchor="ctr" horzOverflow="overflow"/>
                </a:tc>
              </a:tr>
            </a:tbl>
          </a:graphicData>
        </a:graphic>
      </p:graphicFrame>
      <p:graphicFrame>
        <p:nvGraphicFramePr>
          <p:cNvPr id="9" name="表格 8"/>
          <p:cNvGraphicFramePr>
            <a:graphicFrameLocks noGrp="1"/>
          </p:cNvGraphicFramePr>
          <p:nvPr>
            <p:extLst>
              <p:ext uri="{D42A27DB-BD31-4B8C-83A1-F6EECF244321}">
                <p14:modId xmlns:p14="http://schemas.microsoft.com/office/powerpoint/2010/main" val="2173253465"/>
              </p:ext>
            </p:extLst>
          </p:nvPr>
        </p:nvGraphicFramePr>
        <p:xfrm>
          <a:off x="666180" y="5774455"/>
          <a:ext cx="7666037" cy="670472"/>
        </p:xfrm>
        <a:graphic>
          <a:graphicData uri="http://schemas.openxmlformats.org/drawingml/2006/table">
            <a:tbl>
              <a:tblPr>
                <a:tableStyleId>{E8B1032C-EA38-4F05-BA0D-38AFFFC7BED3}</a:tableStyleId>
              </a:tblPr>
              <a:tblGrid>
                <a:gridCol w="2260600"/>
                <a:gridCol w="736918"/>
                <a:gridCol w="454342"/>
                <a:gridCol w="624205"/>
                <a:gridCol w="624205"/>
                <a:gridCol w="624205"/>
                <a:gridCol w="565150"/>
                <a:gridCol w="565150"/>
                <a:gridCol w="646112"/>
                <a:gridCol w="565150"/>
              </a:tblGrid>
              <a:tr h="333375">
                <a:tc>
                  <a:txBody>
                    <a:bodyPr/>
                    <a:lstStyle/>
                    <a:p>
                      <a:pPr marL="0" marR="0" lvl="0" indent="0" algn="ctr" defTabSz="914400" rtl="0" eaLnBrk="1" fontAlgn="base" latinLnBrk="0" hangingPunct="1">
                        <a:lnSpc>
                          <a:spcPts val="1900"/>
                        </a:lnSpc>
                        <a:spcBef>
                          <a:spcPct val="0"/>
                        </a:spcBef>
                        <a:spcAft>
                          <a:spcPct val="0"/>
                        </a:spcAft>
                        <a:buClrTx/>
                        <a:buSzTx/>
                        <a:buFontTx/>
                        <a:buNone/>
                        <a:tabLst/>
                      </a:pPr>
                      <a:r>
                        <a:rPr kumimoji="0" lang="en-US" altLang="zh-CN" sz="1600" u="none" strike="noStrike" cap="none" normalizeH="0" baseline="0" dirty="0" smtClean="0">
                          <a:ln>
                            <a:noFill/>
                          </a:ln>
                          <a:effectLst/>
                        </a:rPr>
                        <a:t>Temperature (</a:t>
                      </a:r>
                      <a:r>
                        <a:rPr kumimoji="0" lang="zh-CN" altLang="en-US" sz="1600" u="none" strike="noStrike" cap="none" normalizeH="0" baseline="0" dirty="0" smtClean="0">
                          <a:ln>
                            <a:noFill/>
                          </a:ln>
                          <a:effectLst/>
                        </a:rPr>
                        <a:t>℃</a:t>
                      </a:r>
                      <a:r>
                        <a:rPr kumimoji="0" lang="en-GB" altLang="zh-CN" sz="1600" u="none" strike="noStrike" cap="none" normalizeH="0" baseline="0" dirty="0" smtClean="0">
                          <a:ln>
                            <a:noFill/>
                          </a:ln>
                          <a:effectLst/>
                        </a:rPr>
                        <a:t>)</a:t>
                      </a:r>
                      <a:endParaRPr kumimoji="0" lang="en-GB" altLang="zh-CN" sz="1600" b="0" i="0" u="none" strike="noStrike" cap="none" normalizeH="0" baseline="0" dirty="0" smtClean="0">
                        <a:ln>
                          <a:noFill/>
                        </a:ln>
                        <a:solidFill>
                          <a:schemeClr val="tx1"/>
                        </a:solidFill>
                        <a:effectLst/>
                        <a:latin typeface="Arial Narrow" pitchFamily="34" charset="0"/>
                        <a:ea typeface="黑体" pitchFamily="2" charset="-122"/>
                        <a:cs typeface="Times New Roman" pitchFamily="18" charset="0"/>
                      </a:endParaRPr>
                    </a:p>
                  </a:txBody>
                  <a:tcPr marT="45698" marB="45698"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effectLst/>
                        </a:rPr>
                        <a:t>5</a:t>
                      </a:r>
                      <a:endParaRPr kumimoji="0" lang="en-GB" altLang="zh-CN" sz="1600" b="0" i="0" u="none" strike="noStrike" cap="none" normalizeH="0" baseline="0" dirty="0" smtClean="0">
                        <a:ln>
                          <a:noFill/>
                        </a:ln>
                        <a:solidFill>
                          <a:srgbClr val="0066FF"/>
                        </a:solidFill>
                        <a:effectLst/>
                        <a:latin typeface="Arial Narrow" pitchFamily="34" charset="0"/>
                        <a:ea typeface="SimSun" pitchFamily="2" charset="-122"/>
                      </a:endParaRPr>
                    </a:p>
                  </a:txBody>
                  <a:tcPr marT="45698" marB="45698"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smtClean="0">
                          <a:ln>
                            <a:noFill/>
                          </a:ln>
                          <a:effectLst/>
                        </a:rPr>
                        <a:t>15</a:t>
                      </a:r>
                      <a:endParaRPr kumimoji="0" lang="en-GB" altLang="zh-CN" sz="1600" b="0" i="0" u="none" strike="noStrike" cap="none" normalizeH="0" baseline="0" smtClean="0">
                        <a:ln>
                          <a:noFill/>
                        </a:ln>
                        <a:solidFill>
                          <a:srgbClr val="0066FF"/>
                        </a:solidFill>
                        <a:effectLst/>
                        <a:latin typeface="Arial Narrow" pitchFamily="34" charset="0"/>
                        <a:ea typeface="SimSun" pitchFamily="2" charset="-122"/>
                      </a:endParaRPr>
                    </a:p>
                  </a:txBody>
                  <a:tcPr marT="45698" marB="45698"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smtClean="0">
                          <a:ln>
                            <a:noFill/>
                          </a:ln>
                          <a:effectLst/>
                        </a:rPr>
                        <a:t>25</a:t>
                      </a:r>
                      <a:endParaRPr kumimoji="0" lang="en-GB" altLang="zh-CN" sz="1600" b="0" i="0" u="none" strike="noStrike" cap="none" normalizeH="0" baseline="0" smtClean="0">
                        <a:ln>
                          <a:noFill/>
                        </a:ln>
                        <a:solidFill>
                          <a:srgbClr val="0066FF"/>
                        </a:solidFill>
                        <a:effectLst/>
                        <a:latin typeface="Arial Narrow" pitchFamily="34" charset="0"/>
                        <a:ea typeface="SimSun" pitchFamily="2" charset="-122"/>
                      </a:endParaRPr>
                    </a:p>
                  </a:txBody>
                  <a:tcPr marT="45698" marB="45698"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effectLst/>
                        </a:rPr>
                        <a:t>35</a:t>
                      </a:r>
                      <a:endParaRPr kumimoji="0" lang="en-GB" altLang="zh-CN" sz="1600" b="0" i="0" u="none" strike="noStrike" cap="none" normalizeH="0" baseline="0" dirty="0" smtClean="0">
                        <a:ln>
                          <a:noFill/>
                        </a:ln>
                        <a:solidFill>
                          <a:srgbClr val="0066FF"/>
                        </a:solidFill>
                        <a:effectLst/>
                        <a:latin typeface="Arial Narrow" pitchFamily="34" charset="0"/>
                        <a:ea typeface="SimSun" pitchFamily="2" charset="-122"/>
                      </a:endParaRPr>
                    </a:p>
                  </a:txBody>
                  <a:tcPr marT="45698" marB="45698"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smtClean="0">
                          <a:ln>
                            <a:noFill/>
                          </a:ln>
                          <a:effectLst/>
                        </a:rPr>
                        <a:t>60</a:t>
                      </a:r>
                      <a:endParaRPr kumimoji="0" lang="en-GB" altLang="zh-CN" sz="1600" b="0" i="0" u="none" strike="noStrike" cap="none" normalizeH="0" baseline="0" smtClean="0">
                        <a:ln>
                          <a:noFill/>
                        </a:ln>
                        <a:solidFill>
                          <a:srgbClr val="0066FF"/>
                        </a:solidFill>
                        <a:effectLst/>
                        <a:latin typeface="Arial Narrow" pitchFamily="34" charset="0"/>
                        <a:ea typeface="SimSun" pitchFamily="2" charset="-122"/>
                      </a:endParaRPr>
                    </a:p>
                  </a:txBody>
                  <a:tcPr marT="45698" marB="45698"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smtClean="0">
                          <a:ln>
                            <a:noFill/>
                          </a:ln>
                          <a:effectLst/>
                        </a:rPr>
                        <a:t>70</a:t>
                      </a:r>
                      <a:endParaRPr kumimoji="0" lang="en-GB" altLang="zh-CN" sz="1600" b="0" i="0" u="none" strike="noStrike" cap="none" normalizeH="0" baseline="0" smtClean="0">
                        <a:ln>
                          <a:noFill/>
                        </a:ln>
                        <a:solidFill>
                          <a:srgbClr val="0066FF"/>
                        </a:solidFill>
                        <a:effectLst/>
                        <a:latin typeface="Arial Narrow" pitchFamily="34" charset="0"/>
                        <a:ea typeface="SimSun" pitchFamily="2" charset="-122"/>
                      </a:endParaRPr>
                    </a:p>
                  </a:txBody>
                  <a:tcPr marT="45698" marB="45698"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smtClean="0">
                          <a:ln>
                            <a:noFill/>
                          </a:ln>
                          <a:effectLst/>
                        </a:rPr>
                        <a:t>80</a:t>
                      </a:r>
                      <a:endParaRPr kumimoji="0" lang="en-GB" altLang="zh-CN" sz="1600" b="0" i="0" u="none" strike="noStrike" cap="none" normalizeH="0" baseline="0" smtClean="0">
                        <a:ln>
                          <a:noFill/>
                        </a:ln>
                        <a:solidFill>
                          <a:srgbClr val="0066FF"/>
                        </a:solidFill>
                        <a:effectLst/>
                        <a:latin typeface="Arial Narrow" pitchFamily="34" charset="0"/>
                        <a:ea typeface="SimSun" pitchFamily="2" charset="-122"/>
                      </a:endParaRPr>
                    </a:p>
                  </a:txBody>
                  <a:tcPr marT="45698" marB="45698"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smtClean="0">
                          <a:ln>
                            <a:noFill/>
                          </a:ln>
                          <a:effectLst/>
                        </a:rPr>
                        <a:t>90</a:t>
                      </a:r>
                      <a:endParaRPr kumimoji="0" lang="en-GB" altLang="zh-CN" sz="1600" b="0" i="0" u="none" strike="noStrike" cap="none" normalizeH="0" baseline="0" smtClean="0">
                        <a:ln>
                          <a:noFill/>
                        </a:ln>
                        <a:solidFill>
                          <a:srgbClr val="0066FF"/>
                        </a:solidFill>
                        <a:effectLst/>
                        <a:latin typeface="Arial Narrow" pitchFamily="34" charset="0"/>
                        <a:ea typeface="SimSun" pitchFamily="2" charset="-122"/>
                      </a:endParaRPr>
                    </a:p>
                  </a:txBody>
                  <a:tcPr marT="45698" marB="45698"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smtClean="0">
                          <a:ln>
                            <a:noFill/>
                          </a:ln>
                          <a:effectLst/>
                        </a:rPr>
                        <a:t>100</a:t>
                      </a:r>
                      <a:endParaRPr kumimoji="0" lang="en-GB" altLang="zh-CN" sz="1600" b="0" i="0" u="none" strike="noStrike" cap="none" normalizeH="0" baseline="0" smtClean="0">
                        <a:ln>
                          <a:noFill/>
                        </a:ln>
                        <a:solidFill>
                          <a:srgbClr val="0066FF"/>
                        </a:solidFill>
                        <a:effectLst/>
                        <a:latin typeface="Arial Narrow" pitchFamily="34" charset="0"/>
                        <a:ea typeface="SimSun" pitchFamily="2" charset="-122"/>
                      </a:endParaRPr>
                    </a:p>
                  </a:txBody>
                  <a:tcPr marT="45698" marB="45698" anchor="ctr" horzOverflow="overflow"/>
                </a:tc>
              </a:tr>
              <a:tr h="333375">
                <a:tc>
                  <a:txBody>
                    <a:bodyPr/>
                    <a:lstStyle/>
                    <a:p>
                      <a:pPr marL="0" marR="0" lvl="0" indent="0" algn="ctr" defTabSz="914400" rtl="0" eaLnBrk="1" fontAlgn="base" latinLnBrk="0" hangingPunct="1">
                        <a:lnSpc>
                          <a:spcPts val="1900"/>
                        </a:lnSpc>
                        <a:spcBef>
                          <a:spcPct val="0"/>
                        </a:spcBef>
                        <a:spcAft>
                          <a:spcPct val="0"/>
                        </a:spcAft>
                        <a:buClrTx/>
                        <a:buSzTx/>
                        <a:buFontTx/>
                        <a:buNone/>
                        <a:tabLst/>
                      </a:pPr>
                      <a:r>
                        <a:rPr kumimoji="0" lang="en-US" altLang="zh-CN" sz="1600" u="none" strike="noStrike" cap="none" normalizeH="0" baseline="0" dirty="0" smtClean="0">
                          <a:ln>
                            <a:noFill/>
                          </a:ln>
                          <a:effectLst/>
                        </a:rPr>
                        <a:t>Resistance Value (KΩ</a:t>
                      </a:r>
                      <a:r>
                        <a:rPr kumimoji="0" lang="en-GB" altLang="zh-CN" sz="1600" u="none" strike="noStrike" cap="none" normalizeH="0" baseline="0" dirty="0" smtClean="0">
                          <a:ln>
                            <a:noFill/>
                          </a:ln>
                          <a:effectLst/>
                        </a:rPr>
                        <a:t>)</a:t>
                      </a:r>
                      <a:endParaRPr kumimoji="0" lang="en-GB" altLang="zh-CN" sz="1600" b="1" i="0" u="none" strike="noStrike" cap="none" normalizeH="0" baseline="0" dirty="0" smtClean="0">
                        <a:ln>
                          <a:noFill/>
                        </a:ln>
                        <a:solidFill>
                          <a:srgbClr val="009FDE"/>
                        </a:solidFill>
                        <a:effectLst/>
                        <a:latin typeface="Arial Narrow" pitchFamily="34" charset="0"/>
                        <a:ea typeface="黑体" pitchFamily="2" charset="-122"/>
                        <a:cs typeface="Times New Roman" pitchFamily="18" charset="0"/>
                      </a:endParaRPr>
                    </a:p>
                  </a:txBody>
                  <a:tcPr marT="45698" marB="45698"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smtClean="0">
                          <a:ln>
                            <a:noFill/>
                          </a:ln>
                          <a:effectLst/>
                        </a:rPr>
                        <a:t>141.6</a:t>
                      </a:r>
                      <a:endParaRPr kumimoji="0" lang="en-GB" altLang="zh-CN" sz="1600" b="0" i="0" u="none" strike="noStrike" cap="none" normalizeH="0" baseline="0" smtClean="0">
                        <a:ln>
                          <a:noFill/>
                        </a:ln>
                        <a:solidFill>
                          <a:srgbClr val="0066FF"/>
                        </a:solidFill>
                        <a:effectLst/>
                        <a:latin typeface="Arial Narrow" pitchFamily="34" charset="0"/>
                        <a:ea typeface="SimSun" pitchFamily="2" charset="-122"/>
                      </a:endParaRPr>
                    </a:p>
                  </a:txBody>
                  <a:tcPr marT="45698" marB="45698"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smtClean="0">
                          <a:ln>
                            <a:noFill/>
                          </a:ln>
                          <a:effectLst/>
                        </a:rPr>
                        <a:t>88</a:t>
                      </a:r>
                      <a:endParaRPr kumimoji="0" lang="en-GB" altLang="zh-CN" sz="1600" b="0" i="0" u="none" strike="noStrike" cap="none" normalizeH="0" baseline="0" smtClean="0">
                        <a:ln>
                          <a:noFill/>
                        </a:ln>
                        <a:solidFill>
                          <a:srgbClr val="0066FF"/>
                        </a:solidFill>
                        <a:effectLst/>
                        <a:latin typeface="Arial Narrow" pitchFamily="34" charset="0"/>
                        <a:ea typeface="SimSun" pitchFamily="2" charset="-122"/>
                      </a:endParaRPr>
                    </a:p>
                  </a:txBody>
                  <a:tcPr marT="45698" marB="45698"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smtClean="0">
                          <a:ln>
                            <a:noFill/>
                          </a:ln>
                          <a:effectLst/>
                        </a:rPr>
                        <a:t>56.1</a:t>
                      </a:r>
                      <a:endParaRPr kumimoji="0" lang="en-GB" altLang="zh-CN" sz="1600" b="0" i="0" u="none" strike="noStrike" cap="none" normalizeH="0" baseline="0" smtClean="0">
                        <a:ln>
                          <a:noFill/>
                        </a:ln>
                        <a:solidFill>
                          <a:srgbClr val="0066FF"/>
                        </a:solidFill>
                        <a:effectLst/>
                        <a:latin typeface="Arial Narrow" pitchFamily="34" charset="0"/>
                        <a:ea typeface="SimSun" pitchFamily="2" charset="-122"/>
                      </a:endParaRPr>
                    </a:p>
                  </a:txBody>
                  <a:tcPr marT="45698" marB="45698"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smtClean="0">
                          <a:ln>
                            <a:noFill/>
                          </a:ln>
                          <a:effectLst/>
                        </a:rPr>
                        <a:t>36.6</a:t>
                      </a:r>
                      <a:endParaRPr kumimoji="0" lang="en-GB" altLang="zh-CN" sz="1600" b="0" i="0" u="none" strike="noStrike" cap="none" normalizeH="0" baseline="0" smtClean="0">
                        <a:ln>
                          <a:noFill/>
                        </a:ln>
                        <a:solidFill>
                          <a:srgbClr val="0066FF"/>
                        </a:solidFill>
                        <a:effectLst/>
                        <a:latin typeface="Arial Narrow" pitchFamily="34" charset="0"/>
                        <a:ea typeface="SimSun" pitchFamily="2" charset="-122"/>
                      </a:endParaRPr>
                    </a:p>
                  </a:txBody>
                  <a:tcPr marT="45698" marB="45698"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smtClean="0">
                          <a:ln>
                            <a:noFill/>
                          </a:ln>
                          <a:effectLst/>
                        </a:rPr>
                        <a:t>13.8</a:t>
                      </a:r>
                      <a:endParaRPr kumimoji="0" lang="en-GB" altLang="zh-CN" sz="1600" b="0" i="0" u="none" strike="noStrike" cap="none" normalizeH="0" baseline="0" smtClean="0">
                        <a:ln>
                          <a:noFill/>
                        </a:ln>
                        <a:solidFill>
                          <a:srgbClr val="0066FF"/>
                        </a:solidFill>
                        <a:effectLst/>
                        <a:latin typeface="Arial Narrow" pitchFamily="34" charset="0"/>
                        <a:ea typeface="SimSun" pitchFamily="2" charset="-122"/>
                      </a:endParaRPr>
                    </a:p>
                  </a:txBody>
                  <a:tcPr marT="45698" marB="45698"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smtClean="0">
                          <a:ln>
                            <a:noFill/>
                          </a:ln>
                          <a:effectLst/>
                        </a:rPr>
                        <a:t>9.7</a:t>
                      </a:r>
                      <a:endParaRPr kumimoji="0" lang="en-GB" altLang="zh-CN" sz="1600" b="0" i="0" u="none" strike="noStrike" cap="none" normalizeH="0" baseline="0" smtClean="0">
                        <a:ln>
                          <a:noFill/>
                        </a:ln>
                        <a:solidFill>
                          <a:srgbClr val="0066FF"/>
                        </a:solidFill>
                        <a:effectLst/>
                        <a:latin typeface="Arial Narrow" pitchFamily="34" charset="0"/>
                        <a:ea typeface="SimSun" pitchFamily="2" charset="-122"/>
                      </a:endParaRPr>
                    </a:p>
                  </a:txBody>
                  <a:tcPr marT="45698" marB="45698"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smtClean="0">
                          <a:ln>
                            <a:noFill/>
                          </a:ln>
                          <a:effectLst/>
                        </a:rPr>
                        <a:t>6.9</a:t>
                      </a:r>
                      <a:endParaRPr kumimoji="0" lang="en-GB" altLang="zh-CN" sz="1600" b="0" i="0" u="none" strike="noStrike" cap="none" normalizeH="0" baseline="0" smtClean="0">
                        <a:ln>
                          <a:noFill/>
                        </a:ln>
                        <a:solidFill>
                          <a:srgbClr val="0066FF"/>
                        </a:solidFill>
                        <a:effectLst/>
                        <a:latin typeface="Arial Narrow" pitchFamily="34" charset="0"/>
                        <a:ea typeface="SimSun" pitchFamily="2" charset="-122"/>
                      </a:endParaRPr>
                    </a:p>
                  </a:txBody>
                  <a:tcPr marT="45698" marB="45698"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smtClean="0">
                          <a:ln>
                            <a:noFill/>
                          </a:ln>
                          <a:effectLst/>
                        </a:rPr>
                        <a:t>5</a:t>
                      </a:r>
                      <a:endParaRPr kumimoji="0" lang="en-GB" altLang="zh-CN" sz="1600" b="0" i="0" u="none" strike="noStrike" cap="none" normalizeH="0" baseline="0" smtClean="0">
                        <a:ln>
                          <a:noFill/>
                        </a:ln>
                        <a:solidFill>
                          <a:srgbClr val="0066FF"/>
                        </a:solidFill>
                        <a:effectLst/>
                        <a:latin typeface="Arial Narrow" pitchFamily="34" charset="0"/>
                        <a:ea typeface="SimSun" pitchFamily="2" charset="-122"/>
                      </a:endParaRPr>
                    </a:p>
                  </a:txBody>
                  <a:tcPr marT="45698" marB="45698"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effectLst/>
                        </a:rPr>
                        <a:t>3.7</a:t>
                      </a:r>
                      <a:endParaRPr kumimoji="0" lang="en-GB" altLang="zh-CN" sz="1600" b="0" i="0" u="none" strike="noStrike" cap="none" normalizeH="0" baseline="0" dirty="0" smtClean="0">
                        <a:ln>
                          <a:noFill/>
                        </a:ln>
                        <a:solidFill>
                          <a:srgbClr val="0066FF"/>
                        </a:solidFill>
                        <a:effectLst/>
                        <a:latin typeface="Arial Narrow" pitchFamily="34" charset="0"/>
                        <a:ea typeface="SimSun" pitchFamily="2" charset="-122"/>
                      </a:endParaRPr>
                    </a:p>
                  </a:txBody>
                  <a:tcPr marT="45698" marB="45698" anchor="ctr" horzOverflow="overflow"/>
                </a:tc>
              </a:tr>
            </a:tbl>
          </a:graphicData>
        </a:graphic>
      </p:graphicFrame>
      <p:sp>
        <p:nvSpPr>
          <p:cNvPr id="10" name="TextBox 9"/>
          <p:cNvSpPr txBox="1">
            <a:spLocks noChangeArrowheads="1"/>
          </p:cNvSpPr>
          <p:nvPr/>
        </p:nvSpPr>
        <p:spPr bwMode="auto">
          <a:xfrm>
            <a:off x="594172" y="5283507"/>
            <a:ext cx="5211683" cy="369332"/>
          </a:xfrm>
          <a:prstGeom prst="rect">
            <a:avLst/>
          </a:prstGeom>
          <a:noFill/>
          <a:ln w="9525">
            <a:noFill/>
            <a:miter lim="800000"/>
            <a:headEnd/>
            <a:tailEnd/>
          </a:ln>
        </p:spPr>
        <p:txBody>
          <a:bodyPr wrap="none">
            <a:spAutoFit/>
          </a:bodyPr>
          <a:lstStyle/>
          <a:p>
            <a:r>
              <a:rPr lang="en-US" altLang="zh-CN" sz="1800" b="1" dirty="0">
                <a:solidFill>
                  <a:srgbClr val="002060"/>
                </a:solidFill>
                <a:latin typeface="+mn-lt"/>
              </a:rPr>
              <a:t>Some frequently-used R-T data for Td sensor:</a:t>
            </a:r>
            <a:endParaRPr lang="en-GB" altLang="zh-CN" sz="1800" b="1" dirty="0">
              <a:solidFill>
                <a:srgbClr val="002060"/>
              </a:solidFill>
              <a:latin typeface="+mn-lt"/>
            </a:endParaRPr>
          </a:p>
        </p:txBody>
      </p:sp>
    </p:spTree>
    <p:extLst>
      <p:ext uri="{BB962C8B-B14F-4D97-AF65-F5344CB8AC3E}">
        <p14:creationId xmlns:p14="http://schemas.microsoft.com/office/powerpoint/2010/main" val="3584167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122738" y="898525"/>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p>
        </p:txBody>
      </p:sp>
      <p:sp>
        <p:nvSpPr>
          <p:cNvPr id="2" name="矩形 1"/>
          <p:cNvSpPr/>
          <p:nvPr/>
        </p:nvSpPr>
        <p:spPr>
          <a:xfrm>
            <a:off x="4554612" y="180975"/>
            <a:ext cx="5968301" cy="584775"/>
          </a:xfrm>
          <a:prstGeom prst="rect">
            <a:avLst/>
          </a:prstGeom>
        </p:spPr>
        <p:txBody>
          <a:bodyPr wrap="none">
            <a:spAutoFit/>
          </a:bodyPr>
          <a:lstStyle/>
          <a:p>
            <a:pPr algn="r">
              <a:defRPr/>
            </a:pPr>
            <a:r>
              <a:rPr kumimoji="1" lang="en-US" altLang="zh-CN" sz="3200" b="1" dirty="0" smtClean="0">
                <a:solidFill>
                  <a:schemeClr val="accent2">
                    <a:lumMod val="75000"/>
                  </a:schemeClr>
                </a:solidFill>
                <a:latin typeface="Arial" charset="0"/>
                <a:ea typeface="宋体" charset="-122"/>
                <a:cs typeface="Times New Roman" pitchFamily="18" charset="0"/>
              </a:rPr>
              <a:t>2.</a:t>
            </a:r>
            <a:r>
              <a:rPr kumimoji="1" lang="en-US" altLang="zh-CN" sz="3200" b="1" dirty="0">
                <a:solidFill>
                  <a:srgbClr val="002060"/>
                </a:solidFill>
                <a:ea typeface="宋体" charset="-122"/>
                <a:cs typeface="Times New Roman" pitchFamily="18" charset="0"/>
              </a:rPr>
              <a:t> Refrigerant system </a:t>
            </a:r>
            <a:r>
              <a:rPr kumimoji="1" lang="en-US" altLang="zh-CN" sz="3200" b="1" dirty="0" smtClean="0">
                <a:solidFill>
                  <a:srgbClr val="002060"/>
                </a:solidFill>
                <a:ea typeface="宋体" charset="-122"/>
                <a:cs typeface="Times New Roman" pitchFamily="18" charset="0"/>
              </a:rPr>
              <a:t>trouble</a:t>
            </a:r>
            <a:r>
              <a:rPr kumimoji="1" lang="en-US" altLang="zh-CN" sz="3200" b="1" dirty="0" smtClean="0">
                <a:solidFill>
                  <a:schemeClr val="accent2">
                    <a:lumMod val="75000"/>
                  </a:schemeClr>
                </a:solidFill>
                <a:latin typeface="Arial" charset="0"/>
                <a:ea typeface="宋体" charset="-122"/>
                <a:cs typeface="Times New Roman" pitchFamily="18" charset="0"/>
              </a:rPr>
              <a:t> </a:t>
            </a:r>
            <a:endParaRPr lang="zh-CN" altLang="en-US" sz="3200" dirty="0">
              <a:latin typeface="Arial" charset="0"/>
              <a:ea typeface="宋体" charset="-122"/>
            </a:endParaRPr>
          </a:p>
        </p:txBody>
      </p:sp>
      <p:graphicFrame>
        <p:nvGraphicFramePr>
          <p:cNvPr id="7" name="Group 56"/>
          <p:cNvGraphicFramePr>
            <a:graphicFrameLocks noGrp="1"/>
          </p:cNvGraphicFramePr>
          <p:nvPr>
            <p:extLst>
              <p:ext uri="{D42A27DB-BD31-4B8C-83A1-F6EECF244321}">
                <p14:modId xmlns:p14="http://schemas.microsoft.com/office/powerpoint/2010/main" val="236480075"/>
              </p:ext>
            </p:extLst>
          </p:nvPr>
        </p:nvGraphicFramePr>
        <p:xfrm>
          <a:off x="285750" y="1854396"/>
          <a:ext cx="8501063" cy="3654427"/>
        </p:xfrm>
        <a:graphic>
          <a:graphicData uri="http://schemas.openxmlformats.org/drawingml/2006/table">
            <a:tbl>
              <a:tblPr>
                <a:tableStyleId>{284E427A-3D55-4303-BF80-6455036E1DE7}</a:tableStyleId>
              </a:tblPr>
              <a:tblGrid>
                <a:gridCol w="3143250"/>
                <a:gridCol w="5357813"/>
              </a:tblGrid>
              <a:tr h="2943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u="none" strike="noStrike" cap="none" normalizeH="0" baseline="0" dirty="0" smtClean="0">
                          <a:ln>
                            <a:noFill/>
                          </a:ln>
                          <a:solidFill>
                            <a:srgbClr val="000099"/>
                          </a:solidFill>
                          <a:effectLst/>
                          <a:latin typeface="Arial" pitchFamily="34" charset="0"/>
                          <a:cs typeface="Arial" pitchFamily="34" charset="0"/>
                        </a:rPr>
                        <a:t>Reason</a:t>
                      </a:r>
                      <a:endParaRPr kumimoji="0" lang="zh-CN" altLang="zh-CN" sz="1600" b="1" i="0" u="none" strike="noStrike" cap="none" normalizeH="0" baseline="0" dirty="0" smtClean="0">
                        <a:ln>
                          <a:noFill/>
                        </a:ln>
                        <a:solidFill>
                          <a:srgbClr val="000099"/>
                        </a:solidFill>
                        <a:effectLst/>
                        <a:latin typeface="Arial" pitchFamily="34" charset="0"/>
                        <a:ea typeface="宋体" pitchFamily="2" charset="-122"/>
                        <a:cs typeface="Arial" pitchFamily="34" charset="0"/>
                      </a:endParaRPr>
                    </a:p>
                  </a:txBody>
                  <a:tcPr marL="68580" marR="68580" marT="0" marB="0" anchor="ctr" horzOverflow="overflow">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u="none" strike="noStrike" cap="none" normalizeH="0" baseline="0" dirty="0" smtClean="0">
                          <a:ln>
                            <a:noFill/>
                          </a:ln>
                          <a:solidFill>
                            <a:srgbClr val="000099"/>
                          </a:solidFill>
                          <a:effectLst/>
                          <a:latin typeface="Arial" pitchFamily="34" charset="0"/>
                          <a:cs typeface="Arial" pitchFamily="34" charset="0"/>
                        </a:rPr>
                        <a:t>Solution</a:t>
                      </a:r>
                      <a:endParaRPr kumimoji="0" lang="zh-CN" altLang="zh-CN" sz="1600" b="1" i="0" u="none" strike="noStrike" cap="none" normalizeH="0" baseline="0" dirty="0" smtClean="0">
                        <a:ln>
                          <a:noFill/>
                        </a:ln>
                        <a:solidFill>
                          <a:srgbClr val="000099"/>
                        </a:solidFill>
                        <a:effectLst/>
                        <a:latin typeface="Arial" pitchFamily="34" charset="0"/>
                        <a:ea typeface="宋体" pitchFamily="2" charset="-122"/>
                        <a:cs typeface="Arial" pitchFamily="34" charset="0"/>
                      </a:endParaRPr>
                    </a:p>
                  </a:txBody>
                  <a:tcPr marL="68580" marR="68580" marT="0" marB="0" anchor="ctr" horzOverflow="overflow">
                    <a:solidFill>
                      <a:srgbClr val="00B0F0"/>
                    </a:solidFill>
                  </a:tcPr>
                </a:tc>
              </a:tr>
              <a:tr h="2943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solidFill>
                            <a:srgbClr val="000099"/>
                          </a:solidFill>
                          <a:effectLst/>
                          <a:latin typeface="Arial" pitchFamily="34" charset="0"/>
                          <a:cs typeface="Arial" pitchFamily="34" charset="0"/>
                        </a:rPr>
                        <a:t>1. Power cut off</a:t>
                      </a:r>
                      <a:endParaRPr kumimoji="0" lang="zh-CN" altLang="zh-CN" sz="1600" b="0" i="0" u="none" strike="noStrike" cap="none" normalizeH="0" baseline="0" dirty="0" smtClean="0">
                        <a:ln>
                          <a:noFill/>
                        </a:ln>
                        <a:solidFill>
                          <a:srgbClr val="000099"/>
                        </a:solidFill>
                        <a:effectLst/>
                        <a:latin typeface="Arial" pitchFamily="34" charset="0"/>
                        <a:ea typeface="宋体" pitchFamily="2" charset="-122"/>
                        <a:cs typeface="Arial" pitchFamily="34"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solidFill>
                            <a:srgbClr val="000099"/>
                          </a:solidFill>
                          <a:effectLst/>
                          <a:latin typeface="Arial" pitchFamily="34" charset="0"/>
                          <a:cs typeface="Arial" pitchFamily="34" charset="0"/>
                        </a:rPr>
                        <a:t>Wait for the power on, then turn on the unit.</a:t>
                      </a:r>
                      <a:endParaRPr kumimoji="0" lang="zh-CN" altLang="zh-CN" sz="1600" b="0" i="0" u="none" strike="noStrike" cap="none" normalizeH="0" baseline="0" dirty="0" smtClean="0">
                        <a:ln>
                          <a:noFill/>
                        </a:ln>
                        <a:solidFill>
                          <a:srgbClr val="000099"/>
                        </a:solidFill>
                        <a:effectLst/>
                        <a:latin typeface="Arial" pitchFamily="34" charset="0"/>
                        <a:ea typeface="宋体" pitchFamily="2" charset="-122"/>
                        <a:cs typeface="Arial" pitchFamily="34" charset="0"/>
                      </a:endParaRPr>
                    </a:p>
                  </a:txBody>
                  <a:tcPr marL="68580" marR="68580" marT="0" marB="0" anchor="ctr" horzOverflow="overflow"/>
                </a:tc>
              </a:tr>
              <a:tr h="5886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solidFill>
                            <a:srgbClr val="000099"/>
                          </a:solidFill>
                          <a:effectLst/>
                          <a:latin typeface="Arial" pitchFamily="34" charset="0"/>
                          <a:cs typeface="Arial" pitchFamily="34" charset="0"/>
                        </a:rPr>
                        <a:t>2. Wire plugs contact badly</a:t>
                      </a:r>
                      <a:endParaRPr kumimoji="0" lang="zh-CN" altLang="zh-CN" sz="1600" b="0" i="0" u="none" strike="noStrike" cap="none" normalizeH="0" baseline="0" dirty="0" smtClean="0">
                        <a:ln>
                          <a:noFill/>
                        </a:ln>
                        <a:solidFill>
                          <a:srgbClr val="000099"/>
                        </a:solidFill>
                        <a:effectLst/>
                        <a:latin typeface="Arial" pitchFamily="34" charset="0"/>
                        <a:ea typeface="宋体" pitchFamily="2" charset="-122"/>
                        <a:cs typeface="Arial" pitchFamily="34"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solidFill>
                            <a:srgbClr val="000099"/>
                          </a:solidFill>
                          <a:effectLst/>
                          <a:latin typeface="Arial" pitchFamily="34" charset="0"/>
                          <a:cs typeface="Arial" pitchFamily="34" charset="0"/>
                        </a:rPr>
                        <a:t>Use multi-meter check the contact of the connector plugs, repair the bad part.</a:t>
                      </a:r>
                      <a:endParaRPr kumimoji="0" lang="zh-CN" altLang="zh-CN" sz="1600" b="0" i="0" u="none" strike="noStrike" cap="none" normalizeH="0" baseline="0" dirty="0" smtClean="0">
                        <a:ln>
                          <a:noFill/>
                        </a:ln>
                        <a:solidFill>
                          <a:srgbClr val="000099"/>
                        </a:solidFill>
                        <a:effectLst/>
                        <a:latin typeface="Arial" pitchFamily="34" charset="0"/>
                        <a:ea typeface="宋体" pitchFamily="2" charset="-122"/>
                        <a:cs typeface="Arial" pitchFamily="34" charset="0"/>
                      </a:endParaRPr>
                    </a:p>
                  </a:txBody>
                  <a:tcPr marL="68580" marR="68580" marT="0" marB="0" anchor="ctr" horzOverflow="overflow"/>
                </a:tc>
              </a:tr>
              <a:tr h="7109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solidFill>
                            <a:srgbClr val="000099"/>
                          </a:solidFill>
                          <a:effectLst/>
                          <a:latin typeface="Arial" pitchFamily="34" charset="0"/>
                          <a:cs typeface="Arial" pitchFamily="34" charset="0"/>
                        </a:rPr>
                        <a:t>3. Low voltage.  Lower than 198V.</a:t>
                      </a:r>
                      <a:endParaRPr kumimoji="0" lang="zh-CN" altLang="zh-CN" sz="1600" b="0" i="0" u="none" strike="noStrike" cap="none" normalizeH="0" baseline="0" dirty="0" smtClean="0">
                        <a:ln>
                          <a:noFill/>
                        </a:ln>
                        <a:solidFill>
                          <a:srgbClr val="000099"/>
                        </a:solidFill>
                        <a:effectLst/>
                        <a:latin typeface="Arial" pitchFamily="34" charset="0"/>
                        <a:ea typeface="宋体" pitchFamily="2" charset="-122"/>
                        <a:cs typeface="Arial" pitchFamily="34"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solidFill>
                            <a:srgbClr val="000099"/>
                          </a:solidFill>
                          <a:effectLst/>
                          <a:latin typeface="Arial" pitchFamily="34" charset="0"/>
                          <a:cs typeface="Arial" pitchFamily="34" charset="0"/>
                        </a:rPr>
                        <a:t>If the voltage usual lower than the rating, stop the unit. It can avoid the compressor burn out.</a:t>
                      </a:r>
                      <a:endParaRPr kumimoji="0" lang="zh-CN" altLang="zh-CN" sz="1600" b="0" i="0" u="none" strike="noStrike" cap="none" normalizeH="0" baseline="0" dirty="0" smtClean="0">
                        <a:ln>
                          <a:noFill/>
                        </a:ln>
                        <a:solidFill>
                          <a:srgbClr val="000099"/>
                        </a:solidFill>
                        <a:effectLst/>
                        <a:latin typeface="Arial" pitchFamily="34" charset="0"/>
                        <a:ea typeface="宋体" pitchFamily="2" charset="-122"/>
                        <a:cs typeface="Arial" pitchFamily="34" charset="0"/>
                      </a:endParaRPr>
                    </a:p>
                  </a:txBody>
                  <a:tcPr marL="68580" marR="68580" marT="0" marB="0" anchor="ctr" horzOverflow="overflow"/>
                </a:tc>
              </a:tr>
              <a:tr h="5886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solidFill>
                            <a:srgbClr val="000099"/>
                          </a:solidFill>
                          <a:effectLst/>
                          <a:latin typeface="Arial" pitchFamily="34" charset="0"/>
                          <a:cs typeface="Arial" pitchFamily="34" charset="0"/>
                        </a:rPr>
                        <a:t>4. Wrong wiring connection</a:t>
                      </a:r>
                      <a:endParaRPr kumimoji="0" lang="zh-CN" altLang="zh-CN" sz="1600" b="0" i="0" u="none" strike="noStrike" cap="none" normalizeH="0" baseline="0" dirty="0" smtClean="0">
                        <a:ln>
                          <a:noFill/>
                        </a:ln>
                        <a:solidFill>
                          <a:srgbClr val="000099"/>
                        </a:solidFill>
                        <a:effectLst/>
                        <a:latin typeface="Arial" pitchFamily="34" charset="0"/>
                        <a:ea typeface="宋体" pitchFamily="2" charset="-122"/>
                        <a:cs typeface="Arial" pitchFamily="34"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solidFill>
                            <a:srgbClr val="000099"/>
                          </a:solidFill>
                          <a:effectLst/>
                          <a:latin typeface="Arial" pitchFamily="34" charset="0"/>
                          <a:cs typeface="Arial" pitchFamily="34" charset="0"/>
                        </a:rPr>
                        <a:t>Cut off the power, check the connection according to wiring diagram. </a:t>
                      </a:r>
                      <a:endParaRPr kumimoji="0" lang="zh-CN" altLang="zh-CN" sz="1600" b="0" i="0" u="none" strike="noStrike" cap="none" normalizeH="0" baseline="0" dirty="0" smtClean="0">
                        <a:ln>
                          <a:noFill/>
                        </a:ln>
                        <a:solidFill>
                          <a:srgbClr val="000099"/>
                        </a:solidFill>
                        <a:effectLst/>
                        <a:latin typeface="Arial" pitchFamily="34" charset="0"/>
                        <a:ea typeface="宋体" pitchFamily="2" charset="-122"/>
                        <a:cs typeface="Arial" pitchFamily="34" charset="0"/>
                      </a:endParaRPr>
                    </a:p>
                  </a:txBody>
                  <a:tcPr marL="68580" marR="68580" marT="0" marB="0" anchor="ctr" horzOverflow="overflow"/>
                </a:tc>
              </a:tr>
              <a:tr h="5886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solidFill>
                            <a:srgbClr val="000099"/>
                          </a:solidFill>
                          <a:effectLst/>
                          <a:latin typeface="Arial" pitchFamily="34" charset="0"/>
                          <a:cs typeface="Arial" pitchFamily="34" charset="0"/>
                        </a:rPr>
                        <a:t>5.The compressor in open circuit.</a:t>
                      </a:r>
                      <a:endParaRPr kumimoji="0" lang="zh-CN" altLang="zh-CN" sz="1600" b="0" i="0" u="none" strike="noStrike" cap="none" normalizeH="0" baseline="0" dirty="0" smtClean="0">
                        <a:ln>
                          <a:noFill/>
                        </a:ln>
                        <a:solidFill>
                          <a:srgbClr val="000099"/>
                        </a:solidFill>
                        <a:effectLst/>
                        <a:latin typeface="Arial" pitchFamily="34" charset="0"/>
                        <a:ea typeface="宋体" pitchFamily="2" charset="-122"/>
                        <a:cs typeface="Arial" pitchFamily="34"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solidFill>
                            <a:srgbClr val="000099"/>
                          </a:solidFill>
                          <a:effectLst/>
                          <a:latin typeface="Arial" pitchFamily="34" charset="0"/>
                          <a:cs typeface="Arial" pitchFamily="34" charset="0"/>
                        </a:rPr>
                        <a:t>Check the resistance of every terminal of compressor, if abnormal, replace the compressor</a:t>
                      </a:r>
                      <a:endParaRPr kumimoji="0" lang="zh-CN" altLang="zh-CN" sz="1600" b="0" i="0" u="none" strike="noStrike" cap="none" normalizeH="0" baseline="0" dirty="0" smtClean="0">
                        <a:ln>
                          <a:noFill/>
                        </a:ln>
                        <a:solidFill>
                          <a:srgbClr val="000099"/>
                        </a:solidFill>
                        <a:effectLst/>
                        <a:latin typeface="Arial" pitchFamily="34" charset="0"/>
                        <a:ea typeface="宋体" pitchFamily="2" charset="-122"/>
                        <a:cs typeface="Arial" pitchFamily="34" charset="0"/>
                      </a:endParaRPr>
                    </a:p>
                  </a:txBody>
                  <a:tcPr marL="68580" marR="68580" marT="0" marB="0" anchor="ctr" horzOverflow="overflow"/>
                </a:tc>
              </a:tr>
              <a:tr h="2943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solidFill>
                            <a:srgbClr val="000099"/>
                          </a:solidFill>
                          <a:effectLst/>
                          <a:latin typeface="Arial" pitchFamily="34" charset="0"/>
                          <a:cs typeface="Arial" pitchFamily="34" charset="0"/>
                        </a:rPr>
                        <a:t>6. Compressor “hold- shaft” </a:t>
                      </a:r>
                      <a:endParaRPr kumimoji="0" lang="zh-CN" altLang="zh-CN" sz="1600" b="0" i="0" u="none" strike="noStrike" cap="none" normalizeH="0" baseline="0" dirty="0" smtClean="0">
                        <a:ln>
                          <a:noFill/>
                        </a:ln>
                        <a:solidFill>
                          <a:srgbClr val="000099"/>
                        </a:solidFill>
                        <a:effectLst/>
                        <a:latin typeface="Arial" pitchFamily="34" charset="0"/>
                        <a:ea typeface="宋体" pitchFamily="2" charset="-122"/>
                        <a:cs typeface="Arial" pitchFamily="34"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solidFill>
                            <a:srgbClr val="000099"/>
                          </a:solidFill>
                          <a:effectLst/>
                          <a:latin typeface="Arial" pitchFamily="34" charset="0"/>
                          <a:cs typeface="Arial" pitchFamily="34" charset="0"/>
                        </a:rPr>
                        <a:t>Replace compressor, Big current.</a:t>
                      </a:r>
                      <a:endParaRPr kumimoji="0" lang="zh-CN" altLang="zh-CN" sz="1600" b="0" i="0" u="none" strike="noStrike" cap="none" normalizeH="0" baseline="0" dirty="0" smtClean="0">
                        <a:ln>
                          <a:noFill/>
                        </a:ln>
                        <a:solidFill>
                          <a:srgbClr val="000099"/>
                        </a:solidFill>
                        <a:effectLst/>
                        <a:latin typeface="Arial" pitchFamily="34" charset="0"/>
                        <a:ea typeface="宋体" pitchFamily="2" charset="-122"/>
                        <a:cs typeface="Arial" pitchFamily="34" charset="0"/>
                      </a:endParaRPr>
                    </a:p>
                  </a:txBody>
                  <a:tcPr marL="68580" marR="68580" marT="0" marB="0" anchor="ctr" horzOverflow="overflow"/>
                </a:tc>
              </a:tr>
              <a:tr h="2943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solidFill>
                            <a:srgbClr val="000099"/>
                          </a:solidFill>
                          <a:effectLst/>
                          <a:latin typeface="Arial" pitchFamily="34" charset="0"/>
                          <a:cs typeface="Arial" pitchFamily="34" charset="0"/>
                        </a:rPr>
                        <a:t>7. Compressor burn out</a:t>
                      </a:r>
                      <a:endParaRPr kumimoji="0" lang="zh-CN" altLang="zh-CN" sz="1600" b="0" i="0" u="none" strike="noStrike" cap="none" normalizeH="0" baseline="0" dirty="0" smtClean="0">
                        <a:ln>
                          <a:noFill/>
                        </a:ln>
                        <a:solidFill>
                          <a:srgbClr val="000099"/>
                        </a:solidFill>
                        <a:effectLst/>
                        <a:latin typeface="Arial" pitchFamily="34" charset="0"/>
                        <a:ea typeface="宋体" pitchFamily="2" charset="-122"/>
                        <a:cs typeface="Arial" pitchFamily="34"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solidFill>
                            <a:srgbClr val="000099"/>
                          </a:solidFill>
                          <a:effectLst/>
                          <a:latin typeface="Arial" pitchFamily="34" charset="0"/>
                          <a:cs typeface="Arial" pitchFamily="34" charset="0"/>
                        </a:rPr>
                        <a:t>Test the winding, replace compressor</a:t>
                      </a:r>
                      <a:endParaRPr kumimoji="0" lang="zh-CN" altLang="zh-CN" sz="1600" b="0" i="0" u="none" strike="noStrike" cap="none" normalizeH="0" baseline="0" dirty="0" smtClean="0">
                        <a:ln>
                          <a:noFill/>
                        </a:ln>
                        <a:solidFill>
                          <a:srgbClr val="000099"/>
                        </a:solidFill>
                        <a:effectLst/>
                        <a:latin typeface="Arial" pitchFamily="34" charset="0"/>
                        <a:ea typeface="宋体" pitchFamily="2" charset="-122"/>
                        <a:cs typeface="Arial" pitchFamily="34" charset="0"/>
                      </a:endParaRPr>
                    </a:p>
                  </a:txBody>
                  <a:tcPr marL="68580" marR="68580" marT="0" marB="0" anchor="ctr" horzOverflow="overflow"/>
                </a:tc>
              </a:tr>
            </a:tbl>
          </a:graphicData>
        </a:graphic>
      </p:graphicFrame>
      <p:sp>
        <p:nvSpPr>
          <p:cNvPr id="3" name="矩形 2"/>
          <p:cNvSpPr/>
          <p:nvPr/>
        </p:nvSpPr>
        <p:spPr>
          <a:xfrm>
            <a:off x="162124" y="1035035"/>
            <a:ext cx="8856984" cy="461665"/>
          </a:xfrm>
          <a:prstGeom prst="rect">
            <a:avLst/>
          </a:prstGeom>
        </p:spPr>
        <p:txBody>
          <a:bodyPr wrap="square">
            <a:spAutoFit/>
          </a:bodyPr>
          <a:lstStyle/>
          <a:p>
            <a:r>
              <a:rPr kumimoji="1" lang="en-US" altLang="zh-CN" sz="2400" b="1" dirty="0">
                <a:solidFill>
                  <a:srgbClr val="002060"/>
                </a:solidFill>
                <a:cs typeface="Arial" pitchFamily="34" charset="0"/>
              </a:rPr>
              <a:t>1. </a:t>
            </a:r>
            <a:r>
              <a:rPr lang="en-US" altLang="zh-CN" sz="2400" b="1" dirty="0">
                <a:solidFill>
                  <a:srgbClr val="002060"/>
                </a:solidFill>
                <a:cs typeface="Arial" pitchFamily="34" charset="0"/>
              </a:rPr>
              <a:t>When turn on the unit, the compressor can not start</a:t>
            </a:r>
          </a:p>
        </p:txBody>
      </p:sp>
    </p:spTree>
    <p:extLst>
      <p:ext uri="{BB962C8B-B14F-4D97-AF65-F5344CB8AC3E}">
        <p14:creationId xmlns:p14="http://schemas.microsoft.com/office/powerpoint/2010/main" val="28604060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122738" y="898525"/>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p>
        </p:txBody>
      </p:sp>
      <p:sp>
        <p:nvSpPr>
          <p:cNvPr id="2" name="矩形 1"/>
          <p:cNvSpPr/>
          <p:nvPr/>
        </p:nvSpPr>
        <p:spPr>
          <a:xfrm>
            <a:off x="4554612" y="180975"/>
            <a:ext cx="5968301" cy="584775"/>
          </a:xfrm>
          <a:prstGeom prst="rect">
            <a:avLst/>
          </a:prstGeom>
        </p:spPr>
        <p:txBody>
          <a:bodyPr wrap="none">
            <a:spAutoFit/>
          </a:bodyPr>
          <a:lstStyle/>
          <a:p>
            <a:pPr algn="r">
              <a:defRPr/>
            </a:pPr>
            <a:r>
              <a:rPr kumimoji="1" lang="en-US" altLang="zh-CN" sz="3200" b="1" dirty="0" smtClean="0">
                <a:solidFill>
                  <a:schemeClr val="accent2">
                    <a:lumMod val="75000"/>
                  </a:schemeClr>
                </a:solidFill>
                <a:latin typeface="Arial" charset="0"/>
                <a:ea typeface="宋体" charset="-122"/>
                <a:cs typeface="Times New Roman" pitchFamily="18" charset="0"/>
              </a:rPr>
              <a:t>2.</a:t>
            </a:r>
            <a:r>
              <a:rPr kumimoji="1" lang="en-US" altLang="zh-CN" sz="3200" b="1" dirty="0">
                <a:solidFill>
                  <a:srgbClr val="002060"/>
                </a:solidFill>
                <a:ea typeface="宋体" charset="-122"/>
                <a:cs typeface="Times New Roman" pitchFamily="18" charset="0"/>
              </a:rPr>
              <a:t> Refrigerant system </a:t>
            </a:r>
            <a:r>
              <a:rPr kumimoji="1" lang="en-US" altLang="zh-CN" sz="3200" b="1" dirty="0" smtClean="0">
                <a:solidFill>
                  <a:srgbClr val="002060"/>
                </a:solidFill>
                <a:ea typeface="宋体" charset="-122"/>
                <a:cs typeface="Times New Roman" pitchFamily="18" charset="0"/>
              </a:rPr>
              <a:t>trouble</a:t>
            </a:r>
            <a:r>
              <a:rPr kumimoji="1" lang="en-US" altLang="zh-CN" sz="3200" b="1" dirty="0" smtClean="0">
                <a:solidFill>
                  <a:schemeClr val="accent2">
                    <a:lumMod val="75000"/>
                  </a:schemeClr>
                </a:solidFill>
                <a:latin typeface="Arial" charset="0"/>
                <a:ea typeface="宋体" charset="-122"/>
                <a:cs typeface="Times New Roman" pitchFamily="18" charset="0"/>
              </a:rPr>
              <a:t> </a:t>
            </a:r>
            <a:endParaRPr lang="zh-CN" altLang="en-US" sz="3200" dirty="0">
              <a:latin typeface="Arial" charset="0"/>
              <a:ea typeface="宋体" charset="-122"/>
            </a:endParaRPr>
          </a:p>
        </p:txBody>
      </p:sp>
      <p:sp>
        <p:nvSpPr>
          <p:cNvPr id="3" name="矩形 2"/>
          <p:cNvSpPr/>
          <p:nvPr/>
        </p:nvSpPr>
        <p:spPr>
          <a:xfrm>
            <a:off x="306140" y="1012858"/>
            <a:ext cx="5170005" cy="461665"/>
          </a:xfrm>
          <a:prstGeom prst="rect">
            <a:avLst/>
          </a:prstGeom>
        </p:spPr>
        <p:txBody>
          <a:bodyPr wrap="none">
            <a:spAutoFit/>
          </a:bodyPr>
          <a:lstStyle/>
          <a:p>
            <a:r>
              <a:rPr lang="en-US" altLang="zh-CN" sz="2400" b="1" dirty="0" smtClean="0">
                <a:solidFill>
                  <a:srgbClr val="002060"/>
                </a:solidFill>
                <a:cs typeface="Arial" pitchFamily="34" charset="0"/>
              </a:rPr>
              <a:t>2. Cooling </a:t>
            </a:r>
            <a:r>
              <a:rPr lang="en-US" altLang="zh-CN" sz="2400" b="1" dirty="0">
                <a:solidFill>
                  <a:srgbClr val="002060"/>
                </a:solidFill>
                <a:cs typeface="Arial" pitchFamily="34" charset="0"/>
              </a:rPr>
              <a:t>capacity is not enough.</a:t>
            </a:r>
          </a:p>
        </p:txBody>
      </p:sp>
      <p:graphicFrame>
        <p:nvGraphicFramePr>
          <p:cNvPr id="6" name="Group 41"/>
          <p:cNvGraphicFramePr>
            <a:graphicFrameLocks noGrp="1"/>
          </p:cNvGraphicFramePr>
          <p:nvPr>
            <p:extLst>
              <p:ext uri="{D42A27DB-BD31-4B8C-83A1-F6EECF244321}">
                <p14:modId xmlns:p14="http://schemas.microsoft.com/office/powerpoint/2010/main" val="1436402010"/>
              </p:ext>
            </p:extLst>
          </p:nvPr>
        </p:nvGraphicFramePr>
        <p:xfrm>
          <a:off x="450156" y="1548383"/>
          <a:ext cx="8501063" cy="4741982"/>
        </p:xfrm>
        <a:graphic>
          <a:graphicData uri="http://schemas.openxmlformats.org/drawingml/2006/table">
            <a:tbl>
              <a:tblPr>
                <a:tableStyleId>{284E427A-3D55-4303-BF80-6455036E1DE7}</a:tableStyleId>
              </a:tblPr>
              <a:tblGrid>
                <a:gridCol w="3352800"/>
                <a:gridCol w="5148263"/>
              </a:tblGrid>
              <a:tr h="2753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u="none" strike="noStrike" cap="none" normalizeH="0" baseline="0" dirty="0" smtClean="0">
                          <a:ln>
                            <a:noFill/>
                          </a:ln>
                          <a:solidFill>
                            <a:srgbClr val="000099"/>
                          </a:solidFill>
                          <a:effectLst/>
                          <a:latin typeface="Arial" pitchFamily="34" charset="0"/>
                          <a:cs typeface="Arial" pitchFamily="34" charset="0"/>
                        </a:rPr>
                        <a:t>Reason</a:t>
                      </a:r>
                      <a:endParaRPr kumimoji="0" lang="zh-CN" altLang="zh-CN" sz="1600" b="1" i="0" u="none" strike="noStrike" cap="none" normalizeH="0" baseline="0" dirty="0" smtClean="0">
                        <a:ln>
                          <a:noFill/>
                        </a:ln>
                        <a:solidFill>
                          <a:srgbClr val="000099"/>
                        </a:solidFill>
                        <a:effectLst/>
                        <a:latin typeface="Arial" pitchFamily="34" charset="0"/>
                        <a:ea typeface="宋体" pitchFamily="2" charset="-122"/>
                        <a:cs typeface="Arial" pitchFamily="34" charset="0"/>
                      </a:endParaRPr>
                    </a:p>
                  </a:txBody>
                  <a:tcPr marL="68580" marR="68580" marT="0" marB="0" anchor="ctr" horzOverflow="overflow">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u="none" strike="noStrike" cap="none" normalizeH="0" baseline="0" dirty="0" smtClean="0">
                          <a:ln>
                            <a:noFill/>
                          </a:ln>
                          <a:solidFill>
                            <a:srgbClr val="000099"/>
                          </a:solidFill>
                          <a:effectLst/>
                          <a:latin typeface="Arial" pitchFamily="34" charset="0"/>
                          <a:cs typeface="Arial" pitchFamily="34" charset="0"/>
                        </a:rPr>
                        <a:t>Solution</a:t>
                      </a:r>
                      <a:endParaRPr kumimoji="0" lang="zh-CN" altLang="zh-CN" sz="1600" b="1" i="0" u="none" strike="noStrike" cap="none" normalizeH="0" baseline="0" dirty="0" smtClean="0">
                        <a:ln>
                          <a:noFill/>
                        </a:ln>
                        <a:solidFill>
                          <a:srgbClr val="000099"/>
                        </a:solidFill>
                        <a:effectLst/>
                        <a:latin typeface="Arial" pitchFamily="34" charset="0"/>
                        <a:ea typeface="宋体" pitchFamily="2" charset="-122"/>
                        <a:cs typeface="Arial" pitchFamily="34" charset="0"/>
                      </a:endParaRPr>
                    </a:p>
                  </a:txBody>
                  <a:tcPr marL="68580" marR="68580" marT="0" marB="0" anchor="ctr" horzOverflow="overflow">
                    <a:solidFill>
                      <a:srgbClr val="00B0F0"/>
                    </a:solidFill>
                  </a:tcPr>
                </a:tc>
              </a:tr>
              <a:tr h="4452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99"/>
                          </a:solidFill>
                          <a:effectLst/>
                          <a:latin typeface="Arial" pitchFamily="34" charset="0"/>
                          <a:ea typeface="+mn-ea"/>
                          <a:cs typeface="Arial" pitchFamily="34" charset="0"/>
                        </a:rPr>
                        <a:t>1. Dirty exchanger</a:t>
                      </a:r>
                      <a:endParaRPr kumimoji="0" lang="zh-CN" altLang="zh-CN" sz="1600" b="0" i="0" u="none" strike="noStrike" cap="none" normalizeH="0" baseline="0" dirty="0" smtClean="0">
                        <a:ln>
                          <a:noFill/>
                        </a:ln>
                        <a:solidFill>
                          <a:srgbClr val="000099"/>
                        </a:solidFill>
                        <a:effectLst/>
                        <a:latin typeface="Arial" pitchFamily="34" charset="0"/>
                        <a:ea typeface="宋体" pitchFamily="2" charset="-122"/>
                        <a:cs typeface="Arial" pitchFamily="34"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solidFill>
                            <a:srgbClr val="000099"/>
                          </a:solidFill>
                          <a:effectLst/>
                          <a:latin typeface="Arial" pitchFamily="34" charset="0"/>
                          <a:cs typeface="Arial" pitchFamily="34" charset="0"/>
                        </a:rPr>
                        <a:t>Clear or replace it; the dust on the coil fin should clean in time.</a:t>
                      </a:r>
                      <a:endParaRPr kumimoji="0" lang="zh-CN" altLang="zh-CN" sz="1600" b="0" i="0" u="none" strike="noStrike" cap="none" normalizeH="0" baseline="0" dirty="0" smtClean="0">
                        <a:ln>
                          <a:noFill/>
                        </a:ln>
                        <a:solidFill>
                          <a:srgbClr val="000099"/>
                        </a:solidFill>
                        <a:effectLst/>
                        <a:latin typeface="Arial" pitchFamily="34" charset="0"/>
                        <a:ea typeface="宋体" pitchFamily="2" charset="-122"/>
                        <a:cs typeface="Arial" pitchFamily="34" charset="0"/>
                      </a:endParaRPr>
                    </a:p>
                  </a:txBody>
                  <a:tcPr marL="68580" marR="68580" marT="0" marB="0" anchor="ctr" horzOverflow="overflow"/>
                </a:tc>
              </a:tr>
              <a:tr h="3419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solidFill>
                            <a:srgbClr val="000099"/>
                          </a:solidFill>
                          <a:effectLst/>
                          <a:latin typeface="Arial" pitchFamily="34" charset="0"/>
                          <a:cs typeface="Arial" pitchFamily="34" charset="0"/>
                        </a:rPr>
                        <a:t>2. The fan motor burn out/can not run</a:t>
                      </a:r>
                      <a:endParaRPr kumimoji="0" lang="zh-CN" altLang="zh-CN" sz="1600" b="0" i="0" u="none" strike="noStrike" cap="none" normalizeH="0" baseline="0" dirty="0" smtClean="0">
                        <a:ln>
                          <a:noFill/>
                        </a:ln>
                        <a:solidFill>
                          <a:srgbClr val="000099"/>
                        </a:solidFill>
                        <a:effectLst/>
                        <a:latin typeface="Arial" pitchFamily="34" charset="0"/>
                        <a:ea typeface="宋体" pitchFamily="2" charset="-122"/>
                        <a:cs typeface="Arial" pitchFamily="34"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solidFill>
                            <a:srgbClr val="000099"/>
                          </a:solidFill>
                          <a:effectLst/>
                          <a:latin typeface="Arial" pitchFamily="34" charset="0"/>
                          <a:cs typeface="Arial" pitchFamily="34" charset="0"/>
                        </a:rPr>
                        <a:t>If the motor is burn out, should replace the motor; </a:t>
                      </a:r>
                      <a:endParaRPr kumimoji="0" lang="zh-CN" altLang="zh-CN" sz="1600" b="0" i="0" u="none" strike="noStrike" cap="none" normalizeH="0" baseline="0" dirty="0" smtClean="0">
                        <a:ln>
                          <a:noFill/>
                        </a:ln>
                        <a:solidFill>
                          <a:srgbClr val="000099"/>
                        </a:solidFill>
                        <a:effectLst/>
                        <a:latin typeface="Arial" pitchFamily="34" charset="0"/>
                        <a:ea typeface="宋体" pitchFamily="2" charset="-122"/>
                        <a:cs typeface="Arial" pitchFamily="34" charset="0"/>
                      </a:endParaRPr>
                    </a:p>
                  </a:txBody>
                  <a:tcPr marL="68580" marR="68580" marT="0" marB="0" anchor="ctr" horzOverflow="overflow"/>
                </a:tc>
              </a:tr>
              <a:tr h="2753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solidFill>
                            <a:srgbClr val="000099"/>
                          </a:solidFill>
                          <a:effectLst/>
                          <a:latin typeface="Arial" pitchFamily="34" charset="0"/>
                          <a:cs typeface="Arial" pitchFamily="34" charset="0"/>
                        </a:rPr>
                        <a:t>3. Dirty filter</a:t>
                      </a:r>
                      <a:endParaRPr kumimoji="0" lang="zh-CN" altLang="zh-CN" sz="1600" b="0" i="0" u="none" strike="noStrike" cap="none" normalizeH="0" baseline="0" dirty="0" smtClean="0">
                        <a:ln>
                          <a:noFill/>
                        </a:ln>
                        <a:solidFill>
                          <a:srgbClr val="000099"/>
                        </a:solidFill>
                        <a:effectLst/>
                        <a:latin typeface="Arial" pitchFamily="34" charset="0"/>
                        <a:ea typeface="宋体" pitchFamily="2" charset="-122"/>
                        <a:cs typeface="Arial" pitchFamily="34"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solidFill>
                            <a:srgbClr val="000099"/>
                          </a:solidFill>
                          <a:effectLst/>
                          <a:latin typeface="Arial" pitchFamily="34" charset="0"/>
                          <a:cs typeface="Arial" pitchFamily="34" charset="0"/>
                        </a:rPr>
                        <a:t>Clean it.</a:t>
                      </a:r>
                      <a:endParaRPr kumimoji="0" lang="zh-CN" altLang="zh-CN" sz="1600" b="0" i="0" u="none" strike="noStrike" cap="none" normalizeH="0" baseline="0" dirty="0" smtClean="0">
                        <a:ln>
                          <a:noFill/>
                        </a:ln>
                        <a:solidFill>
                          <a:srgbClr val="000099"/>
                        </a:solidFill>
                        <a:effectLst/>
                        <a:latin typeface="Arial" pitchFamily="34" charset="0"/>
                        <a:ea typeface="宋体" pitchFamily="2" charset="-122"/>
                        <a:cs typeface="Arial" pitchFamily="34" charset="0"/>
                      </a:endParaRPr>
                    </a:p>
                  </a:txBody>
                  <a:tcPr marL="68580" marR="68580" marT="0" marB="0" anchor="ctr" horzOverflow="overflow"/>
                </a:tc>
              </a:tr>
              <a:tr h="5506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solidFill>
                            <a:srgbClr val="000099"/>
                          </a:solidFill>
                          <a:effectLst/>
                          <a:latin typeface="Arial" pitchFamily="34" charset="0"/>
                          <a:cs typeface="Arial" pitchFamily="34" charset="0"/>
                        </a:rPr>
                        <a:t>4. Bad  ventilation of outdoor or indoor unit</a:t>
                      </a:r>
                      <a:endParaRPr kumimoji="0" lang="zh-CN" altLang="zh-CN" sz="1600" b="0" i="0" u="none" strike="noStrike" cap="none" normalizeH="0" baseline="0" dirty="0" smtClean="0">
                        <a:ln>
                          <a:noFill/>
                        </a:ln>
                        <a:solidFill>
                          <a:srgbClr val="000099"/>
                        </a:solidFill>
                        <a:effectLst/>
                        <a:latin typeface="Arial" pitchFamily="34" charset="0"/>
                        <a:ea typeface="宋体" pitchFamily="2" charset="-122"/>
                        <a:cs typeface="Arial" pitchFamily="34"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99"/>
                          </a:solidFill>
                          <a:effectLst/>
                          <a:latin typeface="Arial" pitchFamily="34" charset="0"/>
                          <a:ea typeface="宋体" pitchFamily="2" charset="-122"/>
                          <a:cs typeface="Arial" pitchFamily="34" charset="0"/>
                        </a:rPr>
                        <a:t>Ensure the installation space.</a:t>
                      </a:r>
                      <a:endParaRPr kumimoji="0" lang="zh-CN" altLang="zh-CN" sz="1600" b="0" i="0" u="none" strike="noStrike" cap="none" normalizeH="0" baseline="0" dirty="0" smtClean="0">
                        <a:ln>
                          <a:noFill/>
                        </a:ln>
                        <a:solidFill>
                          <a:srgbClr val="000099"/>
                        </a:solidFill>
                        <a:effectLst/>
                        <a:latin typeface="Arial" pitchFamily="34" charset="0"/>
                        <a:ea typeface="宋体" pitchFamily="2" charset="-122"/>
                        <a:cs typeface="Arial" pitchFamily="34" charset="0"/>
                      </a:endParaRPr>
                    </a:p>
                  </a:txBody>
                  <a:tcPr marL="68580" marR="68580" marT="0" marB="0" anchor="ctr" horzOverflow="overflow"/>
                </a:tc>
              </a:tr>
              <a:tr h="2885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solidFill>
                            <a:srgbClr val="000099"/>
                          </a:solidFill>
                          <a:effectLst/>
                          <a:latin typeface="Arial" pitchFamily="34" charset="0"/>
                          <a:cs typeface="Arial" pitchFamily="34" charset="0"/>
                        </a:rPr>
                        <a:t>5. Straight sunshine  of outdoor</a:t>
                      </a:r>
                      <a:endParaRPr kumimoji="0" lang="zh-CN" altLang="zh-CN" sz="1600" b="0" i="0" u="none" strike="noStrike" cap="none" normalizeH="0" baseline="0" dirty="0" smtClean="0">
                        <a:ln>
                          <a:noFill/>
                        </a:ln>
                        <a:solidFill>
                          <a:srgbClr val="000099"/>
                        </a:solidFill>
                        <a:effectLst/>
                        <a:latin typeface="Arial" pitchFamily="34" charset="0"/>
                        <a:ea typeface="宋体" pitchFamily="2" charset="-122"/>
                        <a:cs typeface="Arial" pitchFamily="34"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solidFill>
                            <a:srgbClr val="000099"/>
                          </a:solidFill>
                          <a:effectLst/>
                          <a:latin typeface="Arial" pitchFamily="34" charset="0"/>
                          <a:cs typeface="Arial" pitchFamily="34" charset="0"/>
                        </a:rPr>
                        <a:t>Sunshade is necessary.</a:t>
                      </a:r>
                      <a:endParaRPr kumimoji="0" lang="zh-CN" altLang="zh-CN" sz="1600" b="0" i="0" u="none" strike="noStrike" cap="none" normalizeH="0" baseline="0" dirty="0" smtClean="0">
                        <a:ln>
                          <a:noFill/>
                        </a:ln>
                        <a:solidFill>
                          <a:srgbClr val="000099"/>
                        </a:solidFill>
                        <a:effectLst/>
                        <a:latin typeface="Arial" pitchFamily="34" charset="0"/>
                        <a:ea typeface="宋体" pitchFamily="2" charset="-122"/>
                        <a:cs typeface="Arial" pitchFamily="34" charset="0"/>
                      </a:endParaRPr>
                    </a:p>
                  </a:txBody>
                  <a:tcPr marL="68580" marR="68580" marT="0" marB="0" anchor="ctr" horzOverflow="overflow"/>
                </a:tc>
              </a:tr>
              <a:tr h="8259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solidFill>
                            <a:srgbClr val="000099"/>
                          </a:solidFill>
                          <a:effectLst/>
                          <a:latin typeface="Arial" pitchFamily="34" charset="0"/>
                          <a:cs typeface="Arial" pitchFamily="34" charset="0"/>
                        </a:rPr>
                        <a:t>6. The refrigerant is not enough.</a:t>
                      </a:r>
                      <a:endParaRPr kumimoji="0" lang="zh-CN" altLang="zh-CN" sz="1600" b="0" i="0" u="none" strike="noStrike" cap="none" normalizeH="0" baseline="0" dirty="0" smtClean="0">
                        <a:ln>
                          <a:noFill/>
                        </a:ln>
                        <a:solidFill>
                          <a:srgbClr val="000099"/>
                        </a:solidFill>
                        <a:effectLst/>
                        <a:latin typeface="Arial" pitchFamily="34" charset="0"/>
                        <a:ea typeface="宋体" pitchFamily="2" charset="-122"/>
                        <a:cs typeface="Arial" pitchFamily="34"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solidFill>
                            <a:srgbClr val="000099"/>
                          </a:solidFill>
                          <a:effectLst/>
                          <a:latin typeface="Arial" pitchFamily="34" charset="0"/>
                          <a:cs typeface="Arial" pitchFamily="34" charset="0"/>
                        </a:rPr>
                        <a:t>Low pressure and running current are lower than normal value. Check where is the leak point, repair it, then charge refrigerant again.</a:t>
                      </a:r>
                      <a:endParaRPr kumimoji="0" lang="zh-CN" altLang="zh-CN" sz="1600" b="0" i="0" u="none" strike="noStrike" cap="none" normalizeH="0" baseline="0" dirty="0" smtClean="0">
                        <a:ln>
                          <a:noFill/>
                        </a:ln>
                        <a:solidFill>
                          <a:srgbClr val="000099"/>
                        </a:solidFill>
                        <a:effectLst/>
                        <a:latin typeface="Arial" pitchFamily="34" charset="0"/>
                        <a:ea typeface="宋体" pitchFamily="2" charset="-122"/>
                        <a:cs typeface="Arial" pitchFamily="34" charset="0"/>
                      </a:endParaRPr>
                    </a:p>
                  </a:txBody>
                  <a:tcPr marL="68580" marR="68580" marT="0" marB="0" anchor="ctr" horzOverflow="overflow"/>
                </a:tc>
              </a:tr>
              <a:tr h="5506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99"/>
                          </a:solidFill>
                          <a:effectLst/>
                          <a:latin typeface="Arial" pitchFamily="34" charset="0"/>
                          <a:ea typeface="宋体" pitchFamily="2" charset="-122"/>
                          <a:cs typeface="Arial" pitchFamily="34" charset="0"/>
                        </a:rPr>
                        <a:t>7. Jammed filter of capillary</a:t>
                      </a:r>
                      <a:endParaRPr kumimoji="0" lang="zh-CN" altLang="zh-CN" sz="1600" b="0" i="0" u="none" strike="noStrike" cap="none" normalizeH="0" baseline="0" dirty="0" smtClean="0">
                        <a:ln>
                          <a:noFill/>
                        </a:ln>
                        <a:solidFill>
                          <a:srgbClr val="000099"/>
                        </a:solidFill>
                        <a:effectLst/>
                        <a:latin typeface="Arial" pitchFamily="34" charset="0"/>
                        <a:ea typeface="宋体" pitchFamily="2" charset="-122"/>
                        <a:cs typeface="Arial" pitchFamily="34"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99"/>
                          </a:solidFill>
                          <a:effectLst/>
                          <a:latin typeface="Arial" pitchFamily="34" charset="0"/>
                          <a:ea typeface="宋体" pitchFamily="2" charset="-122"/>
                          <a:cs typeface="Arial" pitchFamily="34" charset="0"/>
                        </a:rPr>
                        <a:t>Temperature difference between the blocked point, ice may appear.</a:t>
                      </a:r>
                      <a:endParaRPr kumimoji="0" lang="zh-CN" altLang="zh-CN" sz="1600" b="0" i="0" u="none" strike="noStrike" cap="none" normalizeH="0" baseline="0" dirty="0" smtClean="0">
                        <a:ln>
                          <a:noFill/>
                        </a:ln>
                        <a:solidFill>
                          <a:srgbClr val="000099"/>
                        </a:solidFill>
                        <a:effectLst/>
                        <a:latin typeface="Arial" pitchFamily="34" charset="0"/>
                        <a:ea typeface="宋体" pitchFamily="2" charset="-122"/>
                        <a:cs typeface="Arial" pitchFamily="34" charset="0"/>
                      </a:endParaRPr>
                    </a:p>
                  </a:txBody>
                  <a:tcPr marL="68580" marR="68580" marT="0" marB="0" anchor="ctr" horzOverflow="overflow"/>
                </a:tc>
              </a:tr>
              <a:tr h="5506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99"/>
                          </a:solidFill>
                          <a:effectLst/>
                          <a:latin typeface="Arial" pitchFamily="34" charset="0"/>
                          <a:ea typeface="宋体" pitchFamily="2" charset="-122"/>
                          <a:cs typeface="Arial" pitchFamily="34" charset="0"/>
                        </a:rPr>
                        <a:t>8. Air in system</a:t>
                      </a:r>
                      <a:endParaRPr kumimoji="0" lang="zh-CN" altLang="zh-CN" sz="1600" b="0" i="0" u="none" strike="noStrike" cap="none" normalizeH="0" baseline="0" dirty="0" smtClean="0">
                        <a:ln>
                          <a:noFill/>
                        </a:ln>
                        <a:solidFill>
                          <a:srgbClr val="000099"/>
                        </a:solidFill>
                        <a:effectLst/>
                        <a:latin typeface="Arial" pitchFamily="34" charset="0"/>
                        <a:ea typeface="宋体" pitchFamily="2" charset="-122"/>
                        <a:cs typeface="Arial" pitchFamily="34"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99"/>
                          </a:solidFill>
                          <a:effectLst/>
                          <a:latin typeface="Arial" pitchFamily="34" charset="0"/>
                          <a:ea typeface="宋体" pitchFamily="2" charset="-122"/>
                          <a:cs typeface="Arial" pitchFamily="34" charset="0"/>
                        </a:rPr>
                        <a:t>High current, high consumption. Discharge-vacuum dry - recharge.</a:t>
                      </a:r>
                      <a:endParaRPr kumimoji="0" lang="zh-CN" altLang="zh-CN" sz="1600" b="0" i="0" u="none" strike="noStrike" cap="none" normalizeH="0" baseline="0" dirty="0" smtClean="0">
                        <a:ln>
                          <a:noFill/>
                        </a:ln>
                        <a:solidFill>
                          <a:srgbClr val="000099"/>
                        </a:solidFill>
                        <a:effectLst/>
                        <a:latin typeface="Arial" pitchFamily="34" charset="0"/>
                        <a:ea typeface="宋体" pitchFamily="2" charset="-122"/>
                        <a:cs typeface="Arial" pitchFamily="34" charset="0"/>
                      </a:endParaRPr>
                    </a:p>
                  </a:txBody>
                  <a:tcPr marL="68580" marR="68580" marT="0" marB="0" anchor="ctr" horzOverflow="overflow"/>
                </a:tc>
              </a:tr>
              <a:tr h="44954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600" b="0" i="0" u="none" strike="noStrike" kern="1200" cap="none" normalizeH="0" baseline="0" dirty="0" smtClean="0">
                          <a:ln>
                            <a:noFill/>
                          </a:ln>
                          <a:solidFill>
                            <a:srgbClr val="000099"/>
                          </a:solidFill>
                          <a:effectLst/>
                          <a:latin typeface="Arial" pitchFamily="34" charset="0"/>
                          <a:ea typeface="宋体" pitchFamily="2" charset="-122"/>
                          <a:cs typeface="Arial" pitchFamily="34" charset="0"/>
                        </a:rPr>
                        <a:t>9. Inner water</a:t>
                      </a:r>
                      <a:endParaRPr kumimoji="0" lang="zh-CN" altLang="zh-CN" sz="1600" b="0" i="0" u="none" strike="noStrike" kern="1200" cap="none" normalizeH="0" baseline="0" dirty="0" smtClean="0">
                        <a:ln>
                          <a:noFill/>
                        </a:ln>
                        <a:solidFill>
                          <a:srgbClr val="000099"/>
                        </a:solidFill>
                        <a:effectLst/>
                        <a:latin typeface="Arial" pitchFamily="34" charset="0"/>
                        <a:ea typeface="宋体" pitchFamily="2" charset="-122"/>
                        <a:cs typeface="Arial" pitchFamily="34"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600" b="0" i="0" u="none" strike="noStrike" kern="1200" cap="none" normalizeH="0" baseline="0" dirty="0" smtClean="0">
                          <a:ln>
                            <a:noFill/>
                          </a:ln>
                          <a:solidFill>
                            <a:srgbClr val="000099"/>
                          </a:solidFill>
                          <a:effectLst/>
                          <a:latin typeface="Arial" pitchFamily="34" charset="0"/>
                          <a:ea typeface="宋体" pitchFamily="2" charset="-122"/>
                          <a:cs typeface="Arial" pitchFamily="34" charset="0"/>
                        </a:rPr>
                        <a:t>Capillary is freezing .Replace the dry filter</a:t>
                      </a:r>
                      <a:endParaRPr kumimoji="0" lang="zh-CN" altLang="zh-CN" sz="1600" b="0" i="0" u="none" strike="noStrike" kern="1200" cap="none" normalizeH="0" baseline="0" dirty="0" smtClean="0">
                        <a:ln>
                          <a:noFill/>
                        </a:ln>
                        <a:solidFill>
                          <a:srgbClr val="000099"/>
                        </a:solidFill>
                        <a:effectLst/>
                        <a:latin typeface="Arial" pitchFamily="34" charset="0"/>
                        <a:ea typeface="宋体" pitchFamily="2" charset="-122"/>
                        <a:cs typeface="Arial" pitchFamily="34" charset="0"/>
                      </a:endParaRPr>
                    </a:p>
                  </a:txBody>
                  <a:tcPr marL="68580" marR="68580" marT="0" marB="0" anchor="ctr" horzOverflow="overflow"/>
                </a:tc>
              </a:tr>
            </a:tbl>
          </a:graphicData>
        </a:graphic>
      </p:graphicFrame>
      <p:sp>
        <p:nvSpPr>
          <p:cNvPr id="5" name="下箭头 4"/>
          <p:cNvSpPr/>
          <p:nvPr/>
        </p:nvSpPr>
        <p:spPr bwMode="auto">
          <a:xfrm>
            <a:off x="4169176" y="6516935"/>
            <a:ext cx="432048" cy="648072"/>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zh-CN" altLang="en-US" sz="2100" b="0" i="0" u="none" strike="noStrike" cap="none" normalizeH="0" baseline="0" smtClean="0">
              <a:ln>
                <a:noFill/>
              </a:ln>
              <a:solidFill>
                <a:schemeClr val="tx1"/>
              </a:solidFill>
              <a:effectLst/>
              <a:latin typeface="Arial" charset="0"/>
              <a:ea typeface="宋体" pitchFamily="2" charset="-122"/>
            </a:endParaRPr>
          </a:p>
        </p:txBody>
      </p:sp>
    </p:spTree>
    <p:extLst>
      <p:ext uri="{BB962C8B-B14F-4D97-AF65-F5344CB8AC3E}">
        <p14:creationId xmlns:p14="http://schemas.microsoft.com/office/powerpoint/2010/main" val="16982881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122738" y="898525"/>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p>
        </p:txBody>
      </p:sp>
      <p:sp>
        <p:nvSpPr>
          <p:cNvPr id="2" name="矩形 1"/>
          <p:cNvSpPr/>
          <p:nvPr/>
        </p:nvSpPr>
        <p:spPr>
          <a:xfrm>
            <a:off x="4554612" y="180975"/>
            <a:ext cx="5968301" cy="584775"/>
          </a:xfrm>
          <a:prstGeom prst="rect">
            <a:avLst/>
          </a:prstGeom>
        </p:spPr>
        <p:txBody>
          <a:bodyPr wrap="none">
            <a:spAutoFit/>
          </a:bodyPr>
          <a:lstStyle/>
          <a:p>
            <a:pPr algn="r">
              <a:defRPr/>
            </a:pPr>
            <a:r>
              <a:rPr kumimoji="1" lang="en-US" altLang="zh-CN" sz="3200" b="1" dirty="0" smtClean="0">
                <a:solidFill>
                  <a:schemeClr val="accent2">
                    <a:lumMod val="75000"/>
                  </a:schemeClr>
                </a:solidFill>
                <a:latin typeface="Arial" charset="0"/>
                <a:ea typeface="宋体" charset="-122"/>
                <a:cs typeface="Times New Roman" pitchFamily="18" charset="0"/>
              </a:rPr>
              <a:t>2.</a:t>
            </a:r>
            <a:r>
              <a:rPr kumimoji="1" lang="en-US" altLang="zh-CN" sz="3200" b="1" dirty="0">
                <a:solidFill>
                  <a:srgbClr val="002060"/>
                </a:solidFill>
                <a:ea typeface="宋体" charset="-122"/>
                <a:cs typeface="Times New Roman" pitchFamily="18" charset="0"/>
              </a:rPr>
              <a:t> Refrigerant system </a:t>
            </a:r>
            <a:r>
              <a:rPr kumimoji="1" lang="en-US" altLang="zh-CN" sz="3200" b="1" dirty="0" smtClean="0">
                <a:solidFill>
                  <a:srgbClr val="002060"/>
                </a:solidFill>
                <a:ea typeface="宋体" charset="-122"/>
                <a:cs typeface="Times New Roman" pitchFamily="18" charset="0"/>
              </a:rPr>
              <a:t>trouble</a:t>
            </a:r>
            <a:r>
              <a:rPr kumimoji="1" lang="en-US" altLang="zh-CN" sz="3200" b="1" dirty="0" smtClean="0">
                <a:solidFill>
                  <a:schemeClr val="accent2">
                    <a:lumMod val="75000"/>
                  </a:schemeClr>
                </a:solidFill>
                <a:latin typeface="Arial" charset="0"/>
                <a:ea typeface="宋体" charset="-122"/>
                <a:cs typeface="Times New Roman" pitchFamily="18" charset="0"/>
              </a:rPr>
              <a:t> </a:t>
            </a:r>
            <a:endParaRPr lang="zh-CN" altLang="en-US" sz="3200" dirty="0">
              <a:latin typeface="Arial" charset="0"/>
              <a:ea typeface="宋体" charset="-122"/>
            </a:endParaRPr>
          </a:p>
        </p:txBody>
      </p:sp>
      <p:sp>
        <p:nvSpPr>
          <p:cNvPr id="5" name="矩形 4"/>
          <p:cNvSpPr/>
          <p:nvPr/>
        </p:nvSpPr>
        <p:spPr>
          <a:xfrm>
            <a:off x="306140" y="1012858"/>
            <a:ext cx="5170005" cy="461665"/>
          </a:xfrm>
          <a:prstGeom prst="rect">
            <a:avLst/>
          </a:prstGeom>
        </p:spPr>
        <p:txBody>
          <a:bodyPr wrap="none">
            <a:spAutoFit/>
          </a:bodyPr>
          <a:lstStyle/>
          <a:p>
            <a:r>
              <a:rPr lang="en-US" altLang="zh-CN" sz="2400" b="1" dirty="0" smtClean="0">
                <a:solidFill>
                  <a:srgbClr val="002060"/>
                </a:solidFill>
                <a:cs typeface="Arial" pitchFamily="34" charset="0"/>
              </a:rPr>
              <a:t>2. Cooling </a:t>
            </a:r>
            <a:r>
              <a:rPr lang="en-US" altLang="zh-CN" sz="2400" b="1" dirty="0">
                <a:solidFill>
                  <a:srgbClr val="002060"/>
                </a:solidFill>
                <a:cs typeface="Arial" pitchFamily="34" charset="0"/>
              </a:rPr>
              <a:t>capacity is not enough.</a:t>
            </a:r>
          </a:p>
        </p:txBody>
      </p:sp>
      <p:graphicFrame>
        <p:nvGraphicFramePr>
          <p:cNvPr id="6" name="Group 41"/>
          <p:cNvGraphicFramePr>
            <a:graphicFrameLocks noGrp="1"/>
          </p:cNvGraphicFramePr>
          <p:nvPr>
            <p:extLst>
              <p:ext uri="{D42A27DB-BD31-4B8C-83A1-F6EECF244321}">
                <p14:modId xmlns:p14="http://schemas.microsoft.com/office/powerpoint/2010/main" val="2887915138"/>
              </p:ext>
            </p:extLst>
          </p:nvPr>
        </p:nvGraphicFramePr>
        <p:xfrm>
          <a:off x="446037" y="1605881"/>
          <a:ext cx="8501063" cy="2908934"/>
        </p:xfrm>
        <a:graphic>
          <a:graphicData uri="http://schemas.openxmlformats.org/drawingml/2006/table">
            <a:tbl>
              <a:tblPr>
                <a:tableStyleId>{284E427A-3D55-4303-BF80-6455036E1DE7}</a:tableStyleId>
              </a:tblPr>
              <a:tblGrid>
                <a:gridCol w="4343400"/>
                <a:gridCol w="4157663"/>
              </a:tblGrid>
              <a:tr h="1905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u="none" strike="noStrike" cap="none" normalizeH="0" baseline="0" dirty="0" smtClean="0">
                          <a:ln>
                            <a:noFill/>
                          </a:ln>
                          <a:solidFill>
                            <a:srgbClr val="000099"/>
                          </a:solidFill>
                          <a:effectLst/>
                          <a:latin typeface="Arial" pitchFamily="34" charset="0"/>
                          <a:cs typeface="Arial" pitchFamily="34" charset="0"/>
                        </a:rPr>
                        <a:t>Reason</a:t>
                      </a:r>
                      <a:endParaRPr kumimoji="0" lang="zh-CN" altLang="zh-CN" sz="1800" b="1" i="0" u="none" strike="noStrike" cap="none" normalizeH="0" baseline="0" dirty="0" smtClean="0">
                        <a:ln>
                          <a:noFill/>
                        </a:ln>
                        <a:solidFill>
                          <a:srgbClr val="000099"/>
                        </a:solidFill>
                        <a:effectLst/>
                        <a:latin typeface="Arial" pitchFamily="34" charset="0"/>
                        <a:ea typeface="宋体" pitchFamily="2" charset="-122"/>
                        <a:cs typeface="Arial" pitchFamily="34" charset="0"/>
                      </a:endParaRPr>
                    </a:p>
                  </a:txBody>
                  <a:tcPr marL="68580" marR="68580" marT="0" marB="0" anchor="ctr" horzOverflow="overflow">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u="none" strike="noStrike" cap="none" normalizeH="0" baseline="0" dirty="0" smtClean="0">
                          <a:ln>
                            <a:noFill/>
                          </a:ln>
                          <a:solidFill>
                            <a:srgbClr val="000099"/>
                          </a:solidFill>
                          <a:effectLst/>
                          <a:latin typeface="Arial" pitchFamily="34" charset="0"/>
                          <a:cs typeface="Arial" pitchFamily="34" charset="0"/>
                        </a:rPr>
                        <a:t>Solution</a:t>
                      </a:r>
                      <a:endParaRPr kumimoji="0" lang="zh-CN" altLang="zh-CN" sz="1800" b="1" i="0" u="none" strike="noStrike" cap="none" normalizeH="0" baseline="0" dirty="0" smtClean="0">
                        <a:ln>
                          <a:noFill/>
                        </a:ln>
                        <a:solidFill>
                          <a:srgbClr val="000099"/>
                        </a:solidFill>
                        <a:effectLst/>
                        <a:latin typeface="Arial" pitchFamily="34" charset="0"/>
                        <a:ea typeface="宋体" pitchFamily="2" charset="-122"/>
                        <a:cs typeface="Arial" pitchFamily="34" charset="0"/>
                      </a:endParaRPr>
                    </a:p>
                  </a:txBody>
                  <a:tcPr marL="68580" marR="68580" marT="0" marB="0" anchor="ctr" horzOverflow="overflow">
                    <a:solidFill>
                      <a:srgbClr val="00B0F0"/>
                    </a:solidFill>
                  </a:tcPr>
                </a:tc>
              </a:tr>
              <a:tr h="39433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800" b="0" i="0" u="none" strike="noStrike" kern="1200" cap="none" normalizeH="0" baseline="0" dirty="0" smtClean="0">
                          <a:ln>
                            <a:noFill/>
                          </a:ln>
                          <a:solidFill>
                            <a:srgbClr val="000099"/>
                          </a:solidFill>
                          <a:effectLst/>
                          <a:latin typeface="Arial" pitchFamily="34" charset="0"/>
                          <a:ea typeface="宋体" pitchFamily="2" charset="-122"/>
                          <a:cs typeface="Arial" pitchFamily="34" charset="0"/>
                        </a:rPr>
                        <a:t>10. Too long pipe system</a:t>
                      </a:r>
                      <a:endParaRPr kumimoji="0" lang="zh-CN" altLang="zh-CN" sz="1800" b="0" i="0" u="none" strike="noStrike" kern="1200" cap="none" normalizeH="0" baseline="0" dirty="0" smtClean="0">
                        <a:ln>
                          <a:noFill/>
                        </a:ln>
                        <a:solidFill>
                          <a:srgbClr val="000099"/>
                        </a:solidFill>
                        <a:effectLst/>
                        <a:latin typeface="Arial" pitchFamily="34" charset="0"/>
                        <a:ea typeface="宋体" pitchFamily="2" charset="-122"/>
                        <a:cs typeface="Arial" pitchFamily="34"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800" b="0" i="0" u="none" strike="noStrike" kern="1200" cap="none" normalizeH="0" baseline="0" dirty="0" smtClean="0">
                          <a:ln>
                            <a:noFill/>
                          </a:ln>
                          <a:solidFill>
                            <a:srgbClr val="000099"/>
                          </a:solidFill>
                          <a:effectLst/>
                          <a:latin typeface="Arial" pitchFamily="34" charset="0"/>
                          <a:ea typeface="宋体" pitchFamily="2" charset="-122"/>
                          <a:cs typeface="Arial" pitchFamily="34" charset="0"/>
                        </a:rPr>
                        <a:t>Long pipe or high elevation will decrease cooling capacity.</a:t>
                      </a:r>
                      <a:endParaRPr kumimoji="0" lang="zh-CN" altLang="zh-CN" sz="1800" b="0" i="0" u="none" strike="noStrike" kern="1200" cap="none" normalizeH="0" baseline="0" dirty="0" smtClean="0">
                        <a:ln>
                          <a:noFill/>
                        </a:ln>
                        <a:solidFill>
                          <a:srgbClr val="000099"/>
                        </a:solidFill>
                        <a:effectLst/>
                        <a:latin typeface="Arial" pitchFamily="34" charset="0"/>
                        <a:ea typeface="宋体" pitchFamily="2" charset="-122"/>
                        <a:cs typeface="Arial" pitchFamily="34" charset="0"/>
                      </a:endParaRPr>
                    </a:p>
                  </a:txBody>
                  <a:tcPr marL="68580" marR="68580" marT="0" marB="0" anchor="ctr" horzOverflow="overflow"/>
                </a:tc>
              </a:tr>
              <a:tr h="44005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800" b="0" i="0" u="none" strike="noStrike" kern="1200" cap="none" normalizeH="0" baseline="0" dirty="0" smtClean="0">
                          <a:ln>
                            <a:noFill/>
                          </a:ln>
                          <a:solidFill>
                            <a:srgbClr val="000099"/>
                          </a:solidFill>
                          <a:effectLst/>
                          <a:latin typeface="Arial" pitchFamily="34" charset="0"/>
                          <a:ea typeface="宋体" pitchFamily="2" charset="-122"/>
                          <a:cs typeface="Arial" pitchFamily="34" charset="0"/>
                        </a:rPr>
                        <a:t>11. Small  capacity indoor unit</a:t>
                      </a:r>
                      <a:endParaRPr kumimoji="0" lang="zh-CN" altLang="zh-CN" sz="1800" b="0" i="0" u="none" strike="noStrike" kern="1200" cap="none" normalizeH="0" baseline="0" dirty="0" smtClean="0">
                        <a:ln>
                          <a:noFill/>
                        </a:ln>
                        <a:solidFill>
                          <a:srgbClr val="000099"/>
                        </a:solidFill>
                        <a:effectLst/>
                        <a:latin typeface="Arial" pitchFamily="34" charset="0"/>
                        <a:ea typeface="宋体" pitchFamily="2" charset="-122"/>
                        <a:cs typeface="Arial" pitchFamily="34"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800" b="0" i="0" u="none" strike="noStrike" kern="1200" cap="none" normalizeH="0" baseline="0" dirty="0" smtClean="0">
                          <a:ln>
                            <a:noFill/>
                          </a:ln>
                          <a:solidFill>
                            <a:srgbClr val="000099"/>
                          </a:solidFill>
                          <a:effectLst/>
                          <a:latin typeface="Arial" pitchFamily="34" charset="0"/>
                          <a:ea typeface="宋体" pitchFamily="2" charset="-122"/>
                          <a:cs typeface="Arial" pitchFamily="34" charset="0"/>
                        </a:rPr>
                        <a:t>Replaced by a big capacity unit</a:t>
                      </a:r>
                      <a:endParaRPr kumimoji="0" lang="zh-CN" altLang="zh-CN" sz="1800" b="0" i="0" u="none" strike="noStrike" kern="1200" cap="none" normalizeH="0" baseline="0" dirty="0" smtClean="0">
                        <a:ln>
                          <a:noFill/>
                        </a:ln>
                        <a:solidFill>
                          <a:srgbClr val="000099"/>
                        </a:solidFill>
                        <a:effectLst/>
                        <a:latin typeface="Arial" pitchFamily="34" charset="0"/>
                        <a:ea typeface="宋体" pitchFamily="2" charset="-122"/>
                        <a:cs typeface="Arial" pitchFamily="34" charset="0"/>
                      </a:endParaRPr>
                    </a:p>
                  </a:txBody>
                  <a:tcPr marL="68580" marR="68580" marT="0" marB="0" anchor="ctr" horzOverflow="overflow"/>
                </a:tc>
              </a:tr>
              <a:tr h="227012">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800" b="0" i="0" u="none" strike="noStrike" kern="1200" cap="none" normalizeH="0" baseline="0" dirty="0" smtClean="0">
                          <a:ln>
                            <a:noFill/>
                          </a:ln>
                          <a:solidFill>
                            <a:srgbClr val="000099"/>
                          </a:solidFill>
                          <a:effectLst/>
                          <a:latin typeface="Arial" pitchFamily="34" charset="0"/>
                          <a:ea typeface="宋体" pitchFamily="2" charset="-122"/>
                          <a:cs typeface="Arial" pitchFamily="34" charset="0"/>
                        </a:rPr>
                        <a:t>12. Expansion valve  broken or bad control</a:t>
                      </a:r>
                      <a:endParaRPr kumimoji="0" lang="zh-CN" altLang="zh-CN" sz="1800" b="0" i="0" u="none" strike="noStrike" kern="1200" cap="none" normalizeH="0" baseline="0" dirty="0" smtClean="0">
                        <a:ln>
                          <a:noFill/>
                        </a:ln>
                        <a:solidFill>
                          <a:srgbClr val="000099"/>
                        </a:solidFill>
                        <a:effectLst/>
                        <a:latin typeface="Arial" pitchFamily="34" charset="0"/>
                        <a:ea typeface="宋体" pitchFamily="2" charset="-122"/>
                        <a:cs typeface="Arial" pitchFamily="34"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800" b="0" i="0" u="none" strike="noStrike" kern="1200" cap="none" normalizeH="0" baseline="0" dirty="0" smtClean="0">
                          <a:ln>
                            <a:noFill/>
                          </a:ln>
                          <a:solidFill>
                            <a:srgbClr val="000099"/>
                          </a:solidFill>
                          <a:effectLst/>
                          <a:latin typeface="Arial" pitchFamily="34" charset="0"/>
                          <a:ea typeface="宋体" pitchFamily="2" charset="-122"/>
                          <a:cs typeface="Arial" pitchFamily="34" charset="0"/>
                        </a:rPr>
                        <a:t>Replace it</a:t>
                      </a:r>
                      <a:endParaRPr kumimoji="0" lang="zh-CN" altLang="zh-CN" sz="1800" b="0" i="0" u="none" strike="noStrike" kern="1200" cap="none" normalizeH="0" baseline="0" dirty="0" smtClean="0">
                        <a:ln>
                          <a:noFill/>
                        </a:ln>
                        <a:solidFill>
                          <a:srgbClr val="000099"/>
                        </a:solidFill>
                        <a:effectLst/>
                        <a:latin typeface="Arial" pitchFamily="34" charset="0"/>
                        <a:ea typeface="宋体" pitchFamily="2" charset="-122"/>
                        <a:cs typeface="Arial" pitchFamily="34" charset="0"/>
                      </a:endParaRPr>
                    </a:p>
                  </a:txBody>
                  <a:tcPr marL="68580" marR="68580" marT="0" marB="0" anchor="ctr" horzOverflow="overflow"/>
                </a:tc>
              </a:tr>
              <a:tr h="2117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99"/>
                          </a:solidFill>
                          <a:effectLst/>
                          <a:latin typeface="Arial" pitchFamily="34" charset="0"/>
                          <a:ea typeface="宋体" pitchFamily="2" charset="-122"/>
                          <a:cs typeface="Arial" pitchFamily="34" charset="0"/>
                        </a:rPr>
                        <a:t>13. High pressure and low pressure </a:t>
                      </a:r>
                      <a:r>
                        <a:rPr kumimoji="0" lang="en-US" altLang="zh-CN" sz="1800" b="0" i="0" u="none" strike="noStrike" kern="1200" cap="none" normalizeH="0" baseline="0" dirty="0" smtClean="0">
                          <a:ln>
                            <a:noFill/>
                          </a:ln>
                          <a:solidFill>
                            <a:srgbClr val="000099"/>
                          </a:solidFill>
                          <a:effectLst/>
                          <a:latin typeface="Arial" pitchFamily="34" charset="0"/>
                          <a:ea typeface="宋体" pitchFamily="2" charset="-122"/>
                          <a:cs typeface="Arial" pitchFamily="34" charset="0"/>
                        </a:rPr>
                        <a:t>side  conducted of four way valve</a:t>
                      </a:r>
                      <a:endParaRPr kumimoji="0" lang="zh-CN" altLang="zh-CN" sz="1800" b="0" i="0" u="none" strike="noStrike" kern="1200" cap="none" normalizeH="0" baseline="0" dirty="0" smtClean="0">
                        <a:ln>
                          <a:noFill/>
                        </a:ln>
                        <a:solidFill>
                          <a:srgbClr val="000099"/>
                        </a:solidFill>
                        <a:effectLst/>
                        <a:latin typeface="Arial" pitchFamily="34" charset="0"/>
                        <a:ea typeface="宋体" pitchFamily="2" charset="-122"/>
                        <a:cs typeface="Arial" pitchFamily="34"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800" b="0" i="0" u="none" strike="noStrike" kern="1200" cap="none" normalizeH="0" baseline="0" dirty="0" smtClean="0">
                          <a:ln>
                            <a:noFill/>
                          </a:ln>
                          <a:solidFill>
                            <a:srgbClr val="000099"/>
                          </a:solidFill>
                          <a:effectLst/>
                          <a:latin typeface="Arial" pitchFamily="34" charset="0"/>
                          <a:ea typeface="宋体" pitchFamily="2" charset="-122"/>
                          <a:cs typeface="Arial" pitchFamily="34" charset="0"/>
                        </a:rPr>
                        <a:t>Replace it</a:t>
                      </a:r>
                      <a:endParaRPr kumimoji="0" lang="zh-CN" altLang="zh-CN" sz="1800" b="0" i="0" u="none" strike="noStrike" kern="1200" cap="none" normalizeH="0" baseline="0" dirty="0" smtClean="0">
                        <a:ln>
                          <a:noFill/>
                        </a:ln>
                        <a:solidFill>
                          <a:srgbClr val="000099"/>
                        </a:solidFill>
                        <a:effectLst/>
                        <a:latin typeface="Arial" pitchFamily="34" charset="0"/>
                        <a:ea typeface="宋体" pitchFamily="2" charset="-122"/>
                        <a:cs typeface="Arial" pitchFamily="34" charset="0"/>
                      </a:endParaRPr>
                    </a:p>
                  </a:txBody>
                  <a:tcPr marL="68580" marR="68580" marT="0" marB="0" anchor="ctr" horzOverflow="overflow"/>
                </a:tc>
              </a:tr>
              <a:tr h="255586">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800" b="0" i="0" u="none" strike="noStrike" cap="none" normalizeH="0" baseline="0" dirty="0" smtClean="0">
                          <a:ln>
                            <a:noFill/>
                          </a:ln>
                          <a:solidFill>
                            <a:srgbClr val="000099"/>
                          </a:solidFill>
                          <a:effectLst/>
                          <a:latin typeface="Arial" pitchFamily="34" charset="0"/>
                          <a:ea typeface="宋体" pitchFamily="2" charset="-122"/>
                          <a:cs typeface="Arial" pitchFamily="34" charset="0"/>
                        </a:rPr>
                        <a:t>14. High pressure and low pressure </a:t>
                      </a:r>
                      <a:r>
                        <a:rPr kumimoji="0" lang="en-US" altLang="zh-CN" sz="1800" b="0" i="0" u="none" strike="noStrike" kern="1200" cap="none" normalizeH="0" baseline="0" dirty="0" smtClean="0">
                          <a:ln>
                            <a:noFill/>
                          </a:ln>
                          <a:solidFill>
                            <a:srgbClr val="000099"/>
                          </a:solidFill>
                          <a:effectLst/>
                          <a:latin typeface="Arial" pitchFamily="34" charset="0"/>
                          <a:ea typeface="宋体" pitchFamily="2" charset="-122"/>
                          <a:cs typeface="Arial" pitchFamily="34" charset="0"/>
                        </a:rPr>
                        <a:t>side  conducted of compressor</a:t>
                      </a:r>
                      <a:endParaRPr kumimoji="0" lang="zh-CN" altLang="zh-CN" sz="1800" b="0" i="0" u="none" strike="noStrike" cap="none" normalizeH="0" baseline="0" dirty="0" smtClean="0">
                        <a:ln>
                          <a:noFill/>
                        </a:ln>
                        <a:solidFill>
                          <a:srgbClr val="000099"/>
                        </a:solidFill>
                        <a:effectLst/>
                        <a:latin typeface="Arial" pitchFamily="34" charset="0"/>
                        <a:ea typeface="宋体" pitchFamily="2" charset="-122"/>
                        <a:cs typeface="Arial" pitchFamily="34"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800" b="0" i="0" u="none" strike="noStrike" kern="1200" cap="none" normalizeH="0" baseline="0" dirty="0" smtClean="0">
                          <a:ln>
                            <a:noFill/>
                          </a:ln>
                          <a:solidFill>
                            <a:srgbClr val="000099"/>
                          </a:solidFill>
                          <a:effectLst/>
                          <a:latin typeface="Arial" pitchFamily="34" charset="0"/>
                          <a:ea typeface="宋体" pitchFamily="2" charset="-122"/>
                          <a:cs typeface="Arial" pitchFamily="34" charset="0"/>
                        </a:rPr>
                        <a:t>Replace it</a:t>
                      </a:r>
                      <a:endParaRPr kumimoji="0" lang="zh-CN" altLang="zh-CN" sz="1800" b="0" i="0" u="none" strike="noStrike" kern="1200" cap="none" normalizeH="0" baseline="0" dirty="0" smtClean="0">
                        <a:ln>
                          <a:noFill/>
                        </a:ln>
                        <a:solidFill>
                          <a:srgbClr val="000099"/>
                        </a:solidFill>
                        <a:effectLst/>
                        <a:latin typeface="Arial" pitchFamily="34" charset="0"/>
                        <a:ea typeface="宋体" pitchFamily="2" charset="-122"/>
                        <a:cs typeface="Arial" pitchFamily="34" charset="0"/>
                      </a:endParaRPr>
                    </a:p>
                  </a:txBody>
                  <a:tcPr marL="68580" marR="68580" marT="0" marB="0" anchor="ctr" horzOverflow="overflow"/>
                </a:tc>
              </a:tr>
            </a:tbl>
          </a:graphicData>
        </a:graphic>
      </p:graphicFrame>
    </p:spTree>
    <p:extLst>
      <p:ext uri="{BB962C8B-B14F-4D97-AF65-F5344CB8AC3E}">
        <p14:creationId xmlns:p14="http://schemas.microsoft.com/office/powerpoint/2010/main" val="7063669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122738" y="898525"/>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cs typeface="Arial" pitchFamily="34" charset="0"/>
            </a:endParaRPr>
          </a:p>
        </p:txBody>
      </p:sp>
      <p:sp>
        <p:nvSpPr>
          <p:cNvPr id="2" name="矩形 1"/>
          <p:cNvSpPr/>
          <p:nvPr/>
        </p:nvSpPr>
        <p:spPr>
          <a:xfrm>
            <a:off x="4554612" y="180975"/>
            <a:ext cx="5968301" cy="584775"/>
          </a:xfrm>
          <a:prstGeom prst="rect">
            <a:avLst/>
          </a:prstGeom>
        </p:spPr>
        <p:txBody>
          <a:bodyPr wrap="none">
            <a:spAutoFit/>
          </a:bodyPr>
          <a:lstStyle/>
          <a:p>
            <a:pPr algn="r">
              <a:defRPr/>
            </a:pPr>
            <a:r>
              <a:rPr kumimoji="1" lang="en-US" altLang="zh-CN" sz="3200" b="1" dirty="0" smtClean="0">
                <a:solidFill>
                  <a:schemeClr val="accent2">
                    <a:lumMod val="75000"/>
                  </a:schemeClr>
                </a:solidFill>
                <a:ea typeface="宋体" charset="-122"/>
                <a:cs typeface="Arial" pitchFamily="34" charset="0"/>
              </a:rPr>
              <a:t>2.</a:t>
            </a:r>
            <a:r>
              <a:rPr kumimoji="1" lang="en-US" altLang="zh-CN" sz="3200" b="1" dirty="0">
                <a:solidFill>
                  <a:srgbClr val="002060"/>
                </a:solidFill>
                <a:ea typeface="宋体" charset="-122"/>
                <a:cs typeface="Arial" pitchFamily="34" charset="0"/>
              </a:rPr>
              <a:t> Refrigerant system </a:t>
            </a:r>
            <a:r>
              <a:rPr kumimoji="1" lang="en-US" altLang="zh-CN" sz="3200" b="1" dirty="0" smtClean="0">
                <a:solidFill>
                  <a:srgbClr val="002060"/>
                </a:solidFill>
                <a:ea typeface="宋体" charset="-122"/>
                <a:cs typeface="Arial" pitchFamily="34" charset="0"/>
              </a:rPr>
              <a:t>trouble</a:t>
            </a:r>
            <a:r>
              <a:rPr kumimoji="1" lang="en-US" altLang="zh-CN" sz="3200" b="1" dirty="0" smtClean="0">
                <a:solidFill>
                  <a:schemeClr val="accent2">
                    <a:lumMod val="75000"/>
                  </a:schemeClr>
                </a:solidFill>
                <a:ea typeface="宋体" charset="-122"/>
                <a:cs typeface="Arial" pitchFamily="34" charset="0"/>
              </a:rPr>
              <a:t> </a:t>
            </a:r>
            <a:endParaRPr lang="zh-CN" altLang="en-US" sz="3200" dirty="0">
              <a:ea typeface="宋体" charset="-122"/>
              <a:cs typeface="Arial" pitchFamily="34" charset="0"/>
            </a:endParaRPr>
          </a:p>
        </p:txBody>
      </p:sp>
      <p:graphicFrame>
        <p:nvGraphicFramePr>
          <p:cNvPr id="5" name="Group 48"/>
          <p:cNvGraphicFramePr>
            <a:graphicFrameLocks noGrp="1"/>
          </p:cNvGraphicFramePr>
          <p:nvPr>
            <p:extLst>
              <p:ext uri="{D42A27DB-BD31-4B8C-83A1-F6EECF244321}">
                <p14:modId xmlns:p14="http://schemas.microsoft.com/office/powerpoint/2010/main" val="1172128673"/>
              </p:ext>
            </p:extLst>
          </p:nvPr>
        </p:nvGraphicFramePr>
        <p:xfrm>
          <a:off x="285750" y="1600200"/>
          <a:ext cx="9237414" cy="1343979"/>
        </p:xfrm>
        <a:graphic>
          <a:graphicData uri="http://schemas.openxmlformats.org/drawingml/2006/table">
            <a:tbl>
              <a:tblPr>
                <a:tableStyleId>{284E427A-3D55-4303-BF80-6455036E1DE7}</a:tableStyleId>
              </a:tblPr>
              <a:tblGrid>
                <a:gridCol w="4628902"/>
                <a:gridCol w="4608512"/>
              </a:tblGrid>
              <a:tr h="44799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u="none" strike="noStrike" cap="none" normalizeH="0" baseline="0" dirty="0" smtClean="0">
                          <a:ln>
                            <a:noFill/>
                          </a:ln>
                          <a:solidFill>
                            <a:srgbClr val="000099"/>
                          </a:solidFill>
                          <a:effectLst/>
                          <a:latin typeface="Arial" pitchFamily="34" charset="0"/>
                          <a:cs typeface="Arial" pitchFamily="34" charset="0"/>
                        </a:rPr>
                        <a:t>Reason</a:t>
                      </a:r>
                      <a:endParaRPr kumimoji="0" lang="zh-CN" altLang="zh-CN" sz="1800" b="1" i="0" u="none" strike="noStrike" cap="none" normalizeH="0" baseline="0" dirty="0" smtClean="0">
                        <a:ln>
                          <a:noFill/>
                        </a:ln>
                        <a:solidFill>
                          <a:srgbClr val="000099"/>
                        </a:solidFill>
                        <a:effectLst/>
                        <a:latin typeface="Arial" pitchFamily="34" charset="0"/>
                        <a:ea typeface="宋体" pitchFamily="2" charset="-122"/>
                        <a:cs typeface="Arial" pitchFamily="34" charset="0"/>
                      </a:endParaRPr>
                    </a:p>
                  </a:txBody>
                  <a:tcPr marL="68580" marR="68580" marT="0" marB="0" anchor="ctr" horzOverflow="overflow">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u="none" strike="noStrike" cap="none" normalizeH="0" baseline="0" dirty="0" smtClean="0">
                          <a:ln>
                            <a:noFill/>
                          </a:ln>
                          <a:solidFill>
                            <a:srgbClr val="000099"/>
                          </a:solidFill>
                          <a:effectLst/>
                          <a:latin typeface="Calibri" pitchFamily="34" charset="0"/>
                        </a:rPr>
                        <a:t>Solution</a:t>
                      </a:r>
                      <a:endParaRPr kumimoji="0" lang="zh-CN" altLang="zh-CN" sz="1600" b="1" i="0" u="none" strike="noStrike" cap="none" normalizeH="0" baseline="0" dirty="0" smtClean="0">
                        <a:ln>
                          <a:noFill/>
                        </a:ln>
                        <a:solidFill>
                          <a:srgbClr val="000099"/>
                        </a:solidFill>
                        <a:effectLst/>
                        <a:latin typeface="Calibri" pitchFamily="34" charset="0"/>
                        <a:ea typeface="宋体" pitchFamily="2" charset="-122"/>
                        <a:cs typeface="Arial" charset="0"/>
                      </a:endParaRPr>
                    </a:p>
                  </a:txBody>
                  <a:tcPr marL="68580" marR="68580" marT="0" marB="0" anchor="ctr" horzOverflow="overflow">
                    <a:solidFill>
                      <a:srgbClr val="00B0F0"/>
                    </a:solidFill>
                  </a:tcPr>
                </a:tc>
              </a:tr>
              <a:tr h="4479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99"/>
                          </a:solidFill>
                          <a:effectLst/>
                          <a:latin typeface="Arial" pitchFamily="34" charset="0"/>
                          <a:ea typeface="宋体" pitchFamily="2" charset="-122"/>
                          <a:cs typeface="Arial" pitchFamily="34" charset="0"/>
                        </a:rPr>
                        <a:t>1. Power cut off </a:t>
                      </a:r>
                      <a:endParaRPr kumimoji="0" lang="zh-CN" altLang="zh-CN" sz="1800" b="0" i="0" u="none" strike="noStrike" cap="none" normalizeH="0" baseline="0" dirty="0" smtClean="0">
                        <a:ln>
                          <a:noFill/>
                        </a:ln>
                        <a:solidFill>
                          <a:srgbClr val="000099"/>
                        </a:solidFill>
                        <a:effectLst/>
                        <a:latin typeface="Arial" pitchFamily="34" charset="0"/>
                        <a:ea typeface="宋体" pitchFamily="2" charset="-122"/>
                        <a:cs typeface="Arial" pitchFamily="34"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99"/>
                          </a:solidFill>
                          <a:effectLst/>
                          <a:latin typeface="Calibri" pitchFamily="34" charset="0"/>
                          <a:ea typeface="宋体" pitchFamily="2" charset="-122"/>
                          <a:cs typeface="Arial" charset="0"/>
                        </a:rPr>
                        <a:t>Check the power supply</a:t>
                      </a:r>
                      <a:endParaRPr kumimoji="0" lang="zh-CN" altLang="zh-CN" sz="1600" b="0" i="0" u="none" strike="noStrike" cap="none" normalizeH="0" baseline="0" dirty="0" smtClean="0">
                        <a:ln>
                          <a:noFill/>
                        </a:ln>
                        <a:solidFill>
                          <a:srgbClr val="000099"/>
                        </a:solidFill>
                        <a:effectLst/>
                        <a:latin typeface="Calibri" pitchFamily="34" charset="0"/>
                        <a:ea typeface="宋体" pitchFamily="2" charset="-122"/>
                        <a:cs typeface="Arial" charset="0"/>
                      </a:endParaRPr>
                    </a:p>
                  </a:txBody>
                  <a:tcPr marL="68580" marR="68580" marT="0" marB="0" anchor="ctr" horzOverflow="overflow"/>
                </a:tc>
              </a:tr>
              <a:tr h="4479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u="none" strike="noStrike" cap="none" normalizeH="0" baseline="0" dirty="0" smtClean="0">
                          <a:ln>
                            <a:noFill/>
                          </a:ln>
                          <a:solidFill>
                            <a:srgbClr val="000099"/>
                          </a:solidFill>
                          <a:effectLst/>
                          <a:latin typeface="Arial" pitchFamily="34" charset="0"/>
                          <a:cs typeface="Arial" pitchFamily="34" charset="0"/>
                        </a:rPr>
                        <a:t>2. Protection or error occur</a:t>
                      </a:r>
                      <a:endParaRPr kumimoji="0" lang="zh-CN" altLang="zh-CN" sz="1800" b="0" i="0" u="none" strike="noStrike" cap="none" normalizeH="0" baseline="0" dirty="0" smtClean="0">
                        <a:ln>
                          <a:noFill/>
                        </a:ln>
                        <a:solidFill>
                          <a:srgbClr val="000099"/>
                        </a:solidFill>
                        <a:effectLst/>
                        <a:latin typeface="Arial" pitchFamily="34" charset="0"/>
                        <a:ea typeface="宋体" pitchFamily="2" charset="-122"/>
                        <a:cs typeface="Arial" pitchFamily="34"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99"/>
                          </a:solidFill>
                          <a:effectLst/>
                          <a:latin typeface="Calibri" pitchFamily="34" charset="0"/>
                          <a:ea typeface="宋体" pitchFamily="2" charset="-122"/>
                          <a:cs typeface="Arial" charset="0"/>
                        </a:rPr>
                        <a:t>According to the error solution chart</a:t>
                      </a:r>
                      <a:endParaRPr kumimoji="0" lang="zh-CN" altLang="zh-CN" sz="1600" b="0" i="0" u="none" strike="noStrike" cap="none" normalizeH="0" baseline="0" dirty="0" smtClean="0">
                        <a:ln>
                          <a:noFill/>
                        </a:ln>
                        <a:solidFill>
                          <a:srgbClr val="000099"/>
                        </a:solidFill>
                        <a:effectLst/>
                        <a:latin typeface="Calibri" pitchFamily="34" charset="0"/>
                        <a:ea typeface="宋体" pitchFamily="2" charset="-122"/>
                        <a:cs typeface="Arial" charset="0"/>
                      </a:endParaRPr>
                    </a:p>
                  </a:txBody>
                  <a:tcPr marL="68580" marR="68580" marT="0" marB="0" anchor="ctr" horzOverflow="overflow"/>
                </a:tc>
              </a:tr>
            </a:tbl>
          </a:graphicData>
        </a:graphic>
      </p:graphicFrame>
      <p:graphicFrame>
        <p:nvGraphicFramePr>
          <p:cNvPr id="7" name="Group 43"/>
          <p:cNvGraphicFramePr>
            <a:graphicFrameLocks noGrp="1"/>
          </p:cNvGraphicFramePr>
          <p:nvPr>
            <p:extLst>
              <p:ext uri="{D42A27DB-BD31-4B8C-83A1-F6EECF244321}">
                <p14:modId xmlns:p14="http://schemas.microsoft.com/office/powerpoint/2010/main" val="740136276"/>
              </p:ext>
            </p:extLst>
          </p:nvPr>
        </p:nvGraphicFramePr>
        <p:xfrm>
          <a:off x="285750" y="4114800"/>
          <a:ext cx="9235758" cy="1323976"/>
        </p:xfrm>
        <a:graphic>
          <a:graphicData uri="http://schemas.openxmlformats.org/drawingml/2006/table">
            <a:tbl>
              <a:tblPr>
                <a:tableStyleId>{284E427A-3D55-4303-BF80-6455036E1DE7}</a:tableStyleId>
              </a:tblPr>
              <a:tblGrid>
                <a:gridCol w="4730433"/>
                <a:gridCol w="4505325"/>
              </a:tblGrid>
              <a:tr h="381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u="none" strike="noStrike" cap="none" normalizeH="0" baseline="0" dirty="0" smtClean="0">
                          <a:ln>
                            <a:noFill/>
                          </a:ln>
                          <a:solidFill>
                            <a:srgbClr val="000099"/>
                          </a:solidFill>
                          <a:effectLst/>
                          <a:latin typeface="Arial" pitchFamily="34" charset="0"/>
                          <a:cs typeface="Arial" pitchFamily="34" charset="0"/>
                        </a:rPr>
                        <a:t>Reason</a:t>
                      </a:r>
                      <a:endParaRPr kumimoji="0" lang="zh-CN" altLang="zh-CN" sz="1800" b="1" i="0" u="none" strike="noStrike" cap="none" normalizeH="0" baseline="0" dirty="0" smtClean="0">
                        <a:ln>
                          <a:noFill/>
                        </a:ln>
                        <a:solidFill>
                          <a:srgbClr val="000099"/>
                        </a:solidFill>
                        <a:effectLst/>
                        <a:latin typeface="Arial" pitchFamily="34" charset="0"/>
                        <a:ea typeface="宋体" pitchFamily="2" charset="-122"/>
                        <a:cs typeface="Arial" pitchFamily="34" charset="0"/>
                      </a:endParaRPr>
                    </a:p>
                  </a:txBody>
                  <a:tcPr marL="68580" marR="68580" marT="0" marB="0" anchor="ctr" horzOverflow="overflow">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u="none" strike="noStrike" cap="none" normalizeH="0" baseline="0" dirty="0" smtClean="0">
                          <a:ln>
                            <a:noFill/>
                          </a:ln>
                          <a:solidFill>
                            <a:srgbClr val="000099"/>
                          </a:solidFill>
                          <a:effectLst/>
                          <a:latin typeface="Arial" pitchFamily="34" charset="0"/>
                          <a:cs typeface="Arial" pitchFamily="34" charset="0"/>
                        </a:rPr>
                        <a:t>Solution</a:t>
                      </a:r>
                      <a:endParaRPr kumimoji="0" lang="zh-CN" altLang="zh-CN" sz="1800" b="1" i="0" u="none" strike="noStrike" cap="none" normalizeH="0" baseline="0" dirty="0" smtClean="0">
                        <a:ln>
                          <a:noFill/>
                        </a:ln>
                        <a:solidFill>
                          <a:srgbClr val="000099"/>
                        </a:solidFill>
                        <a:effectLst/>
                        <a:latin typeface="Arial" pitchFamily="34" charset="0"/>
                        <a:ea typeface="宋体" pitchFamily="2" charset="-122"/>
                        <a:cs typeface="Arial" pitchFamily="34" charset="0"/>
                      </a:endParaRPr>
                    </a:p>
                  </a:txBody>
                  <a:tcPr marL="68580" marR="68580" marT="0" marB="0" anchor="ctr" horzOverflow="overflow">
                    <a:solidFill>
                      <a:srgbClr val="00B0F0"/>
                    </a:solidFill>
                  </a:tcPr>
                </a:tc>
              </a:tr>
              <a:tr h="471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u="none" strike="noStrike" cap="none" normalizeH="0" baseline="0" dirty="0" smtClean="0">
                          <a:ln>
                            <a:noFill/>
                          </a:ln>
                          <a:solidFill>
                            <a:srgbClr val="000099"/>
                          </a:solidFill>
                          <a:effectLst/>
                          <a:latin typeface="Arial" pitchFamily="34" charset="0"/>
                          <a:cs typeface="Arial" pitchFamily="34" charset="0"/>
                        </a:rPr>
                        <a:t>1. The position of the room sensor is not well</a:t>
                      </a:r>
                      <a:endParaRPr kumimoji="0" lang="zh-CN" altLang="zh-CN" sz="1800" b="0" i="0" u="none" strike="noStrike" cap="none" normalizeH="0" baseline="0" dirty="0" smtClean="0">
                        <a:ln>
                          <a:noFill/>
                        </a:ln>
                        <a:solidFill>
                          <a:srgbClr val="000099"/>
                        </a:solidFill>
                        <a:effectLst/>
                        <a:latin typeface="Arial" pitchFamily="34" charset="0"/>
                        <a:ea typeface="宋体" pitchFamily="2" charset="-122"/>
                        <a:cs typeface="Arial" pitchFamily="34"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u="none" strike="noStrike" cap="none" normalizeH="0" baseline="0" dirty="0" smtClean="0">
                          <a:ln>
                            <a:noFill/>
                          </a:ln>
                          <a:solidFill>
                            <a:srgbClr val="000099"/>
                          </a:solidFill>
                          <a:effectLst/>
                          <a:latin typeface="Arial" pitchFamily="34" charset="0"/>
                          <a:cs typeface="Arial" pitchFamily="34" charset="0"/>
                        </a:rPr>
                        <a:t>Ensure the sensor in the right position.</a:t>
                      </a:r>
                      <a:endParaRPr kumimoji="0" lang="zh-CN" altLang="zh-CN" sz="1800" b="0" i="0" u="none" strike="noStrike" cap="none" normalizeH="0" baseline="0" dirty="0" smtClean="0">
                        <a:ln>
                          <a:noFill/>
                        </a:ln>
                        <a:solidFill>
                          <a:srgbClr val="000099"/>
                        </a:solidFill>
                        <a:effectLst/>
                        <a:latin typeface="Arial" pitchFamily="34" charset="0"/>
                        <a:ea typeface="宋体" pitchFamily="2" charset="-122"/>
                        <a:cs typeface="Arial" pitchFamily="34" charset="0"/>
                      </a:endParaRPr>
                    </a:p>
                  </a:txBody>
                  <a:tcPr marL="68580" marR="68580" marT="0" marB="0" anchor="ctr" horzOverflow="overflow"/>
                </a:tc>
              </a:tr>
              <a:tr h="471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u="none" strike="noStrike" cap="none" normalizeH="0" baseline="0" dirty="0" smtClean="0">
                          <a:ln>
                            <a:noFill/>
                          </a:ln>
                          <a:solidFill>
                            <a:srgbClr val="000099"/>
                          </a:solidFill>
                          <a:effectLst/>
                          <a:latin typeface="Arial" pitchFamily="34" charset="0"/>
                          <a:cs typeface="Arial" pitchFamily="34" charset="0"/>
                        </a:rPr>
                        <a:t>2. The room sensor is not accurate</a:t>
                      </a:r>
                      <a:endParaRPr kumimoji="0" lang="zh-CN" altLang="zh-CN" sz="1800" b="0" i="0" u="none" strike="noStrike" cap="none" normalizeH="0" baseline="0" dirty="0" smtClean="0">
                        <a:ln>
                          <a:noFill/>
                        </a:ln>
                        <a:solidFill>
                          <a:srgbClr val="000099"/>
                        </a:solidFill>
                        <a:effectLst/>
                        <a:latin typeface="Arial" pitchFamily="34" charset="0"/>
                        <a:ea typeface="宋体" pitchFamily="2" charset="-122"/>
                        <a:cs typeface="Arial" pitchFamily="34"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u="none" strike="noStrike" cap="none" normalizeH="0" baseline="0" dirty="0" smtClean="0">
                          <a:ln>
                            <a:noFill/>
                          </a:ln>
                          <a:solidFill>
                            <a:srgbClr val="000099"/>
                          </a:solidFill>
                          <a:effectLst/>
                          <a:latin typeface="Arial" pitchFamily="34" charset="0"/>
                          <a:cs typeface="Arial" pitchFamily="34" charset="0"/>
                        </a:rPr>
                        <a:t>Replace it</a:t>
                      </a:r>
                      <a:endParaRPr kumimoji="0" lang="zh-CN" altLang="zh-CN" sz="1800" b="0" i="0" u="none" strike="noStrike" cap="none" normalizeH="0" baseline="0" dirty="0" smtClean="0">
                        <a:ln>
                          <a:noFill/>
                        </a:ln>
                        <a:solidFill>
                          <a:srgbClr val="000099"/>
                        </a:solidFill>
                        <a:effectLst/>
                        <a:latin typeface="Arial" pitchFamily="34" charset="0"/>
                        <a:ea typeface="宋体" pitchFamily="2" charset="-122"/>
                        <a:cs typeface="Arial" pitchFamily="34" charset="0"/>
                      </a:endParaRPr>
                    </a:p>
                  </a:txBody>
                  <a:tcPr marL="68580" marR="68580" marT="0" marB="0" anchor="ctr" horzOverflow="overflow"/>
                </a:tc>
              </a:tr>
            </a:tbl>
          </a:graphicData>
        </a:graphic>
      </p:graphicFrame>
      <p:sp>
        <p:nvSpPr>
          <p:cNvPr id="3" name="矩形 2"/>
          <p:cNvSpPr/>
          <p:nvPr/>
        </p:nvSpPr>
        <p:spPr>
          <a:xfrm>
            <a:off x="234132" y="1044327"/>
            <a:ext cx="5007909" cy="461665"/>
          </a:xfrm>
          <a:prstGeom prst="rect">
            <a:avLst/>
          </a:prstGeom>
        </p:spPr>
        <p:txBody>
          <a:bodyPr wrap="none">
            <a:spAutoFit/>
          </a:bodyPr>
          <a:lstStyle/>
          <a:p>
            <a:r>
              <a:rPr kumimoji="1" lang="en-US" altLang="zh-CN" sz="2400" b="1" dirty="0">
                <a:solidFill>
                  <a:srgbClr val="002060"/>
                </a:solidFill>
                <a:cs typeface="Arial" pitchFamily="34" charset="0"/>
              </a:rPr>
              <a:t>3. </a:t>
            </a:r>
            <a:r>
              <a:rPr lang="en-US" altLang="zh-CN" sz="2400" b="1" dirty="0">
                <a:solidFill>
                  <a:srgbClr val="002060"/>
                </a:solidFill>
                <a:cs typeface="Arial" pitchFamily="34" charset="0"/>
              </a:rPr>
              <a:t>After start up, the unit stopped</a:t>
            </a:r>
          </a:p>
        </p:txBody>
      </p:sp>
      <p:sp>
        <p:nvSpPr>
          <p:cNvPr id="8" name="矩形 7"/>
          <p:cNvSpPr/>
          <p:nvPr/>
        </p:nvSpPr>
        <p:spPr>
          <a:xfrm>
            <a:off x="234132" y="3555315"/>
            <a:ext cx="9001000" cy="461665"/>
          </a:xfrm>
          <a:prstGeom prst="rect">
            <a:avLst/>
          </a:prstGeom>
        </p:spPr>
        <p:txBody>
          <a:bodyPr wrap="square">
            <a:spAutoFit/>
          </a:bodyPr>
          <a:lstStyle/>
          <a:p>
            <a:r>
              <a:rPr kumimoji="1" lang="en-US" altLang="zh-CN" sz="2400" b="1" dirty="0">
                <a:solidFill>
                  <a:srgbClr val="002060"/>
                </a:solidFill>
                <a:cs typeface="Arial" pitchFamily="34" charset="0"/>
              </a:rPr>
              <a:t>4. </a:t>
            </a:r>
            <a:r>
              <a:rPr lang="en-US" altLang="zh-CN" sz="2400" b="1" dirty="0">
                <a:solidFill>
                  <a:srgbClr val="002060"/>
                </a:solidFill>
                <a:cs typeface="Arial" pitchFamily="34" charset="0"/>
              </a:rPr>
              <a:t>The indoor temp is low enough, but the unit still running</a:t>
            </a:r>
          </a:p>
        </p:txBody>
      </p:sp>
    </p:spTree>
    <p:extLst>
      <p:ext uri="{BB962C8B-B14F-4D97-AF65-F5344CB8AC3E}">
        <p14:creationId xmlns:p14="http://schemas.microsoft.com/office/powerpoint/2010/main" val="7063669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122738" y="898525"/>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p>
        </p:txBody>
      </p:sp>
      <p:sp>
        <p:nvSpPr>
          <p:cNvPr id="2" name="矩形 1"/>
          <p:cNvSpPr/>
          <p:nvPr/>
        </p:nvSpPr>
        <p:spPr>
          <a:xfrm>
            <a:off x="4554612" y="180975"/>
            <a:ext cx="5968301" cy="584775"/>
          </a:xfrm>
          <a:prstGeom prst="rect">
            <a:avLst/>
          </a:prstGeom>
        </p:spPr>
        <p:txBody>
          <a:bodyPr wrap="none">
            <a:spAutoFit/>
          </a:bodyPr>
          <a:lstStyle/>
          <a:p>
            <a:pPr algn="r">
              <a:defRPr/>
            </a:pPr>
            <a:r>
              <a:rPr kumimoji="1" lang="en-US" altLang="zh-CN" sz="3200" b="1" dirty="0" smtClean="0">
                <a:solidFill>
                  <a:schemeClr val="accent2">
                    <a:lumMod val="75000"/>
                  </a:schemeClr>
                </a:solidFill>
                <a:latin typeface="Arial" charset="0"/>
                <a:ea typeface="宋体" charset="-122"/>
                <a:cs typeface="Times New Roman" pitchFamily="18" charset="0"/>
              </a:rPr>
              <a:t>2.</a:t>
            </a:r>
            <a:r>
              <a:rPr kumimoji="1" lang="en-US" altLang="zh-CN" sz="3200" b="1" dirty="0">
                <a:solidFill>
                  <a:srgbClr val="002060"/>
                </a:solidFill>
                <a:ea typeface="宋体" charset="-122"/>
                <a:cs typeface="Times New Roman" pitchFamily="18" charset="0"/>
              </a:rPr>
              <a:t> Refrigerant system </a:t>
            </a:r>
            <a:r>
              <a:rPr kumimoji="1" lang="en-US" altLang="zh-CN" sz="3200" b="1" dirty="0" smtClean="0">
                <a:solidFill>
                  <a:srgbClr val="002060"/>
                </a:solidFill>
                <a:ea typeface="宋体" charset="-122"/>
                <a:cs typeface="Times New Roman" pitchFamily="18" charset="0"/>
              </a:rPr>
              <a:t>trouble</a:t>
            </a:r>
            <a:r>
              <a:rPr kumimoji="1" lang="en-US" altLang="zh-CN" sz="3200" b="1" dirty="0" smtClean="0">
                <a:solidFill>
                  <a:schemeClr val="accent2">
                    <a:lumMod val="75000"/>
                  </a:schemeClr>
                </a:solidFill>
                <a:latin typeface="Arial" charset="0"/>
                <a:ea typeface="宋体" charset="-122"/>
                <a:cs typeface="Times New Roman" pitchFamily="18" charset="0"/>
              </a:rPr>
              <a:t> </a:t>
            </a:r>
            <a:endParaRPr lang="zh-CN" altLang="en-US" sz="3200" dirty="0">
              <a:latin typeface="Arial" charset="0"/>
              <a:ea typeface="宋体" charset="-122"/>
            </a:endParaRPr>
          </a:p>
        </p:txBody>
      </p:sp>
      <p:graphicFrame>
        <p:nvGraphicFramePr>
          <p:cNvPr id="5" name="Group 53"/>
          <p:cNvGraphicFramePr>
            <a:graphicFrameLocks noGrp="1"/>
          </p:cNvGraphicFramePr>
          <p:nvPr>
            <p:extLst>
              <p:ext uri="{D42A27DB-BD31-4B8C-83A1-F6EECF244321}">
                <p14:modId xmlns:p14="http://schemas.microsoft.com/office/powerpoint/2010/main" val="1265518790"/>
              </p:ext>
            </p:extLst>
          </p:nvPr>
        </p:nvGraphicFramePr>
        <p:xfrm>
          <a:off x="429766" y="2019935"/>
          <a:ext cx="9885486" cy="2872105"/>
        </p:xfrm>
        <a:graphic>
          <a:graphicData uri="http://schemas.openxmlformats.org/drawingml/2006/table">
            <a:tbl>
              <a:tblPr>
                <a:tableStyleId>{284E427A-3D55-4303-BF80-6455036E1DE7}</a:tableStyleId>
              </a:tblPr>
              <a:tblGrid>
                <a:gridCol w="4759960"/>
                <a:gridCol w="5125526"/>
              </a:tblGrid>
              <a:tr h="2016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u="none" strike="noStrike" cap="none" normalizeH="0" baseline="0" dirty="0" smtClean="0">
                          <a:ln>
                            <a:noFill/>
                          </a:ln>
                          <a:solidFill>
                            <a:srgbClr val="000099"/>
                          </a:solidFill>
                          <a:effectLst/>
                          <a:latin typeface="Arial" pitchFamily="34" charset="0"/>
                          <a:cs typeface="Arial" pitchFamily="34" charset="0"/>
                        </a:rPr>
                        <a:t>Reason</a:t>
                      </a:r>
                      <a:endParaRPr kumimoji="0" lang="zh-CN" altLang="zh-CN" sz="1800" b="1" i="0" u="none" strike="noStrike" cap="none" normalizeH="0" baseline="0" dirty="0" smtClean="0">
                        <a:ln>
                          <a:noFill/>
                        </a:ln>
                        <a:solidFill>
                          <a:srgbClr val="000099"/>
                        </a:solidFill>
                        <a:effectLst/>
                        <a:latin typeface="Arial" pitchFamily="34" charset="0"/>
                        <a:ea typeface="宋体" pitchFamily="2" charset="-122"/>
                        <a:cs typeface="Arial" pitchFamily="34" charset="0"/>
                      </a:endParaRPr>
                    </a:p>
                  </a:txBody>
                  <a:tcPr marL="68580" marR="68580" marT="0" marB="0" anchor="ctr" horzOverflow="overflow">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u="none" strike="noStrike" cap="none" normalizeH="0" baseline="0" dirty="0" smtClean="0">
                          <a:ln>
                            <a:noFill/>
                          </a:ln>
                          <a:solidFill>
                            <a:srgbClr val="000099"/>
                          </a:solidFill>
                          <a:effectLst/>
                          <a:latin typeface="Arial" pitchFamily="34" charset="0"/>
                          <a:cs typeface="Arial" pitchFamily="34" charset="0"/>
                        </a:rPr>
                        <a:t>Solution</a:t>
                      </a:r>
                      <a:endParaRPr kumimoji="0" lang="zh-CN" altLang="zh-CN" sz="1800" b="1" i="0" u="none" strike="noStrike" cap="none" normalizeH="0" baseline="0" dirty="0" smtClean="0">
                        <a:ln>
                          <a:noFill/>
                        </a:ln>
                        <a:solidFill>
                          <a:srgbClr val="000099"/>
                        </a:solidFill>
                        <a:effectLst/>
                        <a:latin typeface="Arial" pitchFamily="34" charset="0"/>
                        <a:ea typeface="宋体" pitchFamily="2" charset="-122"/>
                        <a:cs typeface="Arial" pitchFamily="34" charset="0"/>
                      </a:endParaRPr>
                    </a:p>
                  </a:txBody>
                  <a:tcPr marL="68580" marR="68580" marT="0" marB="0" anchor="ctr" horzOverflow="overflow">
                    <a:solidFill>
                      <a:srgbClr val="00B0F0"/>
                    </a:solidFill>
                  </a:tcPr>
                </a:tc>
              </a:tr>
              <a:tr h="268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u="none" strike="noStrike" cap="none" normalizeH="0" baseline="0" dirty="0" smtClean="0">
                          <a:ln>
                            <a:noFill/>
                          </a:ln>
                          <a:solidFill>
                            <a:srgbClr val="000099"/>
                          </a:solidFill>
                          <a:effectLst/>
                          <a:latin typeface="Arial" pitchFamily="34" charset="0"/>
                          <a:cs typeface="Arial" pitchFamily="34" charset="0"/>
                        </a:rPr>
                        <a:t>1. Many appliances have same power supply</a:t>
                      </a:r>
                      <a:endParaRPr kumimoji="0" lang="zh-CN" altLang="zh-CN" sz="1800" b="0" i="0" u="none" strike="noStrike" cap="none" normalizeH="0" baseline="0" dirty="0" smtClean="0">
                        <a:ln>
                          <a:noFill/>
                        </a:ln>
                        <a:solidFill>
                          <a:srgbClr val="000099"/>
                        </a:solidFill>
                        <a:effectLst/>
                        <a:latin typeface="Arial" pitchFamily="34" charset="0"/>
                        <a:ea typeface="宋体" pitchFamily="2" charset="-122"/>
                        <a:cs typeface="Arial" pitchFamily="34"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u="none" strike="noStrike" cap="none" normalizeH="0" baseline="0" dirty="0" smtClean="0">
                          <a:ln>
                            <a:noFill/>
                          </a:ln>
                          <a:solidFill>
                            <a:srgbClr val="000099"/>
                          </a:solidFill>
                          <a:effectLst/>
                          <a:latin typeface="Arial" pitchFamily="34" charset="0"/>
                          <a:cs typeface="Arial" pitchFamily="34" charset="0"/>
                        </a:rPr>
                        <a:t>Air-condition should have it own power supply.</a:t>
                      </a:r>
                      <a:endParaRPr kumimoji="0" lang="zh-CN" altLang="zh-CN" sz="1800" b="0" i="0" u="none" strike="noStrike" cap="none" normalizeH="0" baseline="0" dirty="0" smtClean="0">
                        <a:ln>
                          <a:noFill/>
                        </a:ln>
                        <a:solidFill>
                          <a:srgbClr val="000099"/>
                        </a:solidFill>
                        <a:effectLst/>
                        <a:latin typeface="Arial" pitchFamily="34" charset="0"/>
                        <a:ea typeface="宋体" pitchFamily="2" charset="-122"/>
                        <a:cs typeface="Arial" pitchFamily="34" charset="0"/>
                      </a:endParaRPr>
                    </a:p>
                  </a:txBody>
                  <a:tcPr marL="68580" marR="68580" marT="0" marB="0" anchor="ctr" horzOverflow="overflow"/>
                </a:tc>
              </a:tr>
              <a:tr h="4746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u="none" strike="noStrike" cap="none" normalizeH="0" baseline="0" dirty="0" smtClean="0">
                          <a:ln>
                            <a:noFill/>
                          </a:ln>
                          <a:solidFill>
                            <a:srgbClr val="000099"/>
                          </a:solidFill>
                          <a:effectLst/>
                          <a:latin typeface="Arial" pitchFamily="34" charset="0"/>
                          <a:cs typeface="Arial" pitchFamily="34" charset="0"/>
                        </a:rPr>
                        <a:t>2. Outdoor ambient temp is over high.</a:t>
                      </a:r>
                      <a:endParaRPr kumimoji="0" lang="zh-CN" altLang="zh-CN" sz="1800" b="0" i="0" u="none" strike="noStrike" cap="none" normalizeH="0" baseline="0" dirty="0" smtClean="0">
                        <a:ln>
                          <a:noFill/>
                        </a:ln>
                        <a:solidFill>
                          <a:srgbClr val="000099"/>
                        </a:solidFill>
                        <a:effectLst/>
                        <a:latin typeface="Arial" pitchFamily="34" charset="0"/>
                        <a:ea typeface="宋体" pitchFamily="2" charset="-122"/>
                        <a:cs typeface="Arial" pitchFamily="34"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u="none" strike="noStrike" cap="none" normalizeH="0" baseline="0" dirty="0" smtClean="0">
                          <a:ln>
                            <a:noFill/>
                          </a:ln>
                          <a:solidFill>
                            <a:srgbClr val="000099"/>
                          </a:solidFill>
                          <a:effectLst/>
                          <a:latin typeface="Arial" pitchFamily="34" charset="0"/>
                          <a:cs typeface="Arial" pitchFamily="34" charset="0"/>
                        </a:rPr>
                        <a:t>Check the ventilation and sunshine of the outdoor unit, if bad ventilation, should remove barriers; if outdoor unit is exposed sunshine straight, sunshade is necessary</a:t>
                      </a:r>
                      <a:endParaRPr kumimoji="0" lang="zh-CN" altLang="zh-CN" sz="1800" b="0" i="0" u="none" strike="noStrike" cap="none" normalizeH="0" baseline="0" dirty="0" smtClean="0">
                        <a:ln>
                          <a:noFill/>
                        </a:ln>
                        <a:solidFill>
                          <a:srgbClr val="000099"/>
                        </a:solidFill>
                        <a:effectLst/>
                        <a:latin typeface="Arial" pitchFamily="34" charset="0"/>
                        <a:ea typeface="宋体" pitchFamily="2" charset="-122"/>
                        <a:cs typeface="Arial" pitchFamily="34" charset="0"/>
                      </a:endParaRPr>
                    </a:p>
                  </a:txBody>
                  <a:tcPr marL="68580" marR="68580" marT="0" marB="0" anchor="ctr" horzOverflow="overflow"/>
                </a:tc>
              </a:tr>
              <a:tr h="403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u="none" strike="noStrike" cap="none" normalizeH="0" baseline="0" dirty="0" smtClean="0">
                          <a:ln>
                            <a:noFill/>
                          </a:ln>
                          <a:solidFill>
                            <a:srgbClr val="000099"/>
                          </a:solidFill>
                          <a:effectLst/>
                          <a:latin typeface="Arial" pitchFamily="34" charset="0"/>
                          <a:cs typeface="Arial" pitchFamily="34" charset="0"/>
                        </a:rPr>
                        <a:t>3. Refrigerant system jammed.</a:t>
                      </a:r>
                      <a:endParaRPr kumimoji="0" lang="zh-CN" altLang="zh-CN" sz="1800" b="0" i="0" u="none" strike="noStrike" cap="none" normalizeH="0" baseline="0" dirty="0" smtClean="0">
                        <a:ln>
                          <a:noFill/>
                        </a:ln>
                        <a:solidFill>
                          <a:srgbClr val="000099"/>
                        </a:solidFill>
                        <a:effectLst/>
                        <a:latin typeface="Arial" pitchFamily="34" charset="0"/>
                        <a:ea typeface="宋体" pitchFamily="2" charset="-122"/>
                        <a:cs typeface="Arial" pitchFamily="34"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u="none" strike="noStrike" cap="none" normalizeH="0" baseline="0" dirty="0" smtClean="0">
                          <a:ln>
                            <a:noFill/>
                          </a:ln>
                          <a:solidFill>
                            <a:srgbClr val="000099"/>
                          </a:solidFill>
                          <a:effectLst/>
                          <a:latin typeface="Arial" pitchFamily="34" charset="0"/>
                          <a:cs typeface="Arial" pitchFamily="34" charset="0"/>
                        </a:rPr>
                        <a:t>Repair</a:t>
                      </a:r>
                      <a:endParaRPr kumimoji="0" lang="zh-CN" altLang="zh-CN" sz="1800" b="0" i="0" u="none" strike="noStrike" cap="none" normalizeH="0" baseline="0" dirty="0" smtClean="0">
                        <a:ln>
                          <a:noFill/>
                        </a:ln>
                        <a:solidFill>
                          <a:srgbClr val="000099"/>
                        </a:solidFill>
                        <a:effectLst/>
                        <a:latin typeface="Arial" pitchFamily="34" charset="0"/>
                        <a:ea typeface="宋体" pitchFamily="2" charset="-122"/>
                        <a:cs typeface="Arial" pitchFamily="34" charset="0"/>
                      </a:endParaRPr>
                    </a:p>
                  </a:txBody>
                  <a:tcPr marL="68580" marR="68580" marT="0" marB="0" anchor="ctr" horzOverflow="overflow"/>
                </a:tc>
              </a:tr>
              <a:tr h="403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u="none" strike="noStrike" cap="none" normalizeH="0" baseline="0" dirty="0" smtClean="0">
                          <a:ln>
                            <a:noFill/>
                          </a:ln>
                          <a:solidFill>
                            <a:srgbClr val="000099"/>
                          </a:solidFill>
                          <a:effectLst/>
                          <a:latin typeface="Arial" pitchFamily="34" charset="0"/>
                          <a:cs typeface="Arial" pitchFamily="34" charset="0"/>
                        </a:rPr>
                        <a:t>4.Compressor is short of oil.</a:t>
                      </a:r>
                      <a:endParaRPr kumimoji="0" lang="zh-CN" altLang="zh-CN" sz="1800" b="0" i="0" u="none" strike="noStrike" cap="none" normalizeH="0" baseline="0" dirty="0" smtClean="0">
                        <a:ln>
                          <a:noFill/>
                        </a:ln>
                        <a:solidFill>
                          <a:srgbClr val="000099"/>
                        </a:solidFill>
                        <a:effectLst/>
                        <a:latin typeface="Arial" pitchFamily="34" charset="0"/>
                        <a:ea typeface="宋体" pitchFamily="2" charset="-122"/>
                        <a:cs typeface="Arial" pitchFamily="34"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u="none" strike="noStrike" cap="none" normalizeH="0" baseline="0" dirty="0" smtClean="0">
                          <a:ln>
                            <a:noFill/>
                          </a:ln>
                          <a:solidFill>
                            <a:srgbClr val="000099"/>
                          </a:solidFill>
                          <a:effectLst/>
                          <a:latin typeface="Arial" pitchFamily="34" charset="0"/>
                          <a:cs typeface="Arial" pitchFamily="34" charset="0"/>
                        </a:rPr>
                        <a:t>The pipe length and elevation should not exceed max length and oil traps are necessary for long pipe and high elevation.</a:t>
                      </a:r>
                      <a:endParaRPr kumimoji="0" lang="zh-CN" altLang="zh-CN" sz="1800" b="0" i="0" u="none" strike="noStrike" cap="none" normalizeH="0" baseline="0" dirty="0" smtClean="0">
                        <a:ln>
                          <a:noFill/>
                        </a:ln>
                        <a:solidFill>
                          <a:srgbClr val="000099"/>
                        </a:solidFill>
                        <a:effectLst/>
                        <a:latin typeface="Arial" pitchFamily="34" charset="0"/>
                        <a:ea typeface="宋体" pitchFamily="2" charset="-122"/>
                        <a:cs typeface="Arial" pitchFamily="34" charset="0"/>
                      </a:endParaRPr>
                    </a:p>
                  </a:txBody>
                  <a:tcPr marL="68580" marR="68580" marT="0" marB="0" anchor="ctr" horzOverflow="overflow"/>
                </a:tc>
              </a:tr>
            </a:tbl>
          </a:graphicData>
        </a:graphic>
      </p:graphicFrame>
      <p:sp>
        <p:nvSpPr>
          <p:cNvPr id="3" name="矩形 2"/>
          <p:cNvSpPr/>
          <p:nvPr/>
        </p:nvSpPr>
        <p:spPr>
          <a:xfrm>
            <a:off x="306140" y="1188343"/>
            <a:ext cx="7560840" cy="461665"/>
          </a:xfrm>
          <a:prstGeom prst="rect">
            <a:avLst/>
          </a:prstGeom>
        </p:spPr>
        <p:txBody>
          <a:bodyPr wrap="square">
            <a:spAutoFit/>
          </a:bodyPr>
          <a:lstStyle/>
          <a:p>
            <a:r>
              <a:rPr kumimoji="1" lang="en-US" altLang="zh-CN" sz="2400" b="1" dirty="0">
                <a:solidFill>
                  <a:srgbClr val="002060"/>
                </a:solidFill>
                <a:cs typeface="Arial" pitchFamily="34" charset="0"/>
              </a:rPr>
              <a:t>5. </a:t>
            </a:r>
            <a:r>
              <a:rPr lang="en-US" altLang="zh-CN" sz="2400" b="1" dirty="0">
                <a:solidFill>
                  <a:srgbClr val="002060"/>
                </a:solidFill>
                <a:cs typeface="Arial" pitchFamily="34" charset="0"/>
              </a:rPr>
              <a:t>The unit startup and stop frequently.</a:t>
            </a:r>
          </a:p>
        </p:txBody>
      </p:sp>
    </p:spTree>
    <p:extLst>
      <p:ext uri="{BB962C8B-B14F-4D97-AF65-F5344CB8AC3E}">
        <p14:creationId xmlns:p14="http://schemas.microsoft.com/office/powerpoint/2010/main" val="7063669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TextBox 5"/>
          <p:cNvSpPr txBox="1">
            <a:spLocks noChangeArrowheads="1"/>
          </p:cNvSpPr>
          <p:nvPr/>
        </p:nvSpPr>
        <p:spPr bwMode="auto">
          <a:xfrm>
            <a:off x="7723188" y="180975"/>
            <a:ext cx="27162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tx1"/>
                </a:solidFill>
                <a:latin typeface="Arial" charset="0"/>
                <a:ea typeface="宋体" charset="-122"/>
              </a:defRPr>
            </a:lvl1pPr>
            <a:lvl2pPr marL="742950" indent="-285750" eaLnBrk="0" hangingPunct="0">
              <a:defRPr sz="2100">
                <a:solidFill>
                  <a:schemeClr val="tx1"/>
                </a:solidFill>
                <a:latin typeface="Arial" charset="0"/>
                <a:ea typeface="宋体" charset="-122"/>
              </a:defRPr>
            </a:lvl2pPr>
            <a:lvl3pPr marL="1143000" indent="-228600" eaLnBrk="0" hangingPunct="0">
              <a:defRPr sz="2100">
                <a:solidFill>
                  <a:schemeClr val="tx1"/>
                </a:solidFill>
                <a:latin typeface="Arial" charset="0"/>
                <a:ea typeface="宋体" charset="-122"/>
              </a:defRPr>
            </a:lvl3pPr>
            <a:lvl4pPr marL="1600200" indent="-228600" eaLnBrk="0" hangingPunct="0">
              <a:defRPr sz="2100">
                <a:solidFill>
                  <a:schemeClr val="tx1"/>
                </a:solidFill>
                <a:latin typeface="Arial" charset="0"/>
                <a:ea typeface="宋体" charset="-122"/>
              </a:defRPr>
            </a:lvl4pPr>
            <a:lvl5pPr marL="2057400" indent="-228600" eaLnBrk="0" hangingPunct="0">
              <a:defRPr sz="2100">
                <a:solidFill>
                  <a:schemeClr val="tx1"/>
                </a:solidFill>
                <a:latin typeface="Arial" charset="0"/>
                <a:ea typeface="宋体" charset="-122"/>
              </a:defRPr>
            </a:lvl5pPr>
            <a:lvl6pPr marL="2514600" indent="-228600" eaLnBrk="0" fontAlgn="base" hangingPunct="0">
              <a:spcBef>
                <a:spcPct val="0"/>
              </a:spcBef>
              <a:spcAft>
                <a:spcPct val="0"/>
              </a:spcAft>
              <a:defRPr sz="2100">
                <a:solidFill>
                  <a:schemeClr val="tx1"/>
                </a:solidFill>
                <a:latin typeface="Arial" charset="0"/>
                <a:ea typeface="宋体" charset="-122"/>
              </a:defRPr>
            </a:lvl6pPr>
            <a:lvl7pPr marL="2971800" indent="-228600" eaLnBrk="0" fontAlgn="base" hangingPunct="0">
              <a:spcBef>
                <a:spcPct val="0"/>
              </a:spcBef>
              <a:spcAft>
                <a:spcPct val="0"/>
              </a:spcAft>
              <a:defRPr sz="2100">
                <a:solidFill>
                  <a:schemeClr val="tx1"/>
                </a:solidFill>
                <a:latin typeface="Arial" charset="0"/>
                <a:ea typeface="宋体" charset="-122"/>
              </a:defRPr>
            </a:lvl7pPr>
            <a:lvl8pPr marL="3429000" indent="-228600" eaLnBrk="0" fontAlgn="base" hangingPunct="0">
              <a:spcBef>
                <a:spcPct val="0"/>
              </a:spcBef>
              <a:spcAft>
                <a:spcPct val="0"/>
              </a:spcAft>
              <a:defRPr sz="2100">
                <a:solidFill>
                  <a:schemeClr val="tx1"/>
                </a:solidFill>
                <a:latin typeface="Arial" charset="0"/>
                <a:ea typeface="宋体" charset="-122"/>
              </a:defRPr>
            </a:lvl8pPr>
            <a:lvl9pPr marL="3886200" indent="-228600" eaLnBrk="0" fontAlgn="base" hangingPunct="0">
              <a:spcBef>
                <a:spcPct val="0"/>
              </a:spcBef>
              <a:spcAft>
                <a:spcPct val="0"/>
              </a:spcAft>
              <a:defRPr sz="2100">
                <a:solidFill>
                  <a:schemeClr val="tx1"/>
                </a:solidFill>
                <a:latin typeface="Arial" charset="0"/>
                <a:ea typeface="宋体" charset="-122"/>
              </a:defRPr>
            </a:lvl9pPr>
          </a:lstStyle>
          <a:p>
            <a:pPr algn="r" eaLnBrk="1" hangingPunct="1">
              <a:defRPr/>
            </a:pPr>
            <a:r>
              <a:rPr lang="en-US" altLang="zh-CN" sz="3200" b="1" dirty="0" smtClean="0">
                <a:solidFill>
                  <a:srgbClr val="002060"/>
                </a:solidFill>
                <a:latin typeface="+mn-lt"/>
                <a:ea typeface="黑体" pitchFamily="49" charset="-122"/>
              </a:rPr>
              <a:t>Contents</a:t>
            </a:r>
            <a:endParaRPr lang="zh-CN" altLang="en-US" sz="3200" b="1" dirty="0" smtClean="0">
              <a:solidFill>
                <a:srgbClr val="002060"/>
              </a:solidFill>
              <a:latin typeface="+mn-lt"/>
              <a:ea typeface="黑体" pitchFamily="49" charset="-122"/>
            </a:endParaRPr>
          </a:p>
        </p:txBody>
      </p:sp>
      <p:sp>
        <p:nvSpPr>
          <p:cNvPr id="11" name="Rectangle 6"/>
          <p:cNvSpPr>
            <a:spLocks noChangeArrowheads="1"/>
          </p:cNvSpPr>
          <p:nvPr/>
        </p:nvSpPr>
        <p:spPr bwMode="auto">
          <a:xfrm>
            <a:off x="609600" y="1464756"/>
            <a:ext cx="8382000" cy="3683060"/>
          </a:xfrm>
          <a:prstGeom prst="rect">
            <a:avLst/>
          </a:prstGeom>
          <a:noFill/>
          <a:ln w="9525" algn="ctr">
            <a:noFill/>
            <a:miter lim="800000"/>
            <a:headEnd/>
            <a:tailEnd/>
          </a:ln>
          <a:effectLst/>
        </p:spPr>
        <p:txBody>
          <a:bodyPr>
            <a:spAutoFit/>
          </a:bodyPr>
          <a:lstStyle/>
          <a:p>
            <a:pPr>
              <a:lnSpc>
                <a:spcPts val="2840"/>
              </a:lnSpc>
              <a:defRPr/>
            </a:pPr>
            <a:endParaRPr kumimoji="1" lang="en-US" altLang="zh-CN" sz="3200" b="1" dirty="0">
              <a:solidFill>
                <a:srgbClr val="002060"/>
              </a:solidFill>
              <a:latin typeface="+mn-lt"/>
              <a:ea typeface="宋体" charset="-122"/>
              <a:cs typeface="Times New Roman" pitchFamily="18" charset="0"/>
            </a:endParaRPr>
          </a:p>
          <a:p>
            <a:pPr marL="514350" indent="-514350">
              <a:lnSpc>
                <a:spcPts val="2840"/>
              </a:lnSpc>
              <a:buAutoNum type="arabicPeriod"/>
              <a:defRPr/>
            </a:pPr>
            <a:r>
              <a:rPr kumimoji="1" lang="en-US" altLang="zh-CN" sz="3200" b="1" dirty="0" smtClean="0">
                <a:solidFill>
                  <a:srgbClr val="002060"/>
                </a:solidFill>
                <a:ea typeface="宋体" charset="-122"/>
                <a:cs typeface="Times New Roman" pitchFamily="18" charset="0"/>
              </a:rPr>
              <a:t>Main parts understanding</a:t>
            </a:r>
          </a:p>
          <a:p>
            <a:pPr>
              <a:lnSpc>
                <a:spcPts val="2840"/>
              </a:lnSpc>
              <a:defRPr/>
            </a:pPr>
            <a:endParaRPr kumimoji="1" lang="en-US" altLang="zh-CN" sz="3200" b="1" dirty="0">
              <a:solidFill>
                <a:srgbClr val="002060"/>
              </a:solidFill>
              <a:ea typeface="宋体" charset="-122"/>
              <a:cs typeface="Times New Roman" pitchFamily="18" charset="0"/>
            </a:endParaRPr>
          </a:p>
          <a:p>
            <a:pPr>
              <a:lnSpc>
                <a:spcPts val="2840"/>
              </a:lnSpc>
              <a:defRPr/>
            </a:pPr>
            <a:r>
              <a:rPr kumimoji="1" lang="en-US" altLang="zh-CN" sz="3200" b="1" dirty="0" smtClean="0">
                <a:solidFill>
                  <a:srgbClr val="002060"/>
                </a:solidFill>
                <a:ea typeface="宋体" charset="-122"/>
                <a:cs typeface="Times New Roman" pitchFamily="18" charset="0"/>
              </a:rPr>
              <a:t>2. Refrigerant </a:t>
            </a:r>
            <a:r>
              <a:rPr kumimoji="1" lang="en-US" altLang="zh-CN" sz="3200" b="1" dirty="0">
                <a:solidFill>
                  <a:srgbClr val="002060"/>
                </a:solidFill>
                <a:ea typeface="宋体" charset="-122"/>
                <a:cs typeface="Times New Roman" pitchFamily="18" charset="0"/>
              </a:rPr>
              <a:t>system trouble</a:t>
            </a:r>
          </a:p>
          <a:p>
            <a:pPr>
              <a:lnSpc>
                <a:spcPts val="2840"/>
              </a:lnSpc>
              <a:defRPr/>
            </a:pPr>
            <a:endParaRPr kumimoji="1" lang="en-US" altLang="zh-CN" sz="3200" b="1" dirty="0">
              <a:solidFill>
                <a:srgbClr val="002060"/>
              </a:solidFill>
              <a:ea typeface="宋体" charset="-122"/>
              <a:cs typeface="Times New Roman" pitchFamily="18" charset="0"/>
            </a:endParaRPr>
          </a:p>
          <a:p>
            <a:pPr>
              <a:lnSpc>
                <a:spcPts val="2840"/>
              </a:lnSpc>
              <a:defRPr/>
            </a:pPr>
            <a:r>
              <a:rPr kumimoji="1" lang="en-US" altLang="zh-CN" sz="3200" b="1" dirty="0" smtClean="0">
                <a:solidFill>
                  <a:srgbClr val="002060"/>
                </a:solidFill>
                <a:latin typeface="+mn-lt"/>
                <a:ea typeface="宋体" charset="-122"/>
                <a:cs typeface="Times New Roman" pitchFamily="18" charset="0"/>
              </a:rPr>
              <a:t>3. Error code display</a:t>
            </a:r>
            <a:endParaRPr kumimoji="1" lang="en-US" altLang="zh-CN" sz="3200" b="1" dirty="0">
              <a:solidFill>
                <a:srgbClr val="002060"/>
              </a:solidFill>
              <a:latin typeface="+mn-lt"/>
              <a:ea typeface="宋体" charset="-122"/>
              <a:cs typeface="Times New Roman" pitchFamily="18" charset="0"/>
            </a:endParaRPr>
          </a:p>
          <a:p>
            <a:pPr>
              <a:lnSpc>
                <a:spcPts val="2840"/>
              </a:lnSpc>
              <a:defRPr/>
            </a:pPr>
            <a:endParaRPr kumimoji="1" lang="en-US" altLang="zh-CN" sz="3200" b="1" dirty="0">
              <a:solidFill>
                <a:srgbClr val="002060"/>
              </a:solidFill>
              <a:latin typeface="+mn-lt"/>
              <a:ea typeface="宋体" charset="-122"/>
              <a:cs typeface="Times New Roman" pitchFamily="18" charset="0"/>
            </a:endParaRPr>
          </a:p>
          <a:p>
            <a:pPr>
              <a:lnSpc>
                <a:spcPts val="2840"/>
              </a:lnSpc>
              <a:defRPr/>
            </a:pPr>
            <a:r>
              <a:rPr kumimoji="1" lang="en-US" altLang="zh-CN" sz="3200" b="1" dirty="0" smtClean="0">
                <a:solidFill>
                  <a:srgbClr val="002060"/>
                </a:solidFill>
                <a:latin typeface="+mn-lt"/>
                <a:ea typeface="宋体" charset="-122"/>
                <a:cs typeface="Times New Roman" pitchFamily="18" charset="0"/>
              </a:rPr>
              <a:t>4. </a:t>
            </a:r>
            <a:r>
              <a:rPr kumimoji="1" lang="en-US" altLang="zh-CN" sz="3200" b="1" dirty="0">
                <a:solidFill>
                  <a:srgbClr val="002060"/>
                </a:solidFill>
                <a:ea typeface="宋体" charset="-122"/>
                <a:cs typeface="Times New Roman" pitchFamily="18" charset="0"/>
              </a:rPr>
              <a:t>Error code </a:t>
            </a:r>
            <a:r>
              <a:rPr kumimoji="1" lang="en-US" altLang="zh-CN" sz="3200" b="1" dirty="0" smtClean="0">
                <a:solidFill>
                  <a:srgbClr val="002060"/>
                </a:solidFill>
                <a:ea typeface="宋体" charset="-122"/>
                <a:cs typeface="Times New Roman" pitchFamily="18" charset="0"/>
              </a:rPr>
              <a:t>understanding</a:t>
            </a:r>
          </a:p>
          <a:p>
            <a:pPr>
              <a:lnSpc>
                <a:spcPts val="2840"/>
              </a:lnSpc>
              <a:defRPr/>
            </a:pPr>
            <a:endParaRPr kumimoji="1" lang="en-US" altLang="zh-CN" sz="3200" b="1" dirty="0">
              <a:solidFill>
                <a:srgbClr val="002060"/>
              </a:solidFill>
              <a:latin typeface="+mn-lt"/>
              <a:ea typeface="宋体" charset="-122"/>
              <a:cs typeface="Times New Roman" pitchFamily="18" charset="0"/>
            </a:endParaRPr>
          </a:p>
          <a:p>
            <a:pPr>
              <a:lnSpc>
                <a:spcPts val="2840"/>
              </a:lnSpc>
              <a:defRPr/>
            </a:pPr>
            <a:r>
              <a:rPr kumimoji="1" lang="en-US" altLang="zh-CN" sz="3200" b="1" dirty="0" smtClean="0">
                <a:solidFill>
                  <a:srgbClr val="002060"/>
                </a:solidFill>
                <a:latin typeface="+mn-lt"/>
                <a:ea typeface="宋体" charset="-122"/>
                <a:cs typeface="Times New Roman" pitchFamily="18" charset="0"/>
              </a:rPr>
              <a:t>	</a:t>
            </a:r>
            <a:endParaRPr kumimoji="1" lang="en-US" altLang="zh-CN" sz="3200" b="1" dirty="0">
              <a:solidFill>
                <a:srgbClr val="002060"/>
              </a:solidFill>
              <a:latin typeface="+mn-lt"/>
              <a:ea typeface="宋体" charset="-122"/>
              <a:cs typeface="Times New Roman" pitchFamily="18" charset="0"/>
            </a:endParaRPr>
          </a:p>
        </p:txBody>
      </p:sp>
      <p:sp>
        <p:nvSpPr>
          <p:cNvPr id="2052" name="Rectangle 2"/>
          <p:cNvSpPr>
            <a:spLocks noChangeArrowheads="1"/>
          </p:cNvSpPr>
          <p:nvPr/>
        </p:nvSpPr>
        <p:spPr bwMode="auto">
          <a:xfrm>
            <a:off x="4122738" y="898525"/>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122738" y="898525"/>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p>
        </p:txBody>
      </p:sp>
      <p:sp>
        <p:nvSpPr>
          <p:cNvPr id="2" name="矩形 1"/>
          <p:cNvSpPr/>
          <p:nvPr/>
        </p:nvSpPr>
        <p:spPr>
          <a:xfrm>
            <a:off x="4554612" y="180975"/>
            <a:ext cx="5968301" cy="584775"/>
          </a:xfrm>
          <a:prstGeom prst="rect">
            <a:avLst/>
          </a:prstGeom>
        </p:spPr>
        <p:txBody>
          <a:bodyPr wrap="none">
            <a:spAutoFit/>
          </a:bodyPr>
          <a:lstStyle/>
          <a:p>
            <a:pPr algn="r">
              <a:defRPr/>
            </a:pPr>
            <a:r>
              <a:rPr kumimoji="1" lang="en-US" altLang="zh-CN" sz="3200" b="1" dirty="0" smtClean="0">
                <a:solidFill>
                  <a:schemeClr val="accent2">
                    <a:lumMod val="75000"/>
                  </a:schemeClr>
                </a:solidFill>
                <a:latin typeface="Arial" charset="0"/>
                <a:ea typeface="宋体" charset="-122"/>
                <a:cs typeface="Times New Roman" pitchFamily="18" charset="0"/>
              </a:rPr>
              <a:t>2.</a:t>
            </a:r>
            <a:r>
              <a:rPr kumimoji="1" lang="en-US" altLang="zh-CN" sz="3200" b="1" dirty="0">
                <a:solidFill>
                  <a:srgbClr val="002060"/>
                </a:solidFill>
                <a:ea typeface="宋体" charset="-122"/>
                <a:cs typeface="Times New Roman" pitchFamily="18" charset="0"/>
              </a:rPr>
              <a:t> Refrigerant system </a:t>
            </a:r>
            <a:r>
              <a:rPr kumimoji="1" lang="en-US" altLang="zh-CN" sz="3200" b="1" dirty="0" smtClean="0">
                <a:solidFill>
                  <a:srgbClr val="002060"/>
                </a:solidFill>
                <a:ea typeface="宋体" charset="-122"/>
                <a:cs typeface="Times New Roman" pitchFamily="18" charset="0"/>
              </a:rPr>
              <a:t>trouble</a:t>
            </a:r>
            <a:r>
              <a:rPr kumimoji="1" lang="en-US" altLang="zh-CN" sz="3200" b="1" dirty="0" smtClean="0">
                <a:solidFill>
                  <a:schemeClr val="accent2">
                    <a:lumMod val="75000"/>
                  </a:schemeClr>
                </a:solidFill>
                <a:latin typeface="Arial" charset="0"/>
                <a:ea typeface="宋体" charset="-122"/>
                <a:cs typeface="Times New Roman" pitchFamily="18" charset="0"/>
              </a:rPr>
              <a:t> </a:t>
            </a:r>
            <a:endParaRPr lang="zh-CN" altLang="en-US" sz="3200" dirty="0">
              <a:latin typeface="Arial" charset="0"/>
              <a:ea typeface="宋体" charset="-122"/>
            </a:endParaRPr>
          </a:p>
        </p:txBody>
      </p:sp>
      <p:sp>
        <p:nvSpPr>
          <p:cNvPr id="3" name="矩形 2"/>
          <p:cNvSpPr/>
          <p:nvPr/>
        </p:nvSpPr>
        <p:spPr>
          <a:xfrm>
            <a:off x="162124" y="1116335"/>
            <a:ext cx="5952270" cy="461665"/>
          </a:xfrm>
          <a:prstGeom prst="rect">
            <a:avLst/>
          </a:prstGeom>
        </p:spPr>
        <p:txBody>
          <a:bodyPr wrap="none">
            <a:spAutoFit/>
          </a:bodyPr>
          <a:lstStyle/>
          <a:p>
            <a:r>
              <a:rPr kumimoji="1" lang="en-US" altLang="zh-CN" sz="2400" b="1" dirty="0">
                <a:solidFill>
                  <a:srgbClr val="002060"/>
                </a:solidFill>
                <a:cs typeface="Arial" pitchFamily="34" charset="0"/>
              </a:rPr>
              <a:t>6. </a:t>
            </a:r>
            <a:r>
              <a:rPr lang="en-US" altLang="zh-CN" sz="2400" b="1" dirty="0">
                <a:solidFill>
                  <a:srgbClr val="002060"/>
                </a:solidFill>
                <a:cs typeface="Arial" pitchFamily="34" charset="0"/>
              </a:rPr>
              <a:t>The unit has big noise when running.</a:t>
            </a:r>
          </a:p>
        </p:txBody>
      </p:sp>
      <p:graphicFrame>
        <p:nvGraphicFramePr>
          <p:cNvPr id="5" name="Group 27"/>
          <p:cNvGraphicFramePr>
            <a:graphicFrameLocks noGrp="1"/>
          </p:cNvGraphicFramePr>
          <p:nvPr>
            <p:extLst>
              <p:ext uri="{D42A27DB-BD31-4B8C-83A1-F6EECF244321}">
                <p14:modId xmlns:p14="http://schemas.microsoft.com/office/powerpoint/2010/main" val="2029506843"/>
              </p:ext>
            </p:extLst>
          </p:nvPr>
        </p:nvGraphicFramePr>
        <p:xfrm>
          <a:off x="357758" y="1820308"/>
          <a:ext cx="9453438" cy="2752411"/>
        </p:xfrm>
        <a:graphic>
          <a:graphicData uri="http://schemas.openxmlformats.org/drawingml/2006/table">
            <a:tbl>
              <a:tblPr>
                <a:tableStyleId>{284E427A-3D55-4303-BF80-6455036E1DE7}</a:tableStyleId>
              </a:tblPr>
              <a:tblGrid>
                <a:gridCol w="5725287"/>
                <a:gridCol w="3728151"/>
              </a:tblGrid>
              <a:tr h="3857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u="none" strike="noStrike" cap="none" normalizeH="0" baseline="0" dirty="0" smtClean="0">
                          <a:ln>
                            <a:noFill/>
                          </a:ln>
                          <a:solidFill>
                            <a:srgbClr val="000099"/>
                          </a:solidFill>
                          <a:effectLst/>
                          <a:latin typeface="+mn-lt"/>
                        </a:rPr>
                        <a:t>Reason</a:t>
                      </a:r>
                      <a:endParaRPr kumimoji="0" lang="zh-CN" altLang="zh-CN" sz="1800" b="1" i="0" u="none" strike="noStrike" cap="none" normalizeH="0" baseline="0" dirty="0" smtClean="0">
                        <a:ln>
                          <a:noFill/>
                        </a:ln>
                        <a:solidFill>
                          <a:srgbClr val="000099"/>
                        </a:solidFill>
                        <a:effectLst/>
                        <a:latin typeface="+mn-lt"/>
                        <a:ea typeface="宋体" pitchFamily="2" charset="-122"/>
                        <a:cs typeface="Arial" charset="0"/>
                      </a:endParaRPr>
                    </a:p>
                  </a:txBody>
                  <a:tcPr marL="68580" marR="68580" marT="0" marB="0" anchor="ctr" horzOverflow="overflow">
                    <a:solidFill>
                      <a:schemeClr val="accent5">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u="none" strike="noStrike" cap="none" normalizeH="0" baseline="0" dirty="0" smtClean="0">
                          <a:ln>
                            <a:noFill/>
                          </a:ln>
                          <a:solidFill>
                            <a:srgbClr val="000099"/>
                          </a:solidFill>
                          <a:effectLst/>
                          <a:latin typeface="+mn-lt"/>
                        </a:rPr>
                        <a:t>Solution</a:t>
                      </a:r>
                      <a:endParaRPr kumimoji="0" lang="zh-CN" altLang="zh-CN" sz="1800" b="1" i="0" u="none" strike="noStrike" cap="none" normalizeH="0" baseline="0" dirty="0" smtClean="0">
                        <a:ln>
                          <a:noFill/>
                        </a:ln>
                        <a:solidFill>
                          <a:srgbClr val="000099"/>
                        </a:solidFill>
                        <a:effectLst/>
                        <a:latin typeface="+mn-lt"/>
                        <a:ea typeface="宋体" pitchFamily="2" charset="-122"/>
                        <a:cs typeface="Arial" charset="0"/>
                      </a:endParaRPr>
                    </a:p>
                  </a:txBody>
                  <a:tcPr marL="68580" marR="68580" marT="0" marB="0" anchor="ctr" horzOverflow="overflow">
                    <a:solidFill>
                      <a:schemeClr val="accent5">
                        <a:lumMod val="75000"/>
                      </a:schemeClr>
                    </a:solidFill>
                  </a:tcPr>
                </a:tc>
              </a:tr>
              <a:tr h="3222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u="none" strike="noStrike" cap="none" normalizeH="0" baseline="0" dirty="0" smtClean="0">
                          <a:ln>
                            <a:noFill/>
                          </a:ln>
                          <a:solidFill>
                            <a:srgbClr val="000099"/>
                          </a:solidFill>
                          <a:effectLst/>
                          <a:latin typeface="+mn-lt"/>
                        </a:rPr>
                        <a:t>1. Screw loosen. Compressor, fan motor, outdoor base</a:t>
                      </a:r>
                      <a:endParaRPr kumimoji="0" lang="zh-CN" altLang="zh-CN" sz="1800" b="0" i="0" u="none" strike="noStrike" cap="none" normalizeH="0" baseline="0" dirty="0" smtClean="0">
                        <a:ln>
                          <a:noFill/>
                        </a:ln>
                        <a:solidFill>
                          <a:srgbClr val="000099"/>
                        </a:solidFill>
                        <a:effectLst/>
                        <a:latin typeface="+mn-lt"/>
                        <a:ea typeface="宋体" pitchFamily="2" charset="-122"/>
                        <a:cs typeface="Arial"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u="none" strike="noStrike" cap="none" normalizeH="0" baseline="0" dirty="0" smtClean="0">
                          <a:ln>
                            <a:noFill/>
                          </a:ln>
                          <a:solidFill>
                            <a:srgbClr val="000099"/>
                          </a:solidFill>
                          <a:effectLst/>
                          <a:latin typeface="+mn-lt"/>
                        </a:rPr>
                        <a:t>Fixed them.</a:t>
                      </a:r>
                      <a:endParaRPr kumimoji="0" lang="zh-CN" altLang="zh-CN" sz="1800" b="0" i="0" u="none" strike="noStrike" cap="none" normalizeH="0" baseline="0" dirty="0" smtClean="0">
                        <a:ln>
                          <a:noFill/>
                        </a:ln>
                        <a:solidFill>
                          <a:srgbClr val="000099"/>
                        </a:solidFill>
                        <a:effectLst/>
                        <a:latin typeface="+mn-lt"/>
                        <a:ea typeface="宋体" pitchFamily="2" charset="-122"/>
                        <a:cs typeface="Arial" charset="0"/>
                      </a:endParaRPr>
                    </a:p>
                  </a:txBody>
                  <a:tcPr marL="68580" marR="68580" marT="0" marB="0" anchor="ctr" horzOverflow="overflow"/>
                </a:tc>
              </a:tr>
              <a:tr h="36798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u="none" strike="noStrike" cap="none" normalizeH="0" baseline="0" dirty="0" smtClean="0">
                          <a:ln>
                            <a:noFill/>
                          </a:ln>
                          <a:solidFill>
                            <a:srgbClr val="000099"/>
                          </a:solidFill>
                          <a:effectLst/>
                          <a:latin typeface="+mn-lt"/>
                        </a:rPr>
                        <a:t>2. Outdoor pipe distorted </a:t>
                      </a:r>
                      <a:endParaRPr kumimoji="0" lang="zh-CN" altLang="zh-CN" sz="1800" b="0" i="0" u="none" strike="noStrike" cap="none" normalizeH="0" baseline="0" dirty="0" smtClean="0">
                        <a:ln>
                          <a:noFill/>
                        </a:ln>
                        <a:solidFill>
                          <a:srgbClr val="000099"/>
                        </a:solidFill>
                        <a:effectLst/>
                        <a:latin typeface="+mn-lt"/>
                        <a:ea typeface="宋体" pitchFamily="2" charset="-122"/>
                        <a:cs typeface="Arial"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u="none" strike="noStrike" cap="none" normalizeH="0" baseline="0" dirty="0" smtClean="0">
                          <a:ln>
                            <a:noFill/>
                          </a:ln>
                          <a:solidFill>
                            <a:srgbClr val="000099"/>
                          </a:solidFill>
                          <a:effectLst/>
                          <a:latin typeface="+mn-lt"/>
                        </a:rPr>
                        <a:t>Correct or replace it</a:t>
                      </a:r>
                      <a:endParaRPr kumimoji="0" lang="zh-CN" altLang="zh-CN" sz="1800" b="0" i="0" u="none" strike="noStrike" cap="none" normalizeH="0" baseline="0" dirty="0" smtClean="0">
                        <a:ln>
                          <a:noFill/>
                        </a:ln>
                        <a:solidFill>
                          <a:srgbClr val="000099"/>
                        </a:solidFill>
                        <a:effectLst/>
                        <a:latin typeface="+mn-lt"/>
                        <a:ea typeface="宋体" pitchFamily="2" charset="-122"/>
                        <a:cs typeface="Arial" charset="0"/>
                      </a:endParaRPr>
                    </a:p>
                  </a:txBody>
                  <a:tcPr marL="68580" marR="68580" marT="0" marB="0" anchor="ctr" horzOverflow="overflow"/>
                </a:tc>
              </a:tr>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u="none" strike="noStrike" cap="none" normalizeH="0" baseline="0" dirty="0" smtClean="0">
                          <a:ln>
                            <a:noFill/>
                          </a:ln>
                          <a:solidFill>
                            <a:srgbClr val="000099"/>
                          </a:solidFill>
                          <a:effectLst/>
                          <a:latin typeface="+mn-lt"/>
                        </a:rPr>
                        <a:t>3. </a:t>
                      </a:r>
                      <a:r>
                        <a:rPr kumimoji="0" lang="zh-CN" altLang="en-US" sz="1800" u="none" strike="noStrike" cap="none" normalizeH="0" baseline="0" dirty="0" smtClean="0">
                          <a:ln>
                            <a:noFill/>
                          </a:ln>
                          <a:solidFill>
                            <a:srgbClr val="000099"/>
                          </a:solidFill>
                          <a:effectLst/>
                          <a:latin typeface="+mn-lt"/>
                        </a:rPr>
                        <a:t>T</a:t>
                      </a:r>
                      <a:r>
                        <a:rPr kumimoji="0" lang="en-US" altLang="zh-CN" sz="1800" u="none" strike="noStrike" cap="none" normalizeH="0" baseline="0" dirty="0" smtClean="0">
                          <a:ln>
                            <a:noFill/>
                          </a:ln>
                          <a:solidFill>
                            <a:srgbClr val="000099"/>
                          </a:solidFill>
                          <a:effectLst/>
                          <a:latin typeface="+mn-lt"/>
                        </a:rPr>
                        <a:t>he indoor and outdoor fan is broken.</a:t>
                      </a:r>
                      <a:endParaRPr kumimoji="0" lang="zh-CN" altLang="zh-CN" sz="1800" b="0" i="0" u="none" strike="noStrike" cap="none" normalizeH="0" baseline="0" dirty="0" smtClean="0">
                        <a:ln>
                          <a:noFill/>
                        </a:ln>
                        <a:solidFill>
                          <a:srgbClr val="000099"/>
                        </a:solidFill>
                        <a:effectLst/>
                        <a:latin typeface="+mn-lt"/>
                        <a:ea typeface="宋体" pitchFamily="2" charset="-122"/>
                        <a:cs typeface="Arial"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u="none" strike="noStrike" cap="none" normalizeH="0" baseline="0" smtClean="0">
                          <a:ln>
                            <a:noFill/>
                          </a:ln>
                          <a:solidFill>
                            <a:srgbClr val="000099"/>
                          </a:solidFill>
                          <a:effectLst/>
                          <a:latin typeface="+mn-lt"/>
                        </a:rPr>
                        <a:t>R</a:t>
                      </a:r>
                      <a:r>
                        <a:rPr kumimoji="0" lang="en-US" altLang="zh-CN" sz="1800" u="none" strike="noStrike" cap="none" normalizeH="0" baseline="0" smtClean="0">
                          <a:ln>
                            <a:noFill/>
                          </a:ln>
                          <a:solidFill>
                            <a:srgbClr val="000099"/>
                          </a:solidFill>
                          <a:effectLst/>
                          <a:latin typeface="+mn-lt"/>
                        </a:rPr>
                        <a:t>eplace them.</a:t>
                      </a:r>
                      <a:endParaRPr kumimoji="0" lang="zh-CN" altLang="zh-CN" sz="1800" b="0" i="0" u="none" strike="noStrike" cap="none" normalizeH="0" baseline="0" smtClean="0">
                        <a:ln>
                          <a:noFill/>
                        </a:ln>
                        <a:solidFill>
                          <a:srgbClr val="000099"/>
                        </a:solidFill>
                        <a:effectLst/>
                        <a:latin typeface="+mn-lt"/>
                        <a:ea typeface="宋体" pitchFamily="2" charset="-122"/>
                        <a:cs typeface="Arial" charset="0"/>
                      </a:endParaRPr>
                    </a:p>
                  </a:txBody>
                  <a:tcPr marL="68580" marR="68580" marT="0" marB="0" anchor="ctr" horzOverflow="overflow"/>
                </a:tc>
              </a:tr>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99"/>
                          </a:solidFill>
                          <a:effectLst/>
                          <a:latin typeface="+mn-lt"/>
                          <a:ea typeface="宋体" pitchFamily="2" charset="-122"/>
                          <a:cs typeface="Arial" charset="0"/>
                        </a:rPr>
                        <a:t>4. Fan motor hold distorted</a:t>
                      </a:r>
                      <a:endParaRPr kumimoji="0" lang="zh-CN" altLang="zh-CN" sz="1800" b="0" i="0" u="none" strike="noStrike" cap="none" normalizeH="0" baseline="0" dirty="0" smtClean="0">
                        <a:ln>
                          <a:noFill/>
                        </a:ln>
                        <a:solidFill>
                          <a:srgbClr val="000099"/>
                        </a:solidFill>
                        <a:effectLst/>
                        <a:latin typeface="+mn-lt"/>
                        <a:ea typeface="宋体" pitchFamily="2" charset="-122"/>
                        <a:cs typeface="Arial"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u="none" strike="noStrike" cap="none" normalizeH="0" baseline="0" dirty="0" smtClean="0">
                          <a:ln>
                            <a:noFill/>
                          </a:ln>
                          <a:solidFill>
                            <a:srgbClr val="000099"/>
                          </a:solidFill>
                          <a:effectLst/>
                          <a:latin typeface="+mn-lt"/>
                        </a:rPr>
                        <a:t>Correct or replace it</a:t>
                      </a:r>
                      <a:endParaRPr kumimoji="0" lang="zh-CN" altLang="zh-CN" sz="1800" b="0" i="0" u="none" strike="noStrike" cap="none" normalizeH="0" baseline="0" dirty="0" smtClean="0">
                        <a:ln>
                          <a:noFill/>
                        </a:ln>
                        <a:solidFill>
                          <a:srgbClr val="000099"/>
                        </a:solidFill>
                        <a:effectLst/>
                        <a:latin typeface="+mn-lt"/>
                        <a:ea typeface="宋体" pitchFamily="2" charset="-122"/>
                        <a:cs typeface="Arial" charset="0"/>
                      </a:endParaRPr>
                    </a:p>
                  </a:txBody>
                  <a:tcPr marL="68580" marR="68580" marT="0" marB="0" anchor="ctr" horzOverflow="overflow"/>
                </a:tc>
              </a:tr>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99"/>
                          </a:solidFill>
                          <a:effectLst/>
                          <a:latin typeface="+mn-lt"/>
                          <a:ea typeface="宋体" pitchFamily="2" charset="-122"/>
                          <a:cs typeface="Arial" charset="0"/>
                        </a:rPr>
                        <a:t>5. Connection pipe not fixed</a:t>
                      </a:r>
                      <a:endParaRPr kumimoji="0" lang="zh-CN" altLang="zh-CN" sz="1800" b="0" i="0" u="none" strike="noStrike" cap="none" normalizeH="0" baseline="0" dirty="0" smtClean="0">
                        <a:ln>
                          <a:noFill/>
                        </a:ln>
                        <a:solidFill>
                          <a:srgbClr val="000099"/>
                        </a:solidFill>
                        <a:effectLst/>
                        <a:latin typeface="+mn-lt"/>
                        <a:ea typeface="宋体" pitchFamily="2" charset="-122"/>
                        <a:cs typeface="Arial"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99"/>
                          </a:solidFill>
                          <a:effectLst/>
                          <a:latin typeface="+mn-lt"/>
                          <a:ea typeface="宋体" pitchFamily="2" charset="-122"/>
                          <a:cs typeface="Arial" charset="0"/>
                        </a:rPr>
                        <a:t>Fixed it</a:t>
                      </a:r>
                      <a:endParaRPr kumimoji="0" lang="zh-CN" altLang="zh-CN" sz="1800" b="0" i="0" u="none" strike="noStrike" cap="none" normalizeH="0" baseline="0" dirty="0" smtClean="0">
                        <a:ln>
                          <a:noFill/>
                        </a:ln>
                        <a:solidFill>
                          <a:srgbClr val="000099"/>
                        </a:solidFill>
                        <a:effectLst/>
                        <a:latin typeface="+mn-lt"/>
                        <a:ea typeface="宋体" pitchFamily="2" charset="-122"/>
                        <a:cs typeface="Arial" charset="0"/>
                      </a:endParaRPr>
                    </a:p>
                  </a:txBody>
                  <a:tcPr marL="68580" marR="68580" marT="0" marB="0" anchor="ctr" horzOverflow="overflow"/>
                </a:tc>
              </a:tr>
              <a:tr h="533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kern="1200" cap="none" normalizeH="0" baseline="0" dirty="0" smtClean="0">
                          <a:ln>
                            <a:noFill/>
                          </a:ln>
                          <a:solidFill>
                            <a:srgbClr val="000099"/>
                          </a:solidFill>
                          <a:effectLst/>
                          <a:latin typeface="+mn-lt"/>
                          <a:ea typeface="宋体" pitchFamily="2" charset="-122"/>
                          <a:cs typeface="Arial" charset="0"/>
                        </a:rPr>
                        <a:t>6. Plastic expand with heat and contract with cold</a:t>
                      </a:r>
                      <a:endParaRPr kumimoji="0" lang="zh-CN" altLang="zh-CN" sz="1800" b="0" i="0" u="none" strike="noStrike" kern="1200" cap="none" normalizeH="0" baseline="0" dirty="0" smtClean="0">
                        <a:ln>
                          <a:noFill/>
                        </a:ln>
                        <a:solidFill>
                          <a:srgbClr val="000099"/>
                        </a:solidFill>
                        <a:effectLst/>
                        <a:latin typeface="+mn-lt"/>
                        <a:ea typeface="宋体" pitchFamily="2" charset="-122"/>
                        <a:cs typeface="Arial"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99"/>
                          </a:solidFill>
                          <a:effectLst/>
                          <a:latin typeface="+mn-lt"/>
                          <a:ea typeface="宋体" pitchFamily="2" charset="-122"/>
                          <a:cs typeface="Arial" charset="0"/>
                        </a:rPr>
                        <a:t>Normal</a:t>
                      </a:r>
                      <a:endParaRPr kumimoji="0" lang="zh-CN" altLang="zh-CN" sz="1800" b="0" i="0" u="none" strike="noStrike" cap="none" normalizeH="0" baseline="0" dirty="0" smtClean="0">
                        <a:ln>
                          <a:noFill/>
                        </a:ln>
                        <a:solidFill>
                          <a:srgbClr val="000099"/>
                        </a:solidFill>
                        <a:effectLst/>
                        <a:latin typeface="+mn-lt"/>
                        <a:ea typeface="宋体" pitchFamily="2" charset="-122"/>
                        <a:cs typeface="Arial" charset="0"/>
                      </a:endParaRPr>
                    </a:p>
                  </a:txBody>
                  <a:tcPr marL="68580" marR="68580" marT="0" marB="0" anchor="ctr" horzOverflow="overflow"/>
                </a:tc>
              </a:tr>
            </a:tbl>
          </a:graphicData>
        </a:graphic>
      </p:graphicFrame>
    </p:spTree>
    <p:extLst>
      <p:ext uri="{BB962C8B-B14F-4D97-AF65-F5344CB8AC3E}">
        <p14:creationId xmlns:p14="http://schemas.microsoft.com/office/powerpoint/2010/main" val="7063669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122738" y="898525"/>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p>
        </p:txBody>
      </p:sp>
      <p:sp>
        <p:nvSpPr>
          <p:cNvPr id="2" name="矩形 1"/>
          <p:cNvSpPr/>
          <p:nvPr/>
        </p:nvSpPr>
        <p:spPr>
          <a:xfrm>
            <a:off x="4554612" y="180975"/>
            <a:ext cx="5968301" cy="584775"/>
          </a:xfrm>
          <a:prstGeom prst="rect">
            <a:avLst/>
          </a:prstGeom>
        </p:spPr>
        <p:txBody>
          <a:bodyPr wrap="none">
            <a:spAutoFit/>
          </a:bodyPr>
          <a:lstStyle/>
          <a:p>
            <a:pPr algn="r">
              <a:defRPr/>
            </a:pPr>
            <a:r>
              <a:rPr kumimoji="1" lang="en-US" altLang="zh-CN" sz="3200" b="1" dirty="0" smtClean="0">
                <a:solidFill>
                  <a:schemeClr val="accent2">
                    <a:lumMod val="75000"/>
                  </a:schemeClr>
                </a:solidFill>
                <a:latin typeface="Arial" charset="0"/>
                <a:ea typeface="宋体" charset="-122"/>
                <a:cs typeface="Times New Roman" pitchFamily="18" charset="0"/>
              </a:rPr>
              <a:t>2.</a:t>
            </a:r>
            <a:r>
              <a:rPr kumimoji="1" lang="en-US" altLang="zh-CN" sz="3200" b="1" dirty="0">
                <a:solidFill>
                  <a:srgbClr val="002060"/>
                </a:solidFill>
                <a:ea typeface="宋体" charset="-122"/>
                <a:cs typeface="Times New Roman" pitchFamily="18" charset="0"/>
              </a:rPr>
              <a:t> Refrigerant system </a:t>
            </a:r>
            <a:r>
              <a:rPr kumimoji="1" lang="en-US" altLang="zh-CN" sz="3200" b="1" dirty="0" smtClean="0">
                <a:solidFill>
                  <a:srgbClr val="002060"/>
                </a:solidFill>
                <a:ea typeface="宋体" charset="-122"/>
                <a:cs typeface="Times New Roman" pitchFamily="18" charset="0"/>
              </a:rPr>
              <a:t>trouble</a:t>
            </a:r>
            <a:r>
              <a:rPr kumimoji="1" lang="en-US" altLang="zh-CN" sz="3200" b="1" dirty="0" smtClean="0">
                <a:solidFill>
                  <a:schemeClr val="accent2">
                    <a:lumMod val="75000"/>
                  </a:schemeClr>
                </a:solidFill>
                <a:latin typeface="Arial" charset="0"/>
                <a:ea typeface="宋体" charset="-122"/>
                <a:cs typeface="Times New Roman" pitchFamily="18" charset="0"/>
              </a:rPr>
              <a:t> </a:t>
            </a:r>
            <a:endParaRPr lang="zh-CN" altLang="en-US" sz="3200" dirty="0">
              <a:latin typeface="Arial" charset="0"/>
              <a:ea typeface="宋体" charset="-122"/>
            </a:endParaRPr>
          </a:p>
        </p:txBody>
      </p:sp>
      <p:sp>
        <p:nvSpPr>
          <p:cNvPr id="3" name="矩形 2"/>
          <p:cNvSpPr/>
          <p:nvPr/>
        </p:nvSpPr>
        <p:spPr>
          <a:xfrm>
            <a:off x="162124" y="1116335"/>
            <a:ext cx="2595582" cy="461665"/>
          </a:xfrm>
          <a:prstGeom prst="rect">
            <a:avLst/>
          </a:prstGeom>
        </p:spPr>
        <p:txBody>
          <a:bodyPr wrap="none">
            <a:spAutoFit/>
          </a:bodyPr>
          <a:lstStyle/>
          <a:p>
            <a:r>
              <a:rPr kumimoji="1" lang="en-US" altLang="zh-CN" sz="2400" b="1" dirty="0" smtClean="0">
                <a:solidFill>
                  <a:srgbClr val="002060"/>
                </a:solidFill>
                <a:cs typeface="Arial" pitchFamily="34" charset="0"/>
              </a:rPr>
              <a:t>7</a:t>
            </a:r>
            <a:r>
              <a:rPr lang="en-US" altLang="zh-CN" sz="2400" b="1" dirty="0" smtClean="0">
                <a:solidFill>
                  <a:srgbClr val="002060"/>
                </a:solidFill>
                <a:cs typeface="Arial" pitchFamily="34" charset="0"/>
              </a:rPr>
              <a:t>. </a:t>
            </a:r>
            <a:r>
              <a:rPr lang="en-US" altLang="zh-CN" sz="2400" b="1" dirty="0">
                <a:solidFill>
                  <a:srgbClr val="002060"/>
                </a:solidFill>
                <a:cs typeface="Arial" pitchFamily="34" charset="0"/>
              </a:rPr>
              <a:t>High </a:t>
            </a:r>
            <a:r>
              <a:rPr lang="en-US" altLang="zh-CN" sz="2400" b="1" dirty="0" smtClean="0">
                <a:solidFill>
                  <a:srgbClr val="002060"/>
                </a:solidFill>
                <a:cs typeface="Arial" pitchFamily="34" charset="0"/>
              </a:rPr>
              <a:t>pressure</a:t>
            </a:r>
            <a:endParaRPr lang="en-US" altLang="zh-CN" sz="2400" b="1" dirty="0">
              <a:solidFill>
                <a:srgbClr val="002060"/>
              </a:solidFill>
              <a:cs typeface="Arial" pitchFamily="34" charset="0"/>
            </a:endParaRPr>
          </a:p>
        </p:txBody>
      </p:sp>
      <p:graphicFrame>
        <p:nvGraphicFramePr>
          <p:cNvPr id="6" name="Group 27"/>
          <p:cNvGraphicFramePr>
            <a:graphicFrameLocks noGrp="1"/>
          </p:cNvGraphicFramePr>
          <p:nvPr>
            <p:extLst>
              <p:ext uri="{D42A27DB-BD31-4B8C-83A1-F6EECF244321}">
                <p14:modId xmlns:p14="http://schemas.microsoft.com/office/powerpoint/2010/main" val="4052136693"/>
              </p:ext>
            </p:extLst>
          </p:nvPr>
        </p:nvGraphicFramePr>
        <p:xfrm>
          <a:off x="285750" y="1858342"/>
          <a:ext cx="9957494" cy="3021651"/>
        </p:xfrm>
        <a:graphic>
          <a:graphicData uri="http://schemas.openxmlformats.org/drawingml/2006/table">
            <a:tbl>
              <a:tblPr>
                <a:tableStyleId>{284E427A-3D55-4303-BF80-6455036E1DE7}</a:tableStyleId>
              </a:tblPr>
              <a:tblGrid>
                <a:gridCol w="5839460"/>
                <a:gridCol w="4118034"/>
              </a:tblGrid>
              <a:tr h="4513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u="none" strike="noStrike" cap="none" normalizeH="0" baseline="0" dirty="0" smtClean="0">
                          <a:ln>
                            <a:noFill/>
                          </a:ln>
                          <a:solidFill>
                            <a:srgbClr val="000099"/>
                          </a:solidFill>
                          <a:effectLst/>
                          <a:latin typeface="Arial" pitchFamily="34" charset="0"/>
                          <a:cs typeface="Arial" pitchFamily="34" charset="0"/>
                        </a:rPr>
                        <a:t>Reason</a:t>
                      </a:r>
                      <a:endParaRPr kumimoji="0" lang="zh-CN" altLang="zh-CN" sz="1800" b="1" i="0" u="none" strike="noStrike" cap="none" normalizeH="0" baseline="0" dirty="0" smtClean="0">
                        <a:ln>
                          <a:noFill/>
                        </a:ln>
                        <a:solidFill>
                          <a:srgbClr val="000099"/>
                        </a:solidFill>
                        <a:effectLst/>
                        <a:latin typeface="Arial" pitchFamily="34" charset="0"/>
                        <a:ea typeface="宋体" pitchFamily="2" charset="-122"/>
                        <a:cs typeface="Arial" pitchFamily="34" charset="0"/>
                      </a:endParaRPr>
                    </a:p>
                  </a:txBody>
                  <a:tcPr marL="68580" marR="68580" marT="0" marB="0" anchor="ctr" horzOverflow="overflow">
                    <a:solidFill>
                      <a:schemeClr val="accent5">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u="none" strike="noStrike" cap="none" normalizeH="0" baseline="0" dirty="0" smtClean="0">
                          <a:ln>
                            <a:noFill/>
                          </a:ln>
                          <a:solidFill>
                            <a:srgbClr val="000099"/>
                          </a:solidFill>
                          <a:effectLst/>
                          <a:latin typeface="Arial" pitchFamily="34" charset="0"/>
                          <a:cs typeface="Arial" pitchFamily="34" charset="0"/>
                        </a:rPr>
                        <a:t>Solution</a:t>
                      </a:r>
                      <a:endParaRPr kumimoji="0" lang="zh-CN" altLang="zh-CN" sz="1800" b="1" i="0" u="none" strike="noStrike" cap="none" normalizeH="0" baseline="0" dirty="0" smtClean="0">
                        <a:ln>
                          <a:noFill/>
                        </a:ln>
                        <a:solidFill>
                          <a:srgbClr val="000099"/>
                        </a:solidFill>
                        <a:effectLst/>
                        <a:latin typeface="Arial" pitchFamily="34" charset="0"/>
                        <a:ea typeface="宋体" pitchFamily="2" charset="-122"/>
                        <a:cs typeface="Arial" pitchFamily="34" charset="0"/>
                      </a:endParaRPr>
                    </a:p>
                  </a:txBody>
                  <a:tcPr marL="68580" marR="68580" marT="0" marB="0" anchor="ctr" horzOverflow="overflow">
                    <a:solidFill>
                      <a:schemeClr val="accent5">
                        <a:lumMod val="75000"/>
                      </a:schemeClr>
                    </a:solidFill>
                  </a:tcPr>
                </a:tc>
              </a:tr>
              <a:tr h="37705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800" u="none" strike="noStrike" cap="none" normalizeH="0" baseline="0" dirty="0" smtClean="0">
                          <a:ln>
                            <a:noFill/>
                          </a:ln>
                          <a:solidFill>
                            <a:srgbClr val="000099"/>
                          </a:solidFill>
                          <a:effectLst/>
                          <a:latin typeface="Arial" pitchFamily="34" charset="0"/>
                          <a:cs typeface="Arial" pitchFamily="34" charset="0"/>
                        </a:rPr>
                        <a:t>1. </a:t>
                      </a:r>
                      <a:r>
                        <a:rPr kumimoji="0" lang="en-US" altLang="zh-CN" sz="1800" u="none" strike="noStrike" kern="1200" cap="none" normalizeH="0" baseline="0" dirty="0" smtClean="0">
                          <a:ln>
                            <a:noFill/>
                          </a:ln>
                          <a:solidFill>
                            <a:srgbClr val="000099"/>
                          </a:solidFill>
                          <a:effectLst/>
                          <a:latin typeface="Arial" pitchFamily="34" charset="0"/>
                          <a:ea typeface="+mn-ea"/>
                          <a:cs typeface="Arial" pitchFamily="34" charset="0"/>
                        </a:rPr>
                        <a:t>Condenser  dirty or partially blocked</a:t>
                      </a:r>
                      <a:endParaRPr kumimoji="0" lang="zh-CN" altLang="zh-CN" sz="1800" u="none" strike="noStrike" kern="1200" cap="none" normalizeH="0" baseline="0" dirty="0" smtClean="0">
                        <a:ln>
                          <a:noFill/>
                        </a:ln>
                        <a:solidFill>
                          <a:srgbClr val="000099"/>
                        </a:solidFill>
                        <a:effectLst/>
                        <a:latin typeface="Arial" pitchFamily="34" charset="0"/>
                        <a:ea typeface="+mn-ea"/>
                        <a:cs typeface="Arial" pitchFamily="34"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99"/>
                          </a:solidFill>
                          <a:effectLst/>
                          <a:latin typeface="Arial" pitchFamily="34" charset="0"/>
                          <a:ea typeface="+mn-ea"/>
                          <a:cs typeface="Arial" pitchFamily="34" charset="0"/>
                        </a:rPr>
                        <a:t>Clear it</a:t>
                      </a:r>
                      <a:endParaRPr kumimoji="0" lang="zh-CN" altLang="zh-CN" sz="1800" b="0" i="0" u="none" strike="noStrike" cap="none" normalizeH="0" baseline="0" dirty="0" smtClean="0">
                        <a:ln>
                          <a:noFill/>
                        </a:ln>
                        <a:solidFill>
                          <a:srgbClr val="000099"/>
                        </a:solidFill>
                        <a:effectLst/>
                        <a:latin typeface="Arial" pitchFamily="34" charset="0"/>
                        <a:ea typeface="宋体" pitchFamily="2" charset="-122"/>
                        <a:cs typeface="Arial" pitchFamily="34" charset="0"/>
                      </a:endParaRPr>
                    </a:p>
                  </a:txBody>
                  <a:tcPr marL="68580" marR="68580" marT="0" marB="0" anchor="ctr" horzOverflow="overflow"/>
                </a:tc>
              </a:tr>
              <a:tr h="4458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u="none" strike="noStrike" cap="none" normalizeH="0" baseline="0" dirty="0" smtClean="0">
                          <a:ln>
                            <a:noFill/>
                          </a:ln>
                          <a:solidFill>
                            <a:srgbClr val="000099"/>
                          </a:solidFill>
                          <a:effectLst/>
                          <a:latin typeface="Arial" pitchFamily="34" charset="0"/>
                          <a:cs typeface="Arial" pitchFamily="34" charset="0"/>
                        </a:rPr>
                        <a:t>2</a:t>
                      </a:r>
                      <a:r>
                        <a:rPr kumimoji="0" lang="en-US" altLang="zh-CN" sz="1800" u="none" strike="noStrike" kern="1200" cap="none" normalizeH="0" baseline="0" dirty="0" smtClean="0">
                          <a:ln>
                            <a:noFill/>
                          </a:ln>
                          <a:solidFill>
                            <a:srgbClr val="000099"/>
                          </a:solidFill>
                          <a:effectLst/>
                          <a:latin typeface="Arial" pitchFamily="34" charset="0"/>
                          <a:ea typeface="+mn-ea"/>
                          <a:cs typeface="Arial" pitchFamily="34" charset="0"/>
                        </a:rPr>
                        <a:t>. air or other un condensable gases in refrigerant cycle</a:t>
                      </a:r>
                      <a:endParaRPr kumimoji="0" lang="zh-CN" altLang="zh-CN" sz="1800" u="none" strike="noStrike" kern="1200" cap="none" normalizeH="0" baseline="0" dirty="0" smtClean="0">
                        <a:ln>
                          <a:noFill/>
                        </a:ln>
                        <a:solidFill>
                          <a:srgbClr val="000099"/>
                        </a:solidFill>
                        <a:effectLst/>
                        <a:latin typeface="Arial" pitchFamily="34" charset="0"/>
                        <a:ea typeface="+mn-ea"/>
                        <a:cs typeface="Arial" pitchFamily="34"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99"/>
                          </a:solidFill>
                          <a:effectLst/>
                          <a:latin typeface="Arial" pitchFamily="34" charset="0"/>
                          <a:ea typeface="+mn-ea"/>
                          <a:cs typeface="Arial" pitchFamily="34" charset="0"/>
                        </a:rPr>
                        <a:t>Recharge, or replace the filter</a:t>
                      </a:r>
                      <a:endParaRPr kumimoji="0" lang="zh-CN" altLang="zh-CN" sz="1800" b="0" i="0" u="none" strike="noStrike" cap="none" normalizeH="0" baseline="0" dirty="0" smtClean="0">
                        <a:ln>
                          <a:noFill/>
                        </a:ln>
                        <a:solidFill>
                          <a:srgbClr val="000099"/>
                        </a:solidFill>
                        <a:effectLst/>
                        <a:latin typeface="Arial" pitchFamily="34" charset="0"/>
                        <a:ea typeface="宋体" pitchFamily="2" charset="-122"/>
                        <a:cs typeface="Arial" pitchFamily="34" charset="0"/>
                      </a:endParaRPr>
                    </a:p>
                  </a:txBody>
                  <a:tcPr marL="68580" marR="68580" marT="0" marB="0" anchor="ctr" horzOverflow="overflow"/>
                </a:tc>
              </a:tr>
              <a:tr h="4457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u="none" strike="noStrike" kern="1200" cap="none" normalizeH="0" baseline="0" dirty="0" smtClean="0">
                          <a:ln>
                            <a:noFill/>
                          </a:ln>
                          <a:solidFill>
                            <a:srgbClr val="000099"/>
                          </a:solidFill>
                          <a:effectLst/>
                          <a:latin typeface="Arial" pitchFamily="34" charset="0"/>
                          <a:ea typeface="+mn-ea"/>
                          <a:cs typeface="Arial" pitchFamily="34" charset="0"/>
                        </a:rPr>
                        <a:t>3. Overcharged refrigerant</a:t>
                      </a:r>
                      <a:endParaRPr kumimoji="0" lang="zh-CN" altLang="zh-CN" sz="1800" u="none" strike="noStrike" kern="1200" cap="none" normalizeH="0" baseline="0" dirty="0" smtClean="0">
                        <a:ln>
                          <a:noFill/>
                        </a:ln>
                        <a:solidFill>
                          <a:srgbClr val="000099"/>
                        </a:solidFill>
                        <a:effectLst/>
                        <a:latin typeface="Arial" pitchFamily="34" charset="0"/>
                        <a:ea typeface="+mn-ea"/>
                        <a:cs typeface="Arial" pitchFamily="34"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u="none" strike="noStrike" cap="none" normalizeH="0" baseline="0" dirty="0" smtClean="0">
                          <a:ln>
                            <a:noFill/>
                          </a:ln>
                          <a:solidFill>
                            <a:srgbClr val="000099"/>
                          </a:solidFill>
                          <a:effectLst/>
                          <a:latin typeface="Arial" pitchFamily="34" charset="0"/>
                          <a:cs typeface="Arial" pitchFamily="34" charset="0"/>
                        </a:rPr>
                        <a:t>Discharge according to the pressure</a:t>
                      </a:r>
                      <a:endParaRPr kumimoji="0" lang="zh-CN" altLang="zh-CN" sz="1800" b="0" i="0" u="none" strike="noStrike" cap="none" normalizeH="0" baseline="0" dirty="0" smtClean="0">
                        <a:ln>
                          <a:noFill/>
                        </a:ln>
                        <a:solidFill>
                          <a:srgbClr val="000099"/>
                        </a:solidFill>
                        <a:effectLst/>
                        <a:latin typeface="Arial" pitchFamily="34" charset="0"/>
                        <a:ea typeface="宋体" pitchFamily="2" charset="-122"/>
                        <a:cs typeface="Arial" pitchFamily="34" charset="0"/>
                      </a:endParaRPr>
                    </a:p>
                  </a:txBody>
                  <a:tcPr marL="68580" marR="68580" marT="0" marB="0" anchor="ctr" horzOverflow="overflow"/>
                </a:tc>
              </a:tr>
              <a:tr h="4457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u="none" strike="noStrike" kern="1200" cap="none" normalizeH="0" baseline="0" dirty="0" smtClean="0">
                          <a:ln>
                            <a:noFill/>
                          </a:ln>
                          <a:solidFill>
                            <a:srgbClr val="000099"/>
                          </a:solidFill>
                          <a:effectLst/>
                          <a:latin typeface="Arial" pitchFamily="34" charset="0"/>
                          <a:ea typeface="+mn-ea"/>
                          <a:cs typeface="Arial" pitchFamily="34" charset="0"/>
                        </a:rPr>
                        <a:t>4. Insufficient condensing medium </a:t>
                      </a:r>
                      <a:endParaRPr kumimoji="0" lang="zh-CN" altLang="zh-CN" sz="1800" u="none" strike="noStrike" kern="1200" cap="none" normalizeH="0" baseline="0" dirty="0" smtClean="0">
                        <a:ln>
                          <a:noFill/>
                        </a:ln>
                        <a:solidFill>
                          <a:srgbClr val="000099"/>
                        </a:solidFill>
                        <a:effectLst/>
                        <a:latin typeface="Arial" pitchFamily="34" charset="0"/>
                        <a:ea typeface="+mn-ea"/>
                        <a:cs typeface="Arial" pitchFamily="34"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u="none" strike="noStrike" cap="none" normalizeH="0" baseline="0" dirty="0" smtClean="0">
                          <a:ln>
                            <a:noFill/>
                          </a:ln>
                          <a:solidFill>
                            <a:srgbClr val="000099"/>
                          </a:solidFill>
                          <a:effectLst/>
                          <a:latin typeface="Arial" pitchFamily="34" charset="0"/>
                          <a:cs typeface="Arial" pitchFamily="34" charset="0"/>
                        </a:rPr>
                        <a:t>Check the installation space</a:t>
                      </a:r>
                      <a:endParaRPr kumimoji="0" lang="zh-CN" altLang="zh-CN" sz="1800" b="0" i="0" u="none" strike="noStrike" cap="none" normalizeH="0" baseline="0" dirty="0" smtClean="0">
                        <a:ln>
                          <a:noFill/>
                        </a:ln>
                        <a:solidFill>
                          <a:srgbClr val="000099"/>
                        </a:solidFill>
                        <a:effectLst/>
                        <a:latin typeface="Arial" pitchFamily="34" charset="0"/>
                        <a:ea typeface="宋体" pitchFamily="2" charset="-122"/>
                        <a:cs typeface="Arial" pitchFamily="34" charset="0"/>
                      </a:endParaRPr>
                    </a:p>
                  </a:txBody>
                  <a:tcPr marL="68580" marR="68580" marT="0" marB="0" anchor="ctr" horzOverflow="overflow"/>
                </a:tc>
              </a:tr>
              <a:tr h="4457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99"/>
                          </a:solidFill>
                          <a:effectLst/>
                          <a:latin typeface="Arial" pitchFamily="34" charset="0"/>
                          <a:ea typeface="宋体" pitchFamily="2" charset="-122"/>
                          <a:cs typeface="Arial" pitchFamily="34" charset="0"/>
                        </a:rPr>
                        <a:t>5</a:t>
                      </a:r>
                      <a:r>
                        <a:rPr kumimoji="0" lang="en-US" altLang="zh-CN" sz="1800" u="none" strike="noStrike" kern="1200" cap="none" normalizeH="0" baseline="0" dirty="0" smtClean="0">
                          <a:ln>
                            <a:noFill/>
                          </a:ln>
                          <a:solidFill>
                            <a:srgbClr val="000099"/>
                          </a:solidFill>
                          <a:effectLst/>
                          <a:latin typeface="Arial" pitchFamily="34" charset="0"/>
                          <a:ea typeface="+mn-ea"/>
                          <a:cs typeface="Arial" pitchFamily="34" charset="0"/>
                        </a:rPr>
                        <a:t>. High temperature condensing medium</a:t>
                      </a:r>
                      <a:endParaRPr kumimoji="0" lang="zh-CN" altLang="zh-CN" sz="1800" u="none" strike="noStrike" kern="1200" cap="none" normalizeH="0" baseline="0" dirty="0" smtClean="0">
                        <a:ln>
                          <a:noFill/>
                        </a:ln>
                        <a:solidFill>
                          <a:srgbClr val="000099"/>
                        </a:solidFill>
                        <a:effectLst/>
                        <a:latin typeface="Arial" pitchFamily="34" charset="0"/>
                        <a:ea typeface="+mn-ea"/>
                        <a:cs typeface="Arial" pitchFamily="34"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99"/>
                          </a:solidFill>
                          <a:effectLst/>
                          <a:latin typeface="Arial" pitchFamily="34" charset="0"/>
                          <a:ea typeface="宋体" pitchFamily="2" charset="-122"/>
                          <a:cs typeface="Arial" pitchFamily="34" charset="0"/>
                        </a:rPr>
                        <a:t>Sunshade </a:t>
                      </a:r>
                      <a:endParaRPr kumimoji="0" lang="zh-CN" altLang="zh-CN" sz="1800" b="0" i="0" u="none" strike="noStrike" cap="none" normalizeH="0" baseline="0" dirty="0" smtClean="0">
                        <a:ln>
                          <a:noFill/>
                        </a:ln>
                        <a:solidFill>
                          <a:srgbClr val="000099"/>
                        </a:solidFill>
                        <a:effectLst/>
                        <a:latin typeface="Arial" pitchFamily="34" charset="0"/>
                        <a:ea typeface="宋体" pitchFamily="2" charset="-122"/>
                        <a:cs typeface="Arial" pitchFamily="34" charset="0"/>
                      </a:endParaRPr>
                    </a:p>
                  </a:txBody>
                  <a:tcPr marL="68580" marR="68580" marT="0" marB="0" anchor="ctr" horzOverflow="overflow"/>
                </a:tc>
              </a:tr>
              <a:tr h="4101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kern="1200" cap="none" normalizeH="0" baseline="0" dirty="0" smtClean="0">
                          <a:ln>
                            <a:noFill/>
                          </a:ln>
                          <a:solidFill>
                            <a:srgbClr val="000099"/>
                          </a:solidFill>
                          <a:effectLst/>
                          <a:latin typeface="Arial" pitchFamily="34" charset="0"/>
                          <a:ea typeface="宋体" pitchFamily="2" charset="-122"/>
                          <a:cs typeface="Arial" pitchFamily="34" charset="0"/>
                        </a:rPr>
                        <a:t>6</a:t>
                      </a:r>
                      <a:r>
                        <a:rPr kumimoji="0" lang="en-US" altLang="zh-CN" sz="1800" u="none" strike="noStrike" kern="1200" cap="none" normalizeH="0" baseline="0" dirty="0" smtClean="0">
                          <a:ln>
                            <a:noFill/>
                          </a:ln>
                          <a:solidFill>
                            <a:srgbClr val="000099"/>
                          </a:solidFill>
                          <a:effectLst/>
                          <a:latin typeface="Arial" pitchFamily="34" charset="0"/>
                          <a:ea typeface="+mn-ea"/>
                          <a:cs typeface="Arial" pitchFamily="34" charset="0"/>
                        </a:rPr>
                        <a:t>. Short cycling of condensing air</a:t>
                      </a:r>
                      <a:endParaRPr kumimoji="0" lang="zh-CN" altLang="zh-CN" sz="1800" u="none" strike="noStrike" kern="1200" cap="none" normalizeH="0" baseline="0" dirty="0" smtClean="0">
                        <a:ln>
                          <a:noFill/>
                        </a:ln>
                        <a:solidFill>
                          <a:srgbClr val="000099"/>
                        </a:solidFill>
                        <a:effectLst/>
                        <a:latin typeface="Arial" pitchFamily="34" charset="0"/>
                        <a:ea typeface="+mn-ea"/>
                        <a:cs typeface="Arial" pitchFamily="34"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u="none" strike="noStrike" cap="none" normalizeH="0" baseline="0" dirty="0" smtClean="0">
                          <a:ln>
                            <a:noFill/>
                          </a:ln>
                          <a:solidFill>
                            <a:srgbClr val="000099"/>
                          </a:solidFill>
                          <a:effectLst/>
                          <a:latin typeface="Arial" pitchFamily="34" charset="0"/>
                          <a:cs typeface="Arial" pitchFamily="34" charset="0"/>
                        </a:rPr>
                        <a:t>Check the installation space</a:t>
                      </a:r>
                      <a:endParaRPr kumimoji="0" lang="zh-CN" altLang="zh-CN" sz="1800" b="0" i="0" u="none" strike="noStrike" cap="none" normalizeH="0" baseline="0" dirty="0" smtClean="0">
                        <a:ln>
                          <a:noFill/>
                        </a:ln>
                        <a:solidFill>
                          <a:srgbClr val="000099"/>
                        </a:solidFill>
                        <a:effectLst/>
                        <a:latin typeface="Arial" pitchFamily="34" charset="0"/>
                        <a:ea typeface="宋体" pitchFamily="2" charset="-122"/>
                        <a:cs typeface="Arial" pitchFamily="34" charset="0"/>
                      </a:endParaRPr>
                    </a:p>
                  </a:txBody>
                  <a:tcPr marL="68580" marR="68580" marT="0" marB="0" anchor="ctr" horzOverflow="overflow"/>
                </a:tc>
              </a:tr>
            </a:tbl>
          </a:graphicData>
        </a:graphic>
      </p:graphicFrame>
    </p:spTree>
    <p:extLst>
      <p:ext uri="{BB962C8B-B14F-4D97-AF65-F5344CB8AC3E}">
        <p14:creationId xmlns:p14="http://schemas.microsoft.com/office/powerpoint/2010/main" val="38491384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122738" y="898525"/>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p>
        </p:txBody>
      </p:sp>
      <p:sp>
        <p:nvSpPr>
          <p:cNvPr id="2" name="矩形 1"/>
          <p:cNvSpPr/>
          <p:nvPr/>
        </p:nvSpPr>
        <p:spPr>
          <a:xfrm>
            <a:off x="4554612" y="180975"/>
            <a:ext cx="5968301" cy="584775"/>
          </a:xfrm>
          <a:prstGeom prst="rect">
            <a:avLst/>
          </a:prstGeom>
        </p:spPr>
        <p:txBody>
          <a:bodyPr wrap="none">
            <a:spAutoFit/>
          </a:bodyPr>
          <a:lstStyle/>
          <a:p>
            <a:pPr algn="r">
              <a:defRPr/>
            </a:pPr>
            <a:r>
              <a:rPr kumimoji="1" lang="en-US" altLang="zh-CN" sz="3200" b="1" dirty="0" smtClean="0">
                <a:solidFill>
                  <a:schemeClr val="accent2">
                    <a:lumMod val="75000"/>
                  </a:schemeClr>
                </a:solidFill>
                <a:latin typeface="Arial" charset="0"/>
                <a:ea typeface="宋体" charset="-122"/>
                <a:cs typeface="Times New Roman" pitchFamily="18" charset="0"/>
              </a:rPr>
              <a:t>2.</a:t>
            </a:r>
            <a:r>
              <a:rPr kumimoji="1" lang="en-US" altLang="zh-CN" sz="3200" b="1" dirty="0">
                <a:solidFill>
                  <a:srgbClr val="002060"/>
                </a:solidFill>
                <a:ea typeface="宋体" charset="-122"/>
                <a:cs typeface="Times New Roman" pitchFamily="18" charset="0"/>
              </a:rPr>
              <a:t> Refrigerant system </a:t>
            </a:r>
            <a:r>
              <a:rPr kumimoji="1" lang="en-US" altLang="zh-CN" sz="3200" b="1" dirty="0" smtClean="0">
                <a:solidFill>
                  <a:srgbClr val="002060"/>
                </a:solidFill>
                <a:ea typeface="宋体" charset="-122"/>
                <a:cs typeface="Times New Roman" pitchFamily="18" charset="0"/>
              </a:rPr>
              <a:t>trouble</a:t>
            </a:r>
            <a:r>
              <a:rPr kumimoji="1" lang="en-US" altLang="zh-CN" sz="3200" b="1" dirty="0" smtClean="0">
                <a:solidFill>
                  <a:schemeClr val="accent2">
                    <a:lumMod val="75000"/>
                  </a:schemeClr>
                </a:solidFill>
                <a:latin typeface="Arial" charset="0"/>
                <a:ea typeface="宋体" charset="-122"/>
                <a:cs typeface="Times New Roman" pitchFamily="18" charset="0"/>
              </a:rPr>
              <a:t> </a:t>
            </a:r>
            <a:endParaRPr lang="zh-CN" altLang="en-US" sz="3200" dirty="0">
              <a:latin typeface="Arial" charset="0"/>
              <a:ea typeface="宋体" charset="-122"/>
            </a:endParaRPr>
          </a:p>
        </p:txBody>
      </p:sp>
      <p:sp>
        <p:nvSpPr>
          <p:cNvPr id="3" name="矩形 2"/>
          <p:cNvSpPr/>
          <p:nvPr/>
        </p:nvSpPr>
        <p:spPr>
          <a:xfrm>
            <a:off x="162124" y="1116335"/>
            <a:ext cx="5616624" cy="461665"/>
          </a:xfrm>
          <a:prstGeom prst="rect">
            <a:avLst/>
          </a:prstGeom>
        </p:spPr>
        <p:txBody>
          <a:bodyPr wrap="square">
            <a:spAutoFit/>
          </a:bodyPr>
          <a:lstStyle/>
          <a:p>
            <a:r>
              <a:rPr kumimoji="1" lang="en-US" altLang="zh-CN" sz="2400" b="1" dirty="0" smtClean="0">
                <a:solidFill>
                  <a:srgbClr val="002060"/>
                </a:solidFill>
                <a:cs typeface="Arial" pitchFamily="34" charset="0"/>
              </a:rPr>
              <a:t>8</a:t>
            </a:r>
            <a:r>
              <a:rPr kumimoji="1" lang="en-US" altLang="zh-CN" sz="2400" b="1" dirty="0">
                <a:solidFill>
                  <a:srgbClr val="002060"/>
                </a:solidFill>
                <a:cs typeface="Arial" pitchFamily="34" charset="0"/>
              </a:rPr>
              <a:t>. Low suction </a:t>
            </a:r>
            <a:r>
              <a:rPr kumimoji="1" lang="en-US" altLang="zh-CN" sz="2400" b="1" dirty="0" smtClean="0">
                <a:solidFill>
                  <a:srgbClr val="002060"/>
                </a:solidFill>
                <a:cs typeface="Arial" pitchFamily="34" charset="0"/>
              </a:rPr>
              <a:t>pressure</a:t>
            </a:r>
            <a:endParaRPr kumimoji="1" lang="en-US" altLang="zh-CN" sz="2400" b="1" dirty="0">
              <a:solidFill>
                <a:srgbClr val="002060"/>
              </a:solidFill>
              <a:cs typeface="Arial" pitchFamily="34" charset="0"/>
            </a:endParaRPr>
          </a:p>
        </p:txBody>
      </p:sp>
      <p:graphicFrame>
        <p:nvGraphicFramePr>
          <p:cNvPr id="6" name="Group 27"/>
          <p:cNvGraphicFramePr>
            <a:graphicFrameLocks noGrp="1"/>
          </p:cNvGraphicFramePr>
          <p:nvPr>
            <p:extLst>
              <p:ext uri="{D42A27DB-BD31-4B8C-83A1-F6EECF244321}">
                <p14:modId xmlns:p14="http://schemas.microsoft.com/office/powerpoint/2010/main" val="2687544998"/>
              </p:ext>
            </p:extLst>
          </p:nvPr>
        </p:nvGraphicFramePr>
        <p:xfrm>
          <a:off x="285750" y="1654173"/>
          <a:ext cx="8501063" cy="1457011"/>
        </p:xfrm>
        <a:graphic>
          <a:graphicData uri="http://schemas.openxmlformats.org/drawingml/2006/table">
            <a:tbl>
              <a:tblPr>
                <a:tableStyleId>{284E427A-3D55-4303-BF80-6455036E1DE7}</a:tableStyleId>
              </a:tblPr>
              <a:tblGrid>
                <a:gridCol w="3995738"/>
                <a:gridCol w="4505325"/>
              </a:tblGrid>
              <a:tr h="3857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u="none" strike="noStrike" cap="none" normalizeH="0" baseline="0" dirty="0" smtClean="0">
                          <a:ln>
                            <a:noFill/>
                          </a:ln>
                          <a:solidFill>
                            <a:srgbClr val="000099"/>
                          </a:solidFill>
                          <a:effectLst/>
                          <a:latin typeface="Arial" pitchFamily="34" charset="0"/>
                          <a:cs typeface="Arial" pitchFamily="34" charset="0"/>
                        </a:rPr>
                        <a:t>Reason</a:t>
                      </a:r>
                      <a:endParaRPr kumimoji="0" lang="zh-CN" altLang="zh-CN" sz="1800" b="1" i="0" u="none" strike="noStrike" cap="none" normalizeH="0" baseline="0" dirty="0" smtClean="0">
                        <a:ln>
                          <a:noFill/>
                        </a:ln>
                        <a:solidFill>
                          <a:srgbClr val="000099"/>
                        </a:solidFill>
                        <a:effectLst/>
                        <a:latin typeface="Arial" pitchFamily="34" charset="0"/>
                        <a:ea typeface="宋体" pitchFamily="2" charset="-122"/>
                        <a:cs typeface="Arial" pitchFamily="34" charset="0"/>
                      </a:endParaRPr>
                    </a:p>
                  </a:txBody>
                  <a:tcPr marL="68580" marR="68580" marT="0" marB="0" anchor="ctr" horzOverflow="overflow">
                    <a:solidFill>
                      <a:schemeClr val="accent5">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u="none" strike="noStrike" cap="none" normalizeH="0" baseline="0" dirty="0" smtClean="0">
                          <a:ln>
                            <a:noFill/>
                          </a:ln>
                          <a:solidFill>
                            <a:srgbClr val="000099"/>
                          </a:solidFill>
                          <a:effectLst/>
                          <a:latin typeface="Arial" pitchFamily="34" charset="0"/>
                          <a:cs typeface="Arial" pitchFamily="34" charset="0"/>
                        </a:rPr>
                        <a:t>Solution</a:t>
                      </a:r>
                      <a:endParaRPr kumimoji="0" lang="zh-CN" altLang="zh-CN" sz="1800" b="1" i="0" u="none" strike="noStrike" cap="none" normalizeH="0" baseline="0" dirty="0" smtClean="0">
                        <a:ln>
                          <a:noFill/>
                        </a:ln>
                        <a:solidFill>
                          <a:srgbClr val="000099"/>
                        </a:solidFill>
                        <a:effectLst/>
                        <a:latin typeface="Arial" pitchFamily="34" charset="0"/>
                        <a:ea typeface="宋体" pitchFamily="2" charset="-122"/>
                        <a:cs typeface="Arial" pitchFamily="34" charset="0"/>
                      </a:endParaRPr>
                    </a:p>
                  </a:txBody>
                  <a:tcPr marL="68580" marR="68580" marT="0" marB="0" anchor="ctr" horzOverflow="overflow">
                    <a:solidFill>
                      <a:schemeClr val="accent5">
                        <a:lumMod val="75000"/>
                      </a:schemeClr>
                    </a:solidFill>
                  </a:tcPr>
                </a:tc>
              </a:tr>
              <a:tr h="32226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800" u="none" strike="noStrike" kern="1200" cap="none" normalizeH="0" baseline="0" dirty="0" smtClean="0">
                          <a:ln>
                            <a:noFill/>
                          </a:ln>
                          <a:solidFill>
                            <a:srgbClr val="000099"/>
                          </a:solidFill>
                          <a:effectLst/>
                          <a:latin typeface="Arial" pitchFamily="34" charset="0"/>
                          <a:ea typeface="+mn-ea"/>
                          <a:cs typeface="Arial" pitchFamily="34" charset="0"/>
                        </a:rPr>
                        <a:t>1. Shortage of refrigerant</a:t>
                      </a:r>
                      <a:endParaRPr kumimoji="0" lang="zh-CN" altLang="zh-CN" sz="1800" u="none" strike="noStrike" kern="1200" cap="none" normalizeH="0" baseline="0" dirty="0" smtClean="0">
                        <a:ln>
                          <a:noFill/>
                        </a:ln>
                        <a:solidFill>
                          <a:srgbClr val="000099"/>
                        </a:solidFill>
                        <a:effectLst/>
                        <a:latin typeface="Arial" pitchFamily="34" charset="0"/>
                        <a:ea typeface="+mn-ea"/>
                        <a:cs typeface="Arial" pitchFamily="34"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99"/>
                          </a:solidFill>
                          <a:effectLst/>
                          <a:latin typeface="Arial" pitchFamily="34" charset="0"/>
                          <a:ea typeface="+mn-ea"/>
                          <a:cs typeface="Arial" pitchFamily="34" charset="0"/>
                        </a:rPr>
                        <a:t>Charge it</a:t>
                      </a:r>
                      <a:endParaRPr kumimoji="0" lang="zh-CN" altLang="zh-CN" sz="1800" b="0" i="0" u="none" strike="noStrike" cap="none" normalizeH="0" baseline="0" dirty="0" smtClean="0">
                        <a:ln>
                          <a:noFill/>
                        </a:ln>
                        <a:solidFill>
                          <a:srgbClr val="000099"/>
                        </a:solidFill>
                        <a:effectLst/>
                        <a:latin typeface="Arial" pitchFamily="34" charset="0"/>
                        <a:ea typeface="宋体" pitchFamily="2" charset="-122"/>
                        <a:cs typeface="Arial" pitchFamily="34" charset="0"/>
                      </a:endParaRPr>
                    </a:p>
                  </a:txBody>
                  <a:tcPr marL="68580" marR="68580" marT="0" marB="0" anchor="ctr" horzOverflow="overflow"/>
                </a:tc>
              </a:tr>
              <a:tr h="36798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u="none" strike="noStrike" cap="none" normalizeH="0" baseline="0" dirty="0" smtClean="0">
                          <a:ln>
                            <a:noFill/>
                          </a:ln>
                          <a:solidFill>
                            <a:srgbClr val="000099"/>
                          </a:solidFill>
                          <a:effectLst/>
                          <a:latin typeface="Arial" pitchFamily="34" charset="0"/>
                          <a:cs typeface="Arial" pitchFamily="34" charset="0"/>
                        </a:rPr>
                        <a:t>2</a:t>
                      </a:r>
                      <a:r>
                        <a:rPr kumimoji="0" lang="en-US" altLang="zh-CN" sz="1800" u="none" strike="noStrike" kern="1200" cap="none" normalizeH="0" baseline="0" dirty="0" smtClean="0">
                          <a:ln>
                            <a:noFill/>
                          </a:ln>
                          <a:solidFill>
                            <a:srgbClr val="000099"/>
                          </a:solidFill>
                          <a:effectLst/>
                          <a:latin typeface="Arial" pitchFamily="34" charset="0"/>
                          <a:ea typeface="+mn-ea"/>
                          <a:cs typeface="Arial" pitchFamily="34" charset="0"/>
                        </a:rPr>
                        <a:t>. Blocked of capillary or EXV</a:t>
                      </a:r>
                      <a:endParaRPr kumimoji="0" lang="zh-CN" altLang="zh-CN" sz="1800" u="none" strike="noStrike" kern="1200" cap="none" normalizeH="0" baseline="0" dirty="0" smtClean="0">
                        <a:ln>
                          <a:noFill/>
                        </a:ln>
                        <a:solidFill>
                          <a:srgbClr val="000099"/>
                        </a:solidFill>
                        <a:effectLst/>
                        <a:latin typeface="Arial" pitchFamily="34" charset="0"/>
                        <a:ea typeface="+mn-ea"/>
                        <a:cs typeface="Arial" pitchFamily="34"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99"/>
                          </a:solidFill>
                          <a:effectLst/>
                          <a:latin typeface="Arial" pitchFamily="34" charset="0"/>
                          <a:ea typeface="+mn-ea"/>
                          <a:cs typeface="Arial" pitchFamily="34" charset="0"/>
                        </a:rPr>
                        <a:t>Repair it</a:t>
                      </a:r>
                      <a:endParaRPr kumimoji="0" lang="zh-CN" altLang="zh-CN" sz="1800" b="0" i="0" u="none" strike="noStrike" cap="none" normalizeH="0" baseline="0" dirty="0" smtClean="0">
                        <a:ln>
                          <a:noFill/>
                        </a:ln>
                        <a:solidFill>
                          <a:srgbClr val="000099"/>
                        </a:solidFill>
                        <a:effectLst/>
                        <a:latin typeface="Arial" pitchFamily="34" charset="0"/>
                        <a:ea typeface="宋体" pitchFamily="2" charset="-122"/>
                        <a:cs typeface="Arial" pitchFamily="34" charset="0"/>
                      </a:endParaRPr>
                    </a:p>
                  </a:txBody>
                  <a:tcPr marL="68580" marR="68580" marT="0" marB="0" anchor="ctr" horzOverflow="overflow"/>
                </a:tc>
              </a:tr>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u="none" strike="noStrike" kern="1200" cap="none" normalizeH="0" baseline="0" dirty="0" smtClean="0">
                          <a:ln>
                            <a:noFill/>
                          </a:ln>
                          <a:solidFill>
                            <a:srgbClr val="000099"/>
                          </a:solidFill>
                          <a:effectLst/>
                          <a:latin typeface="Arial" pitchFamily="34" charset="0"/>
                          <a:ea typeface="+mn-ea"/>
                          <a:cs typeface="Arial" pitchFamily="34" charset="0"/>
                        </a:rPr>
                        <a:t>3. Resistance against refrigerant flow</a:t>
                      </a:r>
                      <a:endParaRPr kumimoji="0" lang="zh-CN" altLang="zh-CN" sz="1800" u="none" strike="noStrike" kern="1200" cap="none" normalizeH="0" baseline="0" dirty="0" smtClean="0">
                        <a:ln>
                          <a:noFill/>
                        </a:ln>
                        <a:solidFill>
                          <a:srgbClr val="000099"/>
                        </a:solidFill>
                        <a:effectLst/>
                        <a:latin typeface="Arial" pitchFamily="34" charset="0"/>
                        <a:ea typeface="+mn-ea"/>
                        <a:cs typeface="Arial" pitchFamily="34"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99"/>
                          </a:solidFill>
                          <a:effectLst/>
                          <a:latin typeface="Arial" pitchFamily="34" charset="0"/>
                          <a:ea typeface="宋体" pitchFamily="2" charset="-122"/>
                          <a:cs typeface="Arial" pitchFamily="34" charset="0"/>
                        </a:rPr>
                        <a:t>Pipe over bent,  block of system</a:t>
                      </a:r>
                      <a:endParaRPr kumimoji="0" lang="zh-CN" altLang="zh-CN" sz="1800" b="0" i="0" u="none" strike="noStrike" cap="none" normalizeH="0" baseline="0" dirty="0" smtClean="0">
                        <a:ln>
                          <a:noFill/>
                        </a:ln>
                        <a:solidFill>
                          <a:srgbClr val="000099"/>
                        </a:solidFill>
                        <a:effectLst/>
                        <a:latin typeface="Arial" pitchFamily="34" charset="0"/>
                        <a:ea typeface="宋体" pitchFamily="2" charset="-122"/>
                        <a:cs typeface="Arial" pitchFamily="34" charset="0"/>
                      </a:endParaRPr>
                    </a:p>
                  </a:txBody>
                  <a:tcPr marL="68580" marR="68580" marT="0" marB="0" anchor="ctr" horzOverflow="overflow"/>
                </a:tc>
              </a:tr>
            </a:tbl>
          </a:graphicData>
        </a:graphic>
      </p:graphicFrame>
      <p:sp>
        <p:nvSpPr>
          <p:cNvPr id="5" name="矩形 4"/>
          <p:cNvSpPr/>
          <p:nvPr/>
        </p:nvSpPr>
        <p:spPr>
          <a:xfrm>
            <a:off x="234132" y="3779838"/>
            <a:ext cx="3773790" cy="461665"/>
          </a:xfrm>
          <a:prstGeom prst="rect">
            <a:avLst/>
          </a:prstGeom>
        </p:spPr>
        <p:txBody>
          <a:bodyPr wrap="none">
            <a:spAutoFit/>
          </a:bodyPr>
          <a:lstStyle/>
          <a:p>
            <a:r>
              <a:rPr kumimoji="1" lang="en-US" altLang="zh-CN" sz="2400" b="1" dirty="0" smtClean="0">
                <a:solidFill>
                  <a:srgbClr val="002060"/>
                </a:solidFill>
                <a:cs typeface="Arial" pitchFamily="34" charset="0"/>
              </a:rPr>
              <a:t>9. </a:t>
            </a:r>
            <a:r>
              <a:rPr kumimoji="1" lang="en-US" altLang="zh-CN" sz="2400" b="1" dirty="0">
                <a:solidFill>
                  <a:srgbClr val="002060"/>
                </a:solidFill>
                <a:cs typeface="Arial" pitchFamily="34" charset="0"/>
              </a:rPr>
              <a:t>High</a:t>
            </a:r>
            <a:r>
              <a:rPr lang="en-US" altLang="zh-CN" sz="2400" b="1" dirty="0">
                <a:solidFill>
                  <a:srgbClr val="002060"/>
                </a:solidFill>
                <a:cs typeface="Arial" pitchFamily="34" charset="0"/>
              </a:rPr>
              <a:t> suction pressure</a:t>
            </a:r>
          </a:p>
        </p:txBody>
      </p:sp>
      <p:graphicFrame>
        <p:nvGraphicFramePr>
          <p:cNvPr id="8" name="Group 27"/>
          <p:cNvGraphicFramePr>
            <a:graphicFrameLocks noGrp="1"/>
          </p:cNvGraphicFramePr>
          <p:nvPr>
            <p:extLst>
              <p:ext uri="{D42A27DB-BD31-4B8C-83A1-F6EECF244321}">
                <p14:modId xmlns:p14="http://schemas.microsoft.com/office/powerpoint/2010/main" val="2423471587"/>
              </p:ext>
            </p:extLst>
          </p:nvPr>
        </p:nvGraphicFramePr>
        <p:xfrm>
          <a:off x="304800" y="4356220"/>
          <a:ext cx="8501063" cy="2005651"/>
        </p:xfrm>
        <a:graphic>
          <a:graphicData uri="http://schemas.openxmlformats.org/drawingml/2006/table">
            <a:tbl>
              <a:tblPr>
                <a:tableStyleId>{284E427A-3D55-4303-BF80-6455036E1DE7}</a:tableStyleId>
              </a:tblPr>
              <a:tblGrid>
                <a:gridCol w="3995738"/>
                <a:gridCol w="4505325"/>
              </a:tblGrid>
              <a:tr h="3857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u="none" strike="noStrike" cap="none" normalizeH="0" baseline="0" dirty="0" smtClean="0">
                          <a:ln>
                            <a:noFill/>
                          </a:ln>
                          <a:solidFill>
                            <a:srgbClr val="000099"/>
                          </a:solidFill>
                          <a:effectLst/>
                          <a:latin typeface="Arial" pitchFamily="34" charset="0"/>
                          <a:cs typeface="Arial" pitchFamily="34" charset="0"/>
                        </a:rPr>
                        <a:t>Reason</a:t>
                      </a:r>
                      <a:endParaRPr kumimoji="0" lang="zh-CN" altLang="zh-CN" sz="1800" b="1" i="0" u="none" strike="noStrike" cap="none" normalizeH="0" baseline="0" dirty="0" smtClean="0">
                        <a:ln>
                          <a:noFill/>
                        </a:ln>
                        <a:solidFill>
                          <a:srgbClr val="000099"/>
                        </a:solidFill>
                        <a:effectLst/>
                        <a:latin typeface="Arial" pitchFamily="34" charset="0"/>
                        <a:ea typeface="宋体" pitchFamily="2" charset="-122"/>
                        <a:cs typeface="Arial" pitchFamily="34" charset="0"/>
                      </a:endParaRPr>
                    </a:p>
                  </a:txBody>
                  <a:tcPr marL="68580" marR="68580" marT="0" marB="0" anchor="ctr" horzOverflow="overflow">
                    <a:solidFill>
                      <a:schemeClr val="accent5">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u="none" strike="noStrike" cap="none" normalizeH="0" baseline="0" dirty="0" smtClean="0">
                          <a:ln>
                            <a:noFill/>
                          </a:ln>
                          <a:solidFill>
                            <a:srgbClr val="000099"/>
                          </a:solidFill>
                          <a:effectLst/>
                          <a:latin typeface="Arial" pitchFamily="34" charset="0"/>
                          <a:cs typeface="Arial" pitchFamily="34" charset="0"/>
                        </a:rPr>
                        <a:t>Solution</a:t>
                      </a:r>
                      <a:endParaRPr kumimoji="0" lang="zh-CN" altLang="zh-CN" sz="1800" b="1" i="0" u="none" strike="noStrike" cap="none" normalizeH="0" baseline="0" dirty="0" smtClean="0">
                        <a:ln>
                          <a:noFill/>
                        </a:ln>
                        <a:solidFill>
                          <a:srgbClr val="000099"/>
                        </a:solidFill>
                        <a:effectLst/>
                        <a:latin typeface="Arial" pitchFamily="34" charset="0"/>
                        <a:ea typeface="宋体" pitchFamily="2" charset="-122"/>
                        <a:cs typeface="Arial" pitchFamily="34" charset="0"/>
                      </a:endParaRPr>
                    </a:p>
                  </a:txBody>
                  <a:tcPr marL="68580" marR="68580" marT="0" marB="0" anchor="ctr" horzOverflow="overflow">
                    <a:solidFill>
                      <a:schemeClr val="accent5">
                        <a:lumMod val="75000"/>
                      </a:schemeClr>
                    </a:solidFill>
                  </a:tcPr>
                </a:tc>
              </a:tr>
              <a:tr h="32226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800" u="none" strike="noStrike" kern="1200" cap="none" normalizeH="0" baseline="0" dirty="0" smtClean="0">
                          <a:ln>
                            <a:noFill/>
                          </a:ln>
                          <a:solidFill>
                            <a:srgbClr val="000099"/>
                          </a:solidFill>
                          <a:effectLst/>
                          <a:latin typeface="Arial" pitchFamily="34" charset="0"/>
                          <a:ea typeface="+mn-ea"/>
                          <a:cs typeface="Arial" pitchFamily="34" charset="0"/>
                        </a:rPr>
                        <a:t>1. Overcharged of refrigerant</a:t>
                      </a:r>
                      <a:endParaRPr kumimoji="0" lang="zh-CN" altLang="zh-CN" sz="1800" u="none" strike="noStrike" kern="1200" cap="none" normalizeH="0" baseline="0" dirty="0" smtClean="0">
                        <a:ln>
                          <a:noFill/>
                        </a:ln>
                        <a:solidFill>
                          <a:srgbClr val="000099"/>
                        </a:solidFill>
                        <a:effectLst/>
                        <a:latin typeface="Arial" pitchFamily="34" charset="0"/>
                        <a:ea typeface="+mn-ea"/>
                        <a:cs typeface="Arial" pitchFamily="34"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99"/>
                          </a:solidFill>
                          <a:effectLst/>
                          <a:latin typeface="Arial" pitchFamily="34" charset="0"/>
                          <a:ea typeface="+mn-ea"/>
                          <a:cs typeface="Arial" pitchFamily="34" charset="0"/>
                        </a:rPr>
                        <a:t>Release it according to pressure</a:t>
                      </a:r>
                      <a:endParaRPr kumimoji="0" lang="zh-CN" altLang="zh-CN" sz="1800" b="0" i="0" u="none" strike="noStrike" cap="none" normalizeH="0" baseline="0" dirty="0" smtClean="0">
                        <a:ln>
                          <a:noFill/>
                        </a:ln>
                        <a:solidFill>
                          <a:srgbClr val="000099"/>
                        </a:solidFill>
                        <a:effectLst/>
                        <a:latin typeface="Arial" pitchFamily="34" charset="0"/>
                        <a:ea typeface="宋体" pitchFamily="2" charset="-122"/>
                        <a:cs typeface="Arial" pitchFamily="34" charset="0"/>
                      </a:endParaRPr>
                    </a:p>
                  </a:txBody>
                  <a:tcPr marL="68580" marR="68580" marT="0" marB="0" anchor="ctr" horzOverflow="overflow"/>
                </a:tc>
              </a:tr>
              <a:tr h="36798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u="none" strike="noStrike" kern="1200" cap="none" normalizeH="0" baseline="0" dirty="0" smtClean="0">
                          <a:ln>
                            <a:noFill/>
                          </a:ln>
                          <a:solidFill>
                            <a:srgbClr val="000099"/>
                          </a:solidFill>
                          <a:effectLst/>
                          <a:latin typeface="Arial" pitchFamily="34" charset="0"/>
                          <a:ea typeface="+mn-ea"/>
                          <a:cs typeface="Arial" pitchFamily="34" charset="0"/>
                        </a:rPr>
                        <a:t>2. Unit undersized for application</a:t>
                      </a:r>
                      <a:endParaRPr kumimoji="0" lang="zh-CN" altLang="zh-CN" sz="1800" u="none" strike="noStrike" kern="1200" cap="none" normalizeH="0" baseline="0" dirty="0" smtClean="0">
                        <a:ln>
                          <a:noFill/>
                        </a:ln>
                        <a:solidFill>
                          <a:srgbClr val="000099"/>
                        </a:solidFill>
                        <a:effectLst/>
                        <a:latin typeface="Arial" pitchFamily="34" charset="0"/>
                        <a:ea typeface="+mn-ea"/>
                        <a:cs typeface="Arial" pitchFamily="34"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99"/>
                          </a:solidFill>
                          <a:effectLst/>
                          <a:latin typeface="Arial" pitchFamily="34" charset="0"/>
                          <a:ea typeface="+mn-ea"/>
                          <a:cs typeface="Arial" pitchFamily="34" charset="0"/>
                        </a:rPr>
                        <a:t>Replace by a bigger one</a:t>
                      </a:r>
                      <a:endParaRPr kumimoji="0" lang="zh-CN" altLang="zh-CN" sz="1800" b="0" i="0" u="none" strike="noStrike" cap="none" normalizeH="0" baseline="0" dirty="0" smtClean="0">
                        <a:ln>
                          <a:noFill/>
                        </a:ln>
                        <a:solidFill>
                          <a:srgbClr val="000099"/>
                        </a:solidFill>
                        <a:effectLst/>
                        <a:latin typeface="Arial" pitchFamily="34" charset="0"/>
                        <a:ea typeface="宋体" pitchFamily="2" charset="-122"/>
                        <a:cs typeface="Arial" pitchFamily="34" charset="0"/>
                      </a:endParaRPr>
                    </a:p>
                  </a:txBody>
                  <a:tcPr marL="68580" marR="68580" marT="0" marB="0" anchor="ctr" horzOverflow="overflow"/>
                </a:tc>
              </a:tr>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u="none" strike="noStrike" kern="1200" cap="none" normalizeH="0" baseline="0" dirty="0" smtClean="0">
                          <a:ln>
                            <a:noFill/>
                          </a:ln>
                          <a:solidFill>
                            <a:srgbClr val="000099"/>
                          </a:solidFill>
                          <a:effectLst/>
                          <a:latin typeface="Arial" pitchFamily="34" charset="0"/>
                          <a:ea typeface="+mn-ea"/>
                          <a:cs typeface="Arial" pitchFamily="34" charset="0"/>
                        </a:rPr>
                        <a:t>3. Air or other un condensable gases in refrigerant cycle</a:t>
                      </a:r>
                      <a:endParaRPr kumimoji="0" lang="zh-CN" altLang="zh-CN" sz="1800" u="none" strike="noStrike" kern="1200" cap="none" normalizeH="0" baseline="0" dirty="0" smtClean="0">
                        <a:ln>
                          <a:noFill/>
                        </a:ln>
                        <a:solidFill>
                          <a:srgbClr val="000099"/>
                        </a:solidFill>
                        <a:effectLst/>
                        <a:latin typeface="Arial" pitchFamily="34" charset="0"/>
                        <a:ea typeface="+mn-ea"/>
                        <a:cs typeface="Arial" pitchFamily="34"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99"/>
                          </a:solidFill>
                          <a:effectLst/>
                          <a:latin typeface="Arial" pitchFamily="34" charset="0"/>
                          <a:ea typeface="+mn-ea"/>
                          <a:cs typeface="Arial" pitchFamily="34" charset="0"/>
                        </a:rPr>
                        <a:t>Recharge, or replace the filter</a:t>
                      </a:r>
                      <a:endParaRPr kumimoji="0" lang="zh-CN" altLang="zh-CN" sz="1800" b="0" i="0" u="none" strike="noStrike" cap="none" normalizeH="0" baseline="0" dirty="0" smtClean="0">
                        <a:ln>
                          <a:noFill/>
                        </a:ln>
                        <a:solidFill>
                          <a:srgbClr val="000099"/>
                        </a:solidFill>
                        <a:effectLst/>
                        <a:latin typeface="Arial" pitchFamily="34" charset="0"/>
                        <a:ea typeface="宋体" pitchFamily="2" charset="-122"/>
                        <a:cs typeface="Arial" pitchFamily="34" charset="0"/>
                      </a:endParaRPr>
                    </a:p>
                  </a:txBody>
                  <a:tcPr marL="68580" marR="68580" marT="0" marB="0" anchor="ctr" horzOverflow="overflow"/>
                </a:tc>
              </a:tr>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u="none" strike="noStrike" kern="1200" cap="none" normalizeH="0" baseline="0" dirty="0" smtClean="0">
                          <a:ln>
                            <a:noFill/>
                          </a:ln>
                          <a:solidFill>
                            <a:srgbClr val="000099"/>
                          </a:solidFill>
                          <a:effectLst/>
                          <a:latin typeface="Arial" pitchFamily="34" charset="0"/>
                          <a:ea typeface="+mn-ea"/>
                          <a:cs typeface="Arial" pitchFamily="34" charset="0"/>
                        </a:rPr>
                        <a:t>4. Blocked of capillary or EXV</a:t>
                      </a:r>
                      <a:endParaRPr kumimoji="0" lang="zh-CN" altLang="zh-CN" sz="1800" u="none" strike="noStrike" kern="1200" cap="none" normalizeH="0" baseline="0" dirty="0" smtClean="0">
                        <a:ln>
                          <a:noFill/>
                        </a:ln>
                        <a:solidFill>
                          <a:srgbClr val="000099"/>
                        </a:solidFill>
                        <a:effectLst/>
                        <a:latin typeface="Arial" pitchFamily="34" charset="0"/>
                        <a:ea typeface="+mn-ea"/>
                        <a:cs typeface="Arial" pitchFamily="34"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99"/>
                          </a:solidFill>
                          <a:effectLst/>
                          <a:latin typeface="Arial" pitchFamily="34" charset="0"/>
                          <a:ea typeface="+mn-ea"/>
                          <a:cs typeface="Arial" pitchFamily="34" charset="0"/>
                        </a:rPr>
                        <a:t>Repair it</a:t>
                      </a:r>
                      <a:endParaRPr kumimoji="0" lang="zh-CN" altLang="zh-CN" sz="1800" b="0" i="0" u="none" strike="noStrike" cap="none" normalizeH="0" baseline="0" dirty="0" smtClean="0">
                        <a:ln>
                          <a:noFill/>
                        </a:ln>
                        <a:solidFill>
                          <a:srgbClr val="000099"/>
                        </a:solidFill>
                        <a:effectLst/>
                        <a:latin typeface="Arial" pitchFamily="34" charset="0"/>
                        <a:ea typeface="宋体" pitchFamily="2" charset="-122"/>
                        <a:cs typeface="Arial" pitchFamily="34" charset="0"/>
                      </a:endParaRPr>
                    </a:p>
                  </a:txBody>
                  <a:tcPr marL="68580" marR="68580" marT="0" marB="0" anchor="ctr" horzOverflow="overflow"/>
                </a:tc>
              </a:tr>
            </a:tbl>
          </a:graphicData>
        </a:graphic>
      </p:graphicFrame>
    </p:spTree>
    <p:extLst>
      <p:ext uri="{BB962C8B-B14F-4D97-AF65-F5344CB8AC3E}">
        <p14:creationId xmlns:p14="http://schemas.microsoft.com/office/powerpoint/2010/main" val="3796874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122738" y="898525"/>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p>
        </p:txBody>
      </p:sp>
      <p:sp>
        <p:nvSpPr>
          <p:cNvPr id="2" name="矩形 1"/>
          <p:cNvSpPr/>
          <p:nvPr/>
        </p:nvSpPr>
        <p:spPr>
          <a:xfrm>
            <a:off x="6199152" y="180975"/>
            <a:ext cx="4238661" cy="584775"/>
          </a:xfrm>
          <a:prstGeom prst="rect">
            <a:avLst/>
          </a:prstGeom>
        </p:spPr>
        <p:txBody>
          <a:bodyPr wrap="none">
            <a:spAutoFit/>
          </a:bodyPr>
          <a:lstStyle/>
          <a:p>
            <a:pPr algn="r">
              <a:defRPr/>
            </a:pPr>
            <a:r>
              <a:rPr kumimoji="1" lang="en-US" altLang="zh-CN" sz="3200" b="1" dirty="0" smtClean="0">
                <a:solidFill>
                  <a:schemeClr val="accent2">
                    <a:lumMod val="75000"/>
                  </a:schemeClr>
                </a:solidFill>
                <a:latin typeface="Arial" charset="0"/>
                <a:ea typeface="宋体" charset="-122"/>
                <a:cs typeface="Times New Roman" pitchFamily="18" charset="0"/>
              </a:rPr>
              <a:t>3. Error code display</a:t>
            </a:r>
            <a:endParaRPr lang="zh-CN" altLang="en-US" sz="3200" dirty="0">
              <a:latin typeface="Arial" charset="0"/>
              <a:ea typeface="宋体" charset="-122"/>
            </a:endParaRPr>
          </a:p>
        </p:txBody>
      </p:sp>
      <p:pic>
        <p:nvPicPr>
          <p:cNvPr id="3113" name="Picture 41"/>
          <p:cNvPicPr>
            <a:picLocks noChangeAspect="1" noChangeArrowheads="1"/>
          </p:cNvPicPr>
          <p:nvPr/>
        </p:nvPicPr>
        <p:blipFill>
          <a:blip r:embed="rId2">
            <a:extLst>
              <a:ext uri="{28A0092B-C50C-407E-A947-70E740481C1C}">
                <a14:useLocalDpi xmlns:a14="http://schemas.microsoft.com/office/drawing/2010/main" val="0"/>
              </a:ext>
            </a:extLst>
          </a:blip>
          <a:srcRect l="7419" t="23720" r="7530" b="36417"/>
          <a:stretch>
            <a:fillRect/>
          </a:stretch>
        </p:blipFill>
        <p:spPr bwMode="auto">
          <a:xfrm>
            <a:off x="2394372" y="1044327"/>
            <a:ext cx="4984635" cy="1749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165102" y="972319"/>
            <a:ext cx="1534394" cy="461665"/>
          </a:xfrm>
          <a:prstGeom prst="rect">
            <a:avLst/>
          </a:prstGeom>
        </p:spPr>
        <p:txBody>
          <a:bodyPr wrap="none">
            <a:spAutoFit/>
          </a:bodyPr>
          <a:lstStyle/>
          <a:p>
            <a:r>
              <a:rPr kumimoji="1" lang="en-US" altLang="zh-CN" sz="2400" b="1" dirty="0" smtClean="0">
                <a:solidFill>
                  <a:schemeClr val="accent2">
                    <a:lumMod val="75000"/>
                  </a:schemeClr>
                </a:solidFill>
                <a:ea typeface="宋体" charset="-122"/>
                <a:cs typeface="Times New Roman" pitchFamily="18" charset="0"/>
              </a:rPr>
              <a:t>1. Oasis  </a:t>
            </a:r>
            <a:endParaRPr lang="zh-CN" altLang="en-US" dirty="0"/>
          </a:p>
        </p:txBody>
      </p:sp>
      <p:graphicFrame>
        <p:nvGraphicFramePr>
          <p:cNvPr id="6" name="表格 5"/>
          <p:cNvGraphicFramePr>
            <a:graphicFrameLocks noGrp="1"/>
          </p:cNvGraphicFramePr>
          <p:nvPr>
            <p:extLst>
              <p:ext uri="{D42A27DB-BD31-4B8C-83A1-F6EECF244321}">
                <p14:modId xmlns:p14="http://schemas.microsoft.com/office/powerpoint/2010/main" val="2569523037"/>
              </p:ext>
            </p:extLst>
          </p:nvPr>
        </p:nvGraphicFramePr>
        <p:xfrm>
          <a:off x="1098228" y="2844527"/>
          <a:ext cx="7704856" cy="3809762"/>
        </p:xfrm>
        <a:graphic>
          <a:graphicData uri="http://schemas.openxmlformats.org/drawingml/2006/table">
            <a:tbl>
              <a:tblPr firstRow="1" firstCol="1" lastRow="1" lastCol="1" bandRow="1" bandCol="1">
                <a:tableStyleId>{8A107856-5554-42FB-B03E-39F5DBC370BA}</a:tableStyleId>
              </a:tblPr>
              <a:tblGrid>
                <a:gridCol w="1088856"/>
                <a:gridCol w="6616000"/>
              </a:tblGrid>
              <a:tr h="662567">
                <a:tc>
                  <a:txBody>
                    <a:bodyPr/>
                    <a:lstStyle/>
                    <a:p>
                      <a:pPr algn="ctr">
                        <a:lnSpc>
                          <a:spcPct val="150000"/>
                        </a:lnSpc>
                        <a:spcAft>
                          <a:spcPts val="0"/>
                        </a:spcAft>
                      </a:pPr>
                      <a:endParaRPr lang="en-US" sz="1600" b="0" kern="100" dirty="0">
                        <a:solidFill>
                          <a:srgbClr val="000000"/>
                        </a:solidFill>
                        <a:effectLst/>
                        <a:latin typeface="Arial"/>
                        <a:cs typeface="Times New Roman"/>
                      </a:endParaRPr>
                    </a:p>
                  </a:txBody>
                  <a:tcPr marL="68580" marR="68580" marT="0" marB="0"/>
                </a:tc>
                <a:tc>
                  <a:txBody>
                    <a:bodyPr/>
                    <a:lstStyle/>
                    <a:p>
                      <a:pPr algn="l">
                        <a:spcAft>
                          <a:spcPts val="0"/>
                        </a:spcAft>
                      </a:pPr>
                      <a:r>
                        <a:rPr lang="en-US" sz="1600" kern="0">
                          <a:effectLst/>
                        </a:rPr>
                        <a:t>ION indication lamp(optional function)</a:t>
                      </a:r>
                      <a:r>
                        <a:rPr lang="zh-CN" sz="1600" kern="0">
                          <a:effectLst/>
                        </a:rPr>
                        <a:t>：</a:t>
                      </a:r>
                      <a:r>
                        <a:rPr lang="en-US" sz="1600" kern="0">
                          <a:effectLst/>
                        </a:rPr>
                        <a:t>This lamp illuminates when Clean Air feature is activated.</a:t>
                      </a:r>
                      <a:endParaRPr lang="zh-CN" sz="1600" kern="100">
                        <a:effectLst/>
                        <a:latin typeface="Times New Roman"/>
                        <a:ea typeface="宋体"/>
                      </a:endParaRPr>
                    </a:p>
                  </a:txBody>
                  <a:tcPr marL="68580" marR="68580" marT="0" marB="0"/>
                </a:tc>
              </a:tr>
              <a:tr h="1325135">
                <a:tc>
                  <a:txBody>
                    <a:bodyPr/>
                    <a:lstStyle/>
                    <a:p>
                      <a:pPr algn="ctr">
                        <a:lnSpc>
                          <a:spcPct val="150000"/>
                        </a:lnSpc>
                        <a:spcAft>
                          <a:spcPts val="0"/>
                        </a:spcAft>
                      </a:pPr>
                      <a:endParaRPr lang="en-US" sz="1600" b="0" kern="100" dirty="0">
                        <a:solidFill>
                          <a:srgbClr val="000000"/>
                        </a:solidFill>
                        <a:effectLst/>
                        <a:latin typeface="Arial"/>
                        <a:cs typeface="Times New Roman"/>
                      </a:endParaRPr>
                    </a:p>
                  </a:txBody>
                  <a:tcPr marL="68580" marR="68580" marT="0" marB="0"/>
                </a:tc>
                <a:tc>
                  <a:txBody>
                    <a:bodyPr/>
                    <a:lstStyle/>
                    <a:p>
                      <a:pPr algn="l">
                        <a:spcAft>
                          <a:spcPts val="0"/>
                        </a:spcAft>
                      </a:pPr>
                      <a:r>
                        <a:rPr lang="en-US" sz="1600" kern="0">
                          <a:effectLst/>
                        </a:rPr>
                        <a:t>DEFROST indication lamp(For cooling &amp; heating models only): Lights up  when the air conditioner  starts  defrosting automatically or  when the warm air control feature is activated in heating operation.</a:t>
                      </a:r>
                      <a:endParaRPr lang="zh-CN" sz="1600" kern="100">
                        <a:effectLst/>
                        <a:latin typeface="Times New Roman"/>
                        <a:ea typeface="宋体"/>
                      </a:endParaRPr>
                    </a:p>
                  </a:txBody>
                  <a:tcPr marL="68580" marR="68580" marT="0" marB="0"/>
                </a:tc>
              </a:tr>
              <a:tr h="662567">
                <a:tc>
                  <a:txBody>
                    <a:bodyPr/>
                    <a:lstStyle/>
                    <a:p>
                      <a:pPr algn="ctr">
                        <a:lnSpc>
                          <a:spcPct val="150000"/>
                        </a:lnSpc>
                        <a:spcAft>
                          <a:spcPts val="0"/>
                        </a:spcAft>
                      </a:pPr>
                      <a:endParaRPr lang="en-US" sz="1600" b="0" kern="100">
                        <a:solidFill>
                          <a:srgbClr val="000000"/>
                        </a:solidFill>
                        <a:effectLst/>
                        <a:latin typeface="Arial"/>
                        <a:cs typeface="Times New Roman"/>
                      </a:endParaRPr>
                    </a:p>
                  </a:txBody>
                  <a:tcPr marL="68580" marR="68580" marT="0" marB="0"/>
                </a:tc>
                <a:tc>
                  <a:txBody>
                    <a:bodyPr/>
                    <a:lstStyle/>
                    <a:p>
                      <a:pPr algn="l">
                        <a:spcAft>
                          <a:spcPts val="0"/>
                        </a:spcAft>
                      </a:pPr>
                      <a:r>
                        <a:rPr lang="en-US" sz="1600" kern="0" dirty="0">
                          <a:effectLst/>
                        </a:rPr>
                        <a:t>OPERATION indication lamp</a:t>
                      </a:r>
                      <a:r>
                        <a:rPr lang="zh-CN" sz="1600" kern="0" dirty="0">
                          <a:effectLst/>
                        </a:rPr>
                        <a:t>：</a:t>
                      </a:r>
                      <a:r>
                        <a:rPr lang="en-US" sz="1600" kern="0" dirty="0">
                          <a:effectLst/>
                        </a:rPr>
                        <a:t>This lamp illuminates when the air conditioner is in operation.</a:t>
                      </a:r>
                      <a:endParaRPr lang="zh-CN" sz="1600" kern="100" dirty="0">
                        <a:effectLst/>
                        <a:latin typeface="Times New Roman"/>
                        <a:ea typeface="宋体"/>
                      </a:endParaRPr>
                    </a:p>
                  </a:txBody>
                  <a:tcPr marL="68580" marR="68580" marT="0" marB="0"/>
                </a:tc>
              </a:tr>
              <a:tr h="496926">
                <a:tc>
                  <a:txBody>
                    <a:bodyPr/>
                    <a:lstStyle/>
                    <a:p>
                      <a:pPr algn="ctr">
                        <a:lnSpc>
                          <a:spcPct val="150000"/>
                        </a:lnSpc>
                        <a:spcAft>
                          <a:spcPts val="0"/>
                        </a:spcAft>
                      </a:pPr>
                      <a:endParaRPr lang="en-US" sz="1600" b="0" kern="100">
                        <a:solidFill>
                          <a:srgbClr val="000000"/>
                        </a:solidFill>
                        <a:effectLst/>
                        <a:latin typeface="Arial"/>
                        <a:cs typeface="Times New Roman"/>
                      </a:endParaRPr>
                    </a:p>
                  </a:txBody>
                  <a:tcPr marL="68580" marR="68580" marT="0" marB="0" anchor="ctr"/>
                </a:tc>
                <a:tc>
                  <a:txBody>
                    <a:bodyPr/>
                    <a:lstStyle/>
                    <a:p>
                      <a:pPr algn="l">
                        <a:spcAft>
                          <a:spcPts val="0"/>
                        </a:spcAft>
                      </a:pPr>
                      <a:r>
                        <a:rPr lang="en-US" sz="1600" kern="0" dirty="0">
                          <a:effectLst/>
                        </a:rPr>
                        <a:t>TIMER indication lamp</a:t>
                      </a:r>
                      <a:r>
                        <a:rPr lang="zh-CN" sz="1600" kern="0" dirty="0">
                          <a:effectLst/>
                        </a:rPr>
                        <a:t>：</a:t>
                      </a:r>
                      <a:r>
                        <a:rPr lang="en-US" sz="1600" kern="0" dirty="0">
                          <a:effectLst/>
                        </a:rPr>
                        <a:t>Lights up during Timer operation.</a:t>
                      </a:r>
                      <a:endParaRPr lang="zh-CN" sz="1600" kern="100" dirty="0">
                        <a:effectLst/>
                        <a:latin typeface="Times New Roman"/>
                        <a:ea typeface="宋体"/>
                      </a:endParaRPr>
                    </a:p>
                  </a:txBody>
                  <a:tcPr marL="68580" marR="68580" marT="0" marB="0"/>
                </a:tc>
              </a:tr>
              <a:tr h="662567">
                <a:tc>
                  <a:txBody>
                    <a:bodyPr/>
                    <a:lstStyle/>
                    <a:p>
                      <a:pPr algn="ctr">
                        <a:lnSpc>
                          <a:spcPct val="150000"/>
                        </a:lnSpc>
                        <a:spcAft>
                          <a:spcPts val="0"/>
                        </a:spcAft>
                      </a:pPr>
                      <a:endParaRPr lang="en-US" sz="1600" b="0" kern="100">
                        <a:solidFill>
                          <a:srgbClr val="000000"/>
                        </a:solidFill>
                        <a:effectLst/>
                        <a:latin typeface="宋体"/>
                        <a:cs typeface="Times New Roman"/>
                      </a:endParaRPr>
                    </a:p>
                  </a:txBody>
                  <a:tcPr marL="68580" marR="68580" marT="0" marB="0" anchor="ctr"/>
                </a:tc>
                <a:tc>
                  <a:txBody>
                    <a:bodyPr/>
                    <a:lstStyle/>
                    <a:p>
                      <a:pPr algn="l">
                        <a:spcAft>
                          <a:spcPts val="0"/>
                        </a:spcAft>
                      </a:pPr>
                      <a:r>
                        <a:rPr lang="en-US" sz="1600" kern="0" dirty="0">
                          <a:effectLst/>
                        </a:rPr>
                        <a:t>Temperature indicator</a:t>
                      </a:r>
                      <a:r>
                        <a:rPr lang="zh-CN" sz="1600" kern="0" dirty="0">
                          <a:effectLst/>
                        </a:rPr>
                        <a:t>：</a:t>
                      </a:r>
                      <a:r>
                        <a:rPr lang="en-US" sz="1600" kern="0" dirty="0">
                          <a:effectLst/>
                        </a:rPr>
                        <a:t>Displays the temperature settings when the air conditioner is operational. Displays the malfunction code.</a:t>
                      </a:r>
                      <a:endParaRPr lang="zh-CN" sz="1600" kern="100" dirty="0">
                        <a:effectLst/>
                        <a:latin typeface="Times New Roman"/>
                        <a:ea typeface="宋体"/>
                      </a:endParaRPr>
                    </a:p>
                  </a:txBody>
                  <a:tcPr marL="68580" marR="68580" marT="0" marB="0"/>
                </a:tc>
              </a:tr>
            </a:tbl>
          </a:graphicData>
        </a:graphic>
      </p:graphicFrame>
      <p:pic>
        <p:nvPicPr>
          <p:cNvPr id="3123"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7675" y="3060551"/>
            <a:ext cx="428625" cy="390525"/>
          </a:xfrm>
          <a:prstGeom prst="rect">
            <a:avLst/>
          </a:prstGeom>
          <a:noFill/>
          <a:extLst>
            <a:ext uri="{909E8E84-426E-40DD-AFC4-6F175D3DCCD1}">
              <a14:hiddenFill xmlns:a14="http://schemas.microsoft.com/office/drawing/2010/main">
                <a:solidFill>
                  <a:srgbClr val="FFFFFF"/>
                </a:solidFill>
              </a14:hiddenFill>
            </a:ext>
          </a:extLst>
        </p:spPr>
      </p:pic>
      <p:pic>
        <p:nvPicPr>
          <p:cNvPr id="3122" name="Picture 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4252" y="3996655"/>
            <a:ext cx="428625" cy="485775"/>
          </a:xfrm>
          <a:prstGeom prst="rect">
            <a:avLst/>
          </a:prstGeom>
          <a:noFill/>
          <a:extLst>
            <a:ext uri="{909E8E84-426E-40DD-AFC4-6F175D3DCCD1}">
              <a14:hiddenFill xmlns:a14="http://schemas.microsoft.com/office/drawing/2010/main">
                <a:solidFill>
                  <a:srgbClr val="FFFFFF"/>
                </a:solidFill>
              </a14:hiddenFill>
            </a:ext>
          </a:extLst>
        </p:spPr>
      </p:pic>
      <p:pic>
        <p:nvPicPr>
          <p:cNvPr id="3121" name="Picture 4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9683" y="4932759"/>
            <a:ext cx="428625" cy="457200"/>
          </a:xfrm>
          <a:prstGeom prst="rect">
            <a:avLst/>
          </a:prstGeom>
          <a:noFill/>
          <a:extLst>
            <a:ext uri="{909E8E84-426E-40DD-AFC4-6F175D3DCCD1}">
              <a14:hiddenFill xmlns:a14="http://schemas.microsoft.com/office/drawing/2010/main">
                <a:solidFill>
                  <a:srgbClr val="FFFFFF"/>
                </a:solidFill>
              </a14:hiddenFill>
            </a:ext>
          </a:extLst>
        </p:spPr>
      </p:pic>
      <p:pic>
        <p:nvPicPr>
          <p:cNvPr id="3120" name="Picture 4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0633" y="5508823"/>
            <a:ext cx="447675" cy="447675"/>
          </a:xfrm>
          <a:prstGeom prst="rect">
            <a:avLst/>
          </a:prstGeom>
          <a:noFill/>
          <a:extLst>
            <a:ext uri="{909E8E84-426E-40DD-AFC4-6F175D3DCCD1}">
              <a14:hiddenFill xmlns:a14="http://schemas.microsoft.com/office/drawing/2010/main">
                <a:solidFill>
                  <a:srgbClr val="FFFFFF"/>
                </a:solidFill>
              </a14:hiddenFill>
            </a:ext>
          </a:extLst>
        </p:spPr>
      </p:pic>
      <p:pic>
        <p:nvPicPr>
          <p:cNvPr id="3119" name="Picture 4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17675" y="6084887"/>
            <a:ext cx="428625" cy="466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940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122738" y="898525"/>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p>
        </p:txBody>
      </p:sp>
      <p:sp>
        <p:nvSpPr>
          <p:cNvPr id="2" name="矩形 1"/>
          <p:cNvSpPr/>
          <p:nvPr/>
        </p:nvSpPr>
        <p:spPr>
          <a:xfrm>
            <a:off x="6199152" y="180975"/>
            <a:ext cx="4238661" cy="584775"/>
          </a:xfrm>
          <a:prstGeom prst="rect">
            <a:avLst/>
          </a:prstGeom>
        </p:spPr>
        <p:txBody>
          <a:bodyPr wrap="none">
            <a:spAutoFit/>
          </a:bodyPr>
          <a:lstStyle/>
          <a:p>
            <a:pPr algn="r">
              <a:defRPr/>
            </a:pPr>
            <a:r>
              <a:rPr kumimoji="1" lang="en-US" altLang="zh-CN" sz="3200" b="1" dirty="0" smtClean="0">
                <a:solidFill>
                  <a:schemeClr val="accent2">
                    <a:lumMod val="75000"/>
                  </a:schemeClr>
                </a:solidFill>
                <a:latin typeface="Arial" charset="0"/>
                <a:ea typeface="宋体" charset="-122"/>
                <a:cs typeface="Times New Roman" pitchFamily="18" charset="0"/>
              </a:rPr>
              <a:t>3. Error code display</a:t>
            </a:r>
            <a:endParaRPr lang="zh-CN" altLang="en-US" sz="3200" dirty="0">
              <a:latin typeface="Arial" charset="0"/>
              <a:ea typeface="宋体" charset="-122"/>
            </a:endParaRPr>
          </a:p>
        </p:txBody>
      </p:sp>
      <p:sp>
        <p:nvSpPr>
          <p:cNvPr id="4" name="矩形 3"/>
          <p:cNvSpPr/>
          <p:nvPr/>
        </p:nvSpPr>
        <p:spPr>
          <a:xfrm>
            <a:off x="165102" y="972319"/>
            <a:ext cx="1534394" cy="461665"/>
          </a:xfrm>
          <a:prstGeom prst="rect">
            <a:avLst/>
          </a:prstGeom>
        </p:spPr>
        <p:txBody>
          <a:bodyPr wrap="none">
            <a:spAutoFit/>
          </a:bodyPr>
          <a:lstStyle/>
          <a:p>
            <a:r>
              <a:rPr kumimoji="1" lang="en-US" altLang="zh-CN" sz="2400" b="1" dirty="0" smtClean="0">
                <a:solidFill>
                  <a:schemeClr val="accent2">
                    <a:lumMod val="75000"/>
                  </a:schemeClr>
                </a:solidFill>
                <a:ea typeface="宋体" charset="-122"/>
                <a:cs typeface="Times New Roman" pitchFamily="18" charset="0"/>
              </a:rPr>
              <a:t>1. Oasis  </a:t>
            </a:r>
            <a:endParaRPr lang="zh-CN" altLang="en-US" dirty="0"/>
          </a:p>
        </p:txBody>
      </p:sp>
      <p:graphicFrame>
        <p:nvGraphicFramePr>
          <p:cNvPr id="3" name="表格 2"/>
          <p:cNvGraphicFramePr>
            <a:graphicFrameLocks noGrp="1"/>
          </p:cNvGraphicFramePr>
          <p:nvPr>
            <p:extLst>
              <p:ext uri="{D42A27DB-BD31-4B8C-83A1-F6EECF244321}">
                <p14:modId xmlns:p14="http://schemas.microsoft.com/office/powerpoint/2010/main" val="2441767628"/>
              </p:ext>
            </p:extLst>
          </p:nvPr>
        </p:nvGraphicFramePr>
        <p:xfrm>
          <a:off x="450156" y="1476375"/>
          <a:ext cx="9598231" cy="5537488"/>
        </p:xfrm>
        <a:graphic>
          <a:graphicData uri="http://schemas.openxmlformats.org/drawingml/2006/table">
            <a:tbl>
              <a:tblPr>
                <a:tableStyleId>{5DA37D80-6434-44D0-A028-1B22A696006F}</a:tableStyleId>
              </a:tblPr>
              <a:tblGrid>
                <a:gridCol w="1382457"/>
                <a:gridCol w="1050415"/>
                <a:gridCol w="753807"/>
                <a:gridCol w="6411552"/>
              </a:tblGrid>
              <a:tr h="232949">
                <a:tc>
                  <a:txBody>
                    <a:bodyPr/>
                    <a:lstStyle/>
                    <a:p>
                      <a:pPr algn="ctr">
                        <a:lnSpc>
                          <a:spcPct val="150000"/>
                        </a:lnSpc>
                        <a:spcAft>
                          <a:spcPts val="0"/>
                        </a:spcAft>
                      </a:pPr>
                      <a:r>
                        <a:rPr lang="en-US" sz="1400" kern="100" dirty="0">
                          <a:effectLst/>
                        </a:rPr>
                        <a:t>Operation lamp</a:t>
                      </a:r>
                      <a:endParaRPr lang="zh-CN" sz="1400" kern="100" dirty="0">
                        <a:solidFill>
                          <a:srgbClr val="002060"/>
                        </a:solidFill>
                        <a:effectLst/>
                        <a:latin typeface="Times New Roman"/>
                        <a:ea typeface="宋体"/>
                      </a:endParaRPr>
                    </a:p>
                  </a:txBody>
                  <a:tcPr marL="63372" marR="63372" marT="0" marB="0" anchor="ctr"/>
                </a:tc>
                <a:tc>
                  <a:txBody>
                    <a:bodyPr/>
                    <a:lstStyle/>
                    <a:p>
                      <a:pPr algn="ctr">
                        <a:lnSpc>
                          <a:spcPct val="150000"/>
                        </a:lnSpc>
                        <a:spcAft>
                          <a:spcPts val="0"/>
                        </a:spcAft>
                      </a:pPr>
                      <a:r>
                        <a:rPr lang="en-US" sz="1400" kern="100">
                          <a:effectLst/>
                        </a:rPr>
                        <a:t>Timer lamp</a:t>
                      </a:r>
                      <a:endParaRPr lang="zh-CN" sz="1400" kern="100">
                        <a:solidFill>
                          <a:srgbClr val="002060"/>
                        </a:solidFill>
                        <a:effectLst/>
                        <a:latin typeface="Times New Roman"/>
                        <a:ea typeface="宋体"/>
                      </a:endParaRPr>
                    </a:p>
                  </a:txBody>
                  <a:tcPr marL="63372" marR="63372" marT="0" marB="0" anchor="ctr"/>
                </a:tc>
                <a:tc>
                  <a:txBody>
                    <a:bodyPr/>
                    <a:lstStyle/>
                    <a:p>
                      <a:pPr algn="ctr">
                        <a:lnSpc>
                          <a:spcPct val="150000"/>
                        </a:lnSpc>
                        <a:spcAft>
                          <a:spcPts val="0"/>
                        </a:spcAft>
                      </a:pPr>
                      <a:r>
                        <a:rPr lang="en-US" sz="1400" kern="100" dirty="0">
                          <a:effectLst/>
                        </a:rPr>
                        <a:t>Display</a:t>
                      </a:r>
                      <a:endParaRPr lang="zh-CN" sz="1400" kern="100" dirty="0">
                        <a:solidFill>
                          <a:srgbClr val="002060"/>
                        </a:solidFill>
                        <a:effectLst/>
                        <a:latin typeface="Times New Roman"/>
                        <a:ea typeface="宋体"/>
                      </a:endParaRPr>
                    </a:p>
                  </a:txBody>
                  <a:tcPr marL="63372" marR="63372" marT="0" marB="0" anchor="ctr"/>
                </a:tc>
                <a:tc>
                  <a:txBody>
                    <a:bodyPr/>
                    <a:lstStyle/>
                    <a:p>
                      <a:pPr algn="l">
                        <a:lnSpc>
                          <a:spcPct val="150000"/>
                        </a:lnSpc>
                        <a:spcAft>
                          <a:spcPts val="0"/>
                        </a:spcAft>
                      </a:pPr>
                      <a:r>
                        <a:rPr lang="en-US" sz="1400" kern="100" dirty="0">
                          <a:effectLst/>
                        </a:rPr>
                        <a:t>LED STATUS</a:t>
                      </a:r>
                      <a:endParaRPr lang="zh-CN" sz="1400" kern="100" dirty="0">
                        <a:solidFill>
                          <a:srgbClr val="002060"/>
                        </a:solidFill>
                        <a:effectLst/>
                        <a:latin typeface="Times New Roman"/>
                        <a:ea typeface="宋体"/>
                      </a:endParaRPr>
                    </a:p>
                  </a:txBody>
                  <a:tcPr marL="63372" marR="63372" marT="0" marB="0" anchor="ctr"/>
                </a:tc>
              </a:tr>
              <a:tr h="232949">
                <a:tc>
                  <a:txBody>
                    <a:bodyPr/>
                    <a:lstStyle/>
                    <a:p>
                      <a:pPr algn="ctr">
                        <a:lnSpc>
                          <a:spcPct val="150000"/>
                        </a:lnSpc>
                        <a:spcAft>
                          <a:spcPts val="0"/>
                        </a:spcAft>
                      </a:pPr>
                      <a:r>
                        <a:rPr lang="en-US" sz="1400" kern="100">
                          <a:effectLst/>
                        </a:rPr>
                        <a:t>☆ 1 time</a:t>
                      </a:r>
                      <a:endParaRPr lang="zh-CN" sz="1400" kern="100">
                        <a:solidFill>
                          <a:srgbClr val="002060"/>
                        </a:solidFill>
                        <a:effectLst/>
                        <a:latin typeface="Times New Roman"/>
                        <a:ea typeface="宋体"/>
                      </a:endParaRPr>
                    </a:p>
                  </a:txBody>
                  <a:tcPr marL="63372" marR="63372" marT="0" marB="0" anchor="ctr"/>
                </a:tc>
                <a:tc>
                  <a:txBody>
                    <a:bodyPr/>
                    <a:lstStyle/>
                    <a:p>
                      <a:pPr algn="ctr">
                        <a:lnSpc>
                          <a:spcPct val="150000"/>
                        </a:lnSpc>
                        <a:spcAft>
                          <a:spcPts val="0"/>
                        </a:spcAft>
                      </a:pPr>
                      <a:r>
                        <a:rPr lang="en-US" sz="1400" kern="100">
                          <a:effectLst/>
                        </a:rPr>
                        <a:t>X</a:t>
                      </a:r>
                      <a:endParaRPr lang="zh-CN" sz="1400" kern="100">
                        <a:solidFill>
                          <a:srgbClr val="002060"/>
                        </a:solidFill>
                        <a:effectLst/>
                        <a:latin typeface="Times New Roman"/>
                        <a:ea typeface="宋体"/>
                      </a:endParaRPr>
                    </a:p>
                  </a:txBody>
                  <a:tcPr marL="63372" marR="63372" marT="0" marB="0" anchor="ctr"/>
                </a:tc>
                <a:tc>
                  <a:txBody>
                    <a:bodyPr/>
                    <a:lstStyle/>
                    <a:p>
                      <a:pPr algn="ctr">
                        <a:lnSpc>
                          <a:spcPct val="150000"/>
                        </a:lnSpc>
                        <a:spcAft>
                          <a:spcPts val="0"/>
                        </a:spcAft>
                      </a:pPr>
                      <a:r>
                        <a:rPr lang="en-US" sz="1400" kern="100">
                          <a:effectLst/>
                        </a:rPr>
                        <a:t>E0</a:t>
                      </a:r>
                      <a:endParaRPr lang="zh-CN" sz="1400" kern="100">
                        <a:solidFill>
                          <a:srgbClr val="002060"/>
                        </a:solidFill>
                        <a:effectLst/>
                        <a:latin typeface="Times New Roman"/>
                        <a:ea typeface="宋体"/>
                      </a:endParaRPr>
                    </a:p>
                  </a:txBody>
                  <a:tcPr marL="63372" marR="63372" marT="0" marB="0" anchor="ctr"/>
                </a:tc>
                <a:tc>
                  <a:txBody>
                    <a:bodyPr/>
                    <a:lstStyle/>
                    <a:p>
                      <a:pPr algn="l">
                        <a:spcAft>
                          <a:spcPts val="0"/>
                        </a:spcAft>
                      </a:pPr>
                      <a:r>
                        <a:rPr lang="en-US" sz="1400" kern="100">
                          <a:effectLst/>
                        </a:rPr>
                        <a:t>Indoor unit EEPROM parameter error</a:t>
                      </a:r>
                      <a:endParaRPr lang="zh-CN" sz="1400" kern="100">
                        <a:solidFill>
                          <a:srgbClr val="002060"/>
                        </a:solidFill>
                        <a:effectLst/>
                        <a:latin typeface="Times New Roman"/>
                        <a:ea typeface="宋体"/>
                      </a:endParaRPr>
                    </a:p>
                  </a:txBody>
                  <a:tcPr marL="63372" marR="63372" marT="0" marB="0" anchor="ctr"/>
                </a:tc>
              </a:tr>
              <a:tr h="232949">
                <a:tc>
                  <a:txBody>
                    <a:bodyPr/>
                    <a:lstStyle/>
                    <a:p>
                      <a:pPr algn="ctr">
                        <a:lnSpc>
                          <a:spcPct val="150000"/>
                        </a:lnSpc>
                        <a:spcAft>
                          <a:spcPts val="0"/>
                        </a:spcAft>
                      </a:pPr>
                      <a:r>
                        <a:rPr lang="en-US" sz="1400" kern="100">
                          <a:effectLst/>
                        </a:rPr>
                        <a:t>☆ 2 times</a:t>
                      </a:r>
                      <a:endParaRPr lang="zh-CN" sz="1400" kern="100">
                        <a:solidFill>
                          <a:srgbClr val="002060"/>
                        </a:solidFill>
                        <a:effectLst/>
                        <a:latin typeface="Times New Roman"/>
                        <a:ea typeface="宋体"/>
                      </a:endParaRPr>
                    </a:p>
                  </a:txBody>
                  <a:tcPr marL="63372" marR="63372" marT="0" marB="0" anchor="ctr"/>
                </a:tc>
                <a:tc>
                  <a:txBody>
                    <a:bodyPr/>
                    <a:lstStyle/>
                    <a:p>
                      <a:pPr algn="ctr">
                        <a:lnSpc>
                          <a:spcPct val="150000"/>
                        </a:lnSpc>
                        <a:spcAft>
                          <a:spcPts val="0"/>
                        </a:spcAft>
                      </a:pPr>
                      <a:r>
                        <a:rPr lang="en-US" sz="1400" kern="100">
                          <a:effectLst/>
                        </a:rPr>
                        <a:t>X</a:t>
                      </a:r>
                      <a:endParaRPr lang="zh-CN" sz="1400" kern="100">
                        <a:solidFill>
                          <a:srgbClr val="002060"/>
                        </a:solidFill>
                        <a:effectLst/>
                        <a:latin typeface="Times New Roman"/>
                        <a:ea typeface="宋体"/>
                      </a:endParaRPr>
                    </a:p>
                  </a:txBody>
                  <a:tcPr marL="63372" marR="63372" marT="0" marB="0" anchor="ctr"/>
                </a:tc>
                <a:tc>
                  <a:txBody>
                    <a:bodyPr/>
                    <a:lstStyle/>
                    <a:p>
                      <a:pPr algn="ctr">
                        <a:lnSpc>
                          <a:spcPct val="150000"/>
                        </a:lnSpc>
                        <a:spcAft>
                          <a:spcPts val="0"/>
                        </a:spcAft>
                      </a:pPr>
                      <a:r>
                        <a:rPr lang="en-US" sz="1400" kern="100">
                          <a:effectLst/>
                        </a:rPr>
                        <a:t>E1</a:t>
                      </a:r>
                      <a:endParaRPr lang="zh-CN" sz="1400" kern="100">
                        <a:solidFill>
                          <a:srgbClr val="002060"/>
                        </a:solidFill>
                        <a:effectLst/>
                        <a:latin typeface="Times New Roman"/>
                        <a:ea typeface="宋体"/>
                      </a:endParaRPr>
                    </a:p>
                  </a:txBody>
                  <a:tcPr marL="63372" marR="63372" marT="0" marB="0" anchor="ctr"/>
                </a:tc>
                <a:tc>
                  <a:txBody>
                    <a:bodyPr/>
                    <a:lstStyle/>
                    <a:p>
                      <a:pPr algn="l">
                        <a:spcAft>
                          <a:spcPts val="0"/>
                        </a:spcAft>
                      </a:pPr>
                      <a:r>
                        <a:rPr lang="en-US" sz="1400" kern="100">
                          <a:effectLst/>
                        </a:rPr>
                        <a:t>Indoor / outdoor units communication error</a:t>
                      </a:r>
                      <a:endParaRPr lang="zh-CN" sz="1400" kern="100">
                        <a:solidFill>
                          <a:srgbClr val="002060"/>
                        </a:solidFill>
                        <a:effectLst/>
                        <a:latin typeface="Times New Roman"/>
                        <a:ea typeface="宋体"/>
                      </a:endParaRPr>
                    </a:p>
                  </a:txBody>
                  <a:tcPr marL="63372" marR="63372" marT="0" marB="0" anchor="ctr"/>
                </a:tc>
              </a:tr>
              <a:tr h="232949">
                <a:tc>
                  <a:txBody>
                    <a:bodyPr/>
                    <a:lstStyle/>
                    <a:p>
                      <a:pPr algn="ctr">
                        <a:lnSpc>
                          <a:spcPct val="150000"/>
                        </a:lnSpc>
                        <a:spcAft>
                          <a:spcPts val="0"/>
                        </a:spcAft>
                      </a:pPr>
                      <a:r>
                        <a:rPr lang="en-US" sz="1400" kern="100">
                          <a:effectLst/>
                        </a:rPr>
                        <a:t>☆ 3 times</a:t>
                      </a:r>
                      <a:endParaRPr lang="zh-CN" sz="1400" kern="100">
                        <a:solidFill>
                          <a:srgbClr val="002060"/>
                        </a:solidFill>
                        <a:effectLst/>
                        <a:latin typeface="Times New Roman"/>
                        <a:ea typeface="宋体"/>
                      </a:endParaRPr>
                    </a:p>
                  </a:txBody>
                  <a:tcPr marL="63372" marR="63372" marT="0" marB="0" anchor="ctr"/>
                </a:tc>
                <a:tc>
                  <a:txBody>
                    <a:bodyPr/>
                    <a:lstStyle/>
                    <a:p>
                      <a:pPr algn="ctr">
                        <a:lnSpc>
                          <a:spcPct val="150000"/>
                        </a:lnSpc>
                        <a:spcAft>
                          <a:spcPts val="0"/>
                        </a:spcAft>
                      </a:pPr>
                      <a:r>
                        <a:rPr lang="en-US" sz="1400" kern="100">
                          <a:effectLst/>
                        </a:rPr>
                        <a:t>X</a:t>
                      </a:r>
                      <a:endParaRPr lang="zh-CN" sz="1400" kern="100">
                        <a:solidFill>
                          <a:srgbClr val="002060"/>
                        </a:solidFill>
                        <a:effectLst/>
                        <a:latin typeface="Times New Roman"/>
                        <a:ea typeface="宋体"/>
                      </a:endParaRPr>
                    </a:p>
                  </a:txBody>
                  <a:tcPr marL="63372" marR="63372" marT="0" marB="0" anchor="ctr"/>
                </a:tc>
                <a:tc>
                  <a:txBody>
                    <a:bodyPr/>
                    <a:lstStyle/>
                    <a:p>
                      <a:pPr algn="ctr">
                        <a:lnSpc>
                          <a:spcPct val="150000"/>
                        </a:lnSpc>
                        <a:spcAft>
                          <a:spcPts val="0"/>
                        </a:spcAft>
                      </a:pPr>
                      <a:r>
                        <a:rPr lang="en-US" sz="1400" kern="100">
                          <a:effectLst/>
                        </a:rPr>
                        <a:t>E2</a:t>
                      </a:r>
                      <a:endParaRPr lang="zh-CN" sz="1400" kern="100">
                        <a:solidFill>
                          <a:srgbClr val="002060"/>
                        </a:solidFill>
                        <a:effectLst/>
                        <a:latin typeface="Times New Roman"/>
                        <a:ea typeface="宋体"/>
                      </a:endParaRPr>
                    </a:p>
                  </a:txBody>
                  <a:tcPr marL="63372" marR="63372" marT="0" marB="0" anchor="ctr"/>
                </a:tc>
                <a:tc>
                  <a:txBody>
                    <a:bodyPr/>
                    <a:lstStyle/>
                    <a:p>
                      <a:pPr algn="l">
                        <a:lnSpc>
                          <a:spcPct val="150000"/>
                        </a:lnSpc>
                        <a:spcAft>
                          <a:spcPts val="0"/>
                        </a:spcAft>
                      </a:pPr>
                      <a:r>
                        <a:rPr lang="en-US" sz="1400" kern="100">
                          <a:effectLst/>
                        </a:rPr>
                        <a:t>Zero-crossing signal error</a:t>
                      </a:r>
                      <a:endParaRPr lang="zh-CN" sz="1400" kern="100">
                        <a:solidFill>
                          <a:srgbClr val="002060"/>
                        </a:solidFill>
                        <a:effectLst/>
                        <a:latin typeface="Times New Roman"/>
                        <a:ea typeface="宋体"/>
                      </a:endParaRPr>
                    </a:p>
                  </a:txBody>
                  <a:tcPr marL="63372" marR="63372" marT="0" marB="0" anchor="ctr"/>
                </a:tc>
              </a:tr>
              <a:tr h="232949">
                <a:tc>
                  <a:txBody>
                    <a:bodyPr/>
                    <a:lstStyle/>
                    <a:p>
                      <a:pPr algn="ctr">
                        <a:lnSpc>
                          <a:spcPct val="150000"/>
                        </a:lnSpc>
                        <a:spcAft>
                          <a:spcPts val="0"/>
                        </a:spcAft>
                      </a:pPr>
                      <a:r>
                        <a:rPr lang="en-US" sz="1400" kern="100">
                          <a:effectLst/>
                        </a:rPr>
                        <a:t>☆ 4 times</a:t>
                      </a:r>
                      <a:endParaRPr lang="zh-CN" sz="1400" kern="100">
                        <a:solidFill>
                          <a:srgbClr val="002060"/>
                        </a:solidFill>
                        <a:effectLst/>
                        <a:latin typeface="Times New Roman"/>
                        <a:ea typeface="宋体"/>
                      </a:endParaRPr>
                    </a:p>
                  </a:txBody>
                  <a:tcPr marL="63372" marR="63372" marT="0" marB="0" anchor="ctr"/>
                </a:tc>
                <a:tc>
                  <a:txBody>
                    <a:bodyPr/>
                    <a:lstStyle/>
                    <a:p>
                      <a:pPr algn="ctr">
                        <a:lnSpc>
                          <a:spcPct val="150000"/>
                        </a:lnSpc>
                        <a:spcAft>
                          <a:spcPts val="0"/>
                        </a:spcAft>
                      </a:pPr>
                      <a:r>
                        <a:rPr lang="en-US" sz="1400" kern="100">
                          <a:effectLst/>
                        </a:rPr>
                        <a:t>X</a:t>
                      </a:r>
                      <a:endParaRPr lang="zh-CN" sz="1400" kern="100">
                        <a:solidFill>
                          <a:srgbClr val="002060"/>
                        </a:solidFill>
                        <a:effectLst/>
                        <a:latin typeface="Times New Roman"/>
                        <a:ea typeface="宋体"/>
                      </a:endParaRPr>
                    </a:p>
                  </a:txBody>
                  <a:tcPr marL="63372" marR="63372" marT="0" marB="0" anchor="ctr"/>
                </a:tc>
                <a:tc>
                  <a:txBody>
                    <a:bodyPr/>
                    <a:lstStyle/>
                    <a:p>
                      <a:pPr algn="ctr">
                        <a:lnSpc>
                          <a:spcPct val="150000"/>
                        </a:lnSpc>
                        <a:spcAft>
                          <a:spcPts val="0"/>
                        </a:spcAft>
                      </a:pPr>
                      <a:r>
                        <a:rPr lang="en-US" sz="1400" kern="100">
                          <a:effectLst/>
                        </a:rPr>
                        <a:t>E3</a:t>
                      </a:r>
                      <a:endParaRPr lang="zh-CN" sz="1400" kern="100">
                        <a:solidFill>
                          <a:srgbClr val="002060"/>
                        </a:solidFill>
                        <a:effectLst/>
                        <a:latin typeface="Times New Roman"/>
                        <a:ea typeface="宋体"/>
                      </a:endParaRPr>
                    </a:p>
                  </a:txBody>
                  <a:tcPr marL="63372" marR="63372" marT="0" marB="0" anchor="ctr"/>
                </a:tc>
                <a:tc>
                  <a:txBody>
                    <a:bodyPr/>
                    <a:lstStyle/>
                    <a:p>
                      <a:pPr algn="l">
                        <a:lnSpc>
                          <a:spcPct val="150000"/>
                        </a:lnSpc>
                        <a:spcAft>
                          <a:spcPts val="0"/>
                        </a:spcAft>
                      </a:pPr>
                      <a:r>
                        <a:rPr lang="en-US" sz="1400" kern="100">
                          <a:effectLst/>
                        </a:rPr>
                        <a:t>Indoor fan speed has been out of control</a:t>
                      </a:r>
                      <a:endParaRPr lang="zh-CN" sz="1400" kern="100">
                        <a:solidFill>
                          <a:srgbClr val="002060"/>
                        </a:solidFill>
                        <a:effectLst/>
                        <a:latin typeface="Times New Roman"/>
                        <a:ea typeface="宋体"/>
                      </a:endParaRPr>
                    </a:p>
                  </a:txBody>
                  <a:tcPr marL="63372" marR="63372" marT="0" marB="0" anchor="ctr"/>
                </a:tc>
              </a:tr>
              <a:tr h="247687">
                <a:tc>
                  <a:txBody>
                    <a:bodyPr/>
                    <a:lstStyle/>
                    <a:p>
                      <a:pPr algn="ctr">
                        <a:spcAft>
                          <a:spcPts val="0"/>
                        </a:spcAft>
                      </a:pPr>
                      <a:r>
                        <a:rPr lang="en-US" sz="1400" kern="100">
                          <a:effectLst/>
                        </a:rPr>
                        <a:t>☆ 5 times</a:t>
                      </a:r>
                      <a:endParaRPr lang="zh-CN" sz="1400" kern="100">
                        <a:solidFill>
                          <a:srgbClr val="002060"/>
                        </a:solidFill>
                        <a:effectLst/>
                        <a:latin typeface="Times New Roman"/>
                        <a:ea typeface="宋体"/>
                      </a:endParaRPr>
                    </a:p>
                  </a:txBody>
                  <a:tcPr marL="63372" marR="63372" marT="0" marB="0" anchor="ctr"/>
                </a:tc>
                <a:tc>
                  <a:txBody>
                    <a:bodyPr/>
                    <a:lstStyle/>
                    <a:p>
                      <a:pPr algn="ctr">
                        <a:lnSpc>
                          <a:spcPct val="150000"/>
                        </a:lnSpc>
                        <a:spcAft>
                          <a:spcPts val="0"/>
                        </a:spcAft>
                      </a:pPr>
                      <a:r>
                        <a:rPr lang="en-US" sz="1400" kern="100">
                          <a:effectLst/>
                        </a:rPr>
                        <a:t>X</a:t>
                      </a:r>
                      <a:endParaRPr lang="zh-CN" sz="1400" kern="100">
                        <a:solidFill>
                          <a:srgbClr val="002060"/>
                        </a:solidFill>
                        <a:effectLst/>
                        <a:latin typeface="Times New Roman"/>
                        <a:ea typeface="宋体"/>
                      </a:endParaRPr>
                    </a:p>
                  </a:txBody>
                  <a:tcPr marL="63372" marR="63372" marT="0" marB="0" anchor="ctr"/>
                </a:tc>
                <a:tc>
                  <a:txBody>
                    <a:bodyPr/>
                    <a:lstStyle/>
                    <a:p>
                      <a:pPr algn="ctr">
                        <a:lnSpc>
                          <a:spcPct val="150000"/>
                        </a:lnSpc>
                        <a:spcAft>
                          <a:spcPts val="0"/>
                        </a:spcAft>
                      </a:pPr>
                      <a:r>
                        <a:rPr lang="en-US" sz="1400" kern="100">
                          <a:effectLst/>
                        </a:rPr>
                        <a:t>E4</a:t>
                      </a:r>
                      <a:endParaRPr lang="zh-CN" sz="1400" kern="100">
                        <a:solidFill>
                          <a:srgbClr val="002060"/>
                        </a:solidFill>
                        <a:effectLst/>
                        <a:latin typeface="Times New Roman"/>
                        <a:ea typeface="宋体"/>
                      </a:endParaRPr>
                    </a:p>
                  </a:txBody>
                  <a:tcPr marL="63372" marR="63372" marT="0" marB="0" anchor="ctr"/>
                </a:tc>
                <a:tc>
                  <a:txBody>
                    <a:bodyPr/>
                    <a:lstStyle/>
                    <a:p>
                      <a:pPr algn="l">
                        <a:lnSpc>
                          <a:spcPct val="150000"/>
                        </a:lnSpc>
                        <a:spcAft>
                          <a:spcPts val="0"/>
                        </a:spcAft>
                      </a:pPr>
                      <a:r>
                        <a:rPr lang="en-US" sz="1400" kern="100">
                          <a:effectLst/>
                        </a:rPr>
                        <a:t>Open circuit or short circuit of indoor room temperature T1 sensor</a:t>
                      </a:r>
                      <a:endParaRPr lang="zh-CN" sz="1400" kern="100">
                        <a:solidFill>
                          <a:srgbClr val="002060"/>
                        </a:solidFill>
                        <a:effectLst/>
                        <a:latin typeface="Times New Roman"/>
                        <a:ea typeface="宋体"/>
                      </a:endParaRPr>
                    </a:p>
                  </a:txBody>
                  <a:tcPr marL="63372" marR="63372" marT="0" marB="0" anchor="ctr"/>
                </a:tc>
              </a:tr>
              <a:tr h="308142">
                <a:tc>
                  <a:txBody>
                    <a:bodyPr/>
                    <a:lstStyle/>
                    <a:p>
                      <a:pPr algn="ctr">
                        <a:spcAft>
                          <a:spcPts val="0"/>
                        </a:spcAft>
                      </a:pPr>
                      <a:r>
                        <a:rPr lang="en-US" sz="1400" kern="100">
                          <a:effectLst/>
                        </a:rPr>
                        <a:t>☆ 6 times</a:t>
                      </a:r>
                      <a:endParaRPr lang="zh-CN" sz="1400" kern="100">
                        <a:solidFill>
                          <a:srgbClr val="002060"/>
                        </a:solidFill>
                        <a:effectLst/>
                        <a:latin typeface="Times New Roman"/>
                        <a:ea typeface="宋体"/>
                      </a:endParaRPr>
                    </a:p>
                  </a:txBody>
                  <a:tcPr marL="63372" marR="63372" marT="0" marB="0" anchor="ctr"/>
                </a:tc>
                <a:tc>
                  <a:txBody>
                    <a:bodyPr/>
                    <a:lstStyle/>
                    <a:p>
                      <a:pPr algn="ctr">
                        <a:lnSpc>
                          <a:spcPct val="150000"/>
                        </a:lnSpc>
                        <a:spcAft>
                          <a:spcPts val="0"/>
                        </a:spcAft>
                      </a:pPr>
                      <a:r>
                        <a:rPr lang="en-US" sz="1400" kern="100">
                          <a:effectLst/>
                        </a:rPr>
                        <a:t>X</a:t>
                      </a:r>
                      <a:endParaRPr lang="zh-CN" sz="1400" kern="100">
                        <a:solidFill>
                          <a:srgbClr val="002060"/>
                        </a:solidFill>
                        <a:effectLst/>
                        <a:latin typeface="Times New Roman"/>
                        <a:ea typeface="宋体"/>
                      </a:endParaRPr>
                    </a:p>
                  </a:txBody>
                  <a:tcPr marL="63372" marR="63372" marT="0" marB="0" anchor="ctr"/>
                </a:tc>
                <a:tc>
                  <a:txBody>
                    <a:bodyPr/>
                    <a:lstStyle/>
                    <a:p>
                      <a:pPr algn="ctr">
                        <a:lnSpc>
                          <a:spcPct val="150000"/>
                        </a:lnSpc>
                        <a:spcAft>
                          <a:spcPts val="0"/>
                        </a:spcAft>
                      </a:pPr>
                      <a:r>
                        <a:rPr lang="en-US" sz="1400" kern="100">
                          <a:effectLst/>
                        </a:rPr>
                        <a:t>E5</a:t>
                      </a:r>
                      <a:endParaRPr lang="zh-CN" sz="1400" kern="100">
                        <a:solidFill>
                          <a:srgbClr val="002060"/>
                        </a:solidFill>
                        <a:effectLst/>
                        <a:latin typeface="Times New Roman"/>
                        <a:ea typeface="宋体"/>
                      </a:endParaRPr>
                    </a:p>
                  </a:txBody>
                  <a:tcPr marL="63372" marR="63372" marT="0" marB="0" anchor="ctr"/>
                </a:tc>
                <a:tc>
                  <a:txBody>
                    <a:bodyPr/>
                    <a:lstStyle/>
                    <a:p>
                      <a:pPr algn="l">
                        <a:lnSpc>
                          <a:spcPct val="150000"/>
                        </a:lnSpc>
                        <a:spcAft>
                          <a:spcPts val="0"/>
                        </a:spcAft>
                      </a:pPr>
                      <a:r>
                        <a:rPr lang="en-US" sz="1400" kern="100" dirty="0">
                          <a:effectLst/>
                        </a:rPr>
                        <a:t>Open circuit or short circuit of evaporator coil temperature T2 sensor</a:t>
                      </a:r>
                      <a:endParaRPr lang="zh-CN" sz="1400" kern="100" dirty="0">
                        <a:solidFill>
                          <a:srgbClr val="002060"/>
                        </a:solidFill>
                        <a:effectLst/>
                        <a:latin typeface="Times New Roman"/>
                        <a:ea typeface="宋体"/>
                      </a:endParaRPr>
                    </a:p>
                  </a:txBody>
                  <a:tcPr marL="63372" marR="63372" marT="0" marB="0" anchor="ctr"/>
                </a:tc>
              </a:tr>
              <a:tr h="232949">
                <a:tc>
                  <a:txBody>
                    <a:bodyPr/>
                    <a:lstStyle/>
                    <a:p>
                      <a:pPr algn="ctr">
                        <a:spcAft>
                          <a:spcPts val="0"/>
                        </a:spcAft>
                      </a:pPr>
                      <a:r>
                        <a:rPr lang="en-US" sz="1400" kern="100">
                          <a:effectLst/>
                        </a:rPr>
                        <a:t>☆ 7 times</a:t>
                      </a:r>
                      <a:endParaRPr lang="zh-CN" sz="1400" kern="100">
                        <a:solidFill>
                          <a:srgbClr val="002060"/>
                        </a:solidFill>
                        <a:effectLst/>
                        <a:latin typeface="Times New Roman"/>
                        <a:ea typeface="宋体"/>
                      </a:endParaRPr>
                    </a:p>
                  </a:txBody>
                  <a:tcPr marL="63372" marR="63372" marT="0" marB="0" anchor="ctr"/>
                </a:tc>
                <a:tc>
                  <a:txBody>
                    <a:bodyPr/>
                    <a:lstStyle/>
                    <a:p>
                      <a:pPr algn="ctr">
                        <a:lnSpc>
                          <a:spcPct val="150000"/>
                        </a:lnSpc>
                        <a:spcAft>
                          <a:spcPts val="0"/>
                        </a:spcAft>
                      </a:pPr>
                      <a:r>
                        <a:rPr lang="en-US" sz="1400" kern="100">
                          <a:effectLst/>
                        </a:rPr>
                        <a:t>X</a:t>
                      </a:r>
                      <a:endParaRPr lang="zh-CN" sz="1400" kern="100">
                        <a:solidFill>
                          <a:srgbClr val="002060"/>
                        </a:solidFill>
                        <a:effectLst/>
                        <a:latin typeface="Times New Roman"/>
                        <a:ea typeface="宋体"/>
                      </a:endParaRPr>
                    </a:p>
                  </a:txBody>
                  <a:tcPr marL="63372" marR="63372" marT="0" marB="0" anchor="ctr"/>
                </a:tc>
                <a:tc>
                  <a:txBody>
                    <a:bodyPr/>
                    <a:lstStyle/>
                    <a:p>
                      <a:pPr algn="ctr">
                        <a:lnSpc>
                          <a:spcPct val="150000"/>
                        </a:lnSpc>
                        <a:spcAft>
                          <a:spcPts val="0"/>
                        </a:spcAft>
                      </a:pPr>
                      <a:r>
                        <a:rPr lang="en-US" sz="1400" kern="100">
                          <a:effectLst/>
                        </a:rPr>
                        <a:t>EC</a:t>
                      </a:r>
                      <a:endParaRPr lang="zh-CN" sz="1400" kern="100">
                        <a:solidFill>
                          <a:srgbClr val="002060"/>
                        </a:solidFill>
                        <a:effectLst/>
                        <a:latin typeface="Times New Roman"/>
                        <a:ea typeface="宋体"/>
                      </a:endParaRPr>
                    </a:p>
                  </a:txBody>
                  <a:tcPr marL="63372" marR="63372" marT="0" marB="0" anchor="ctr"/>
                </a:tc>
                <a:tc>
                  <a:txBody>
                    <a:bodyPr/>
                    <a:lstStyle/>
                    <a:p>
                      <a:pPr algn="l">
                        <a:lnSpc>
                          <a:spcPct val="150000"/>
                        </a:lnSpc>
                        <a:spcAft>
                          <a:spcPts val="0"/>
                        </a:spcAft>
                      </a:pPr>
                      <a:r>
                        <a:rPr lang="en-US" sz="1400" kern="100" dirty="0">
                          <a:effectLst/>
                        </a:rPr>
                        <a:t>Refrigerant Leakage Detection</a:t>
                      </a:r>
                      <a:endParaRPr lang="zh-CN" sz="1400" kern="100" dirty="0">
                        <a:solidFill>
                          <a:srgbClr val="002060"/>
                        </a:solidFill>
                        <a:effectLst/>
                        <a:latin typeface="Times New Roman"/>
                        <a:ea typeface="宋体"/>
                      </a:endParaRPr>
                    </a:p>
                  </a:txBody>
                  <a:tcPr marL="63372" marR="63372" marT="0" marB="0" anchor="ctr"/>
                </a:tc>
              </a:tr>
              <a:tr h="2713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kern="100" dirty="0" smtClean="0">
                          <a:solidFill>
                            <a:schemeClr val="tx1"/>
                          </a:solidFill>
                          <a:effectLst/>
                          <a:latin typeface="+mn-lt"/>
                          <a:ea typeface="+mn-ea"/>
                          <a:cs typeface="+mn-cs"/>
                        </a:rPr>
                        <a:t>☆ 1 times</a:t>
                      </a:r>
                      <a:endParaRPr lang="zh-CN" altLang="zh-CN" sz="1400" kern="100" dirty="0" smtClean="0">
                        <a:solidFill>
                          <a:schemeClr val="tx1"/>
                        </a:solidFill>
                        <a:effectLst/>
                        <a:latin typeface="+mn-lt"/>
                        <a:ea typeface="+mn-ea"/>
                        <a:cs typeface="+mn-cs"/>
                      </a:endParaRPr>
                    </a:p>
                  </a:txBody>
                  <a:tcPr marL="63372" marR="63372" marT="0" marB="0" anchor="ct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altLang="zh-CN" sz="1400" kern="100" dirty="0" smtClean="0">
                          <a:solidFill>
                            <a:schemeClr val="tx1"/>
                          </a:solidFill>
                          <a:effectLst/>
                          <a:latin typeface="+mn-lt"/>
                          <a:ea typeface="+mn-ea"/>
                          <a:cs typeface="+mn-cs"/>
                        </a:rPr>
                        <a:t>O</a:t>
                      </a:r>
                      <a:endParaRPr lang="zh-CN" altLang="zh-CN" sz="1400" kern="100" dirty="0" smtClean="0">
                        <a:solidFill>
                          <a:schemeClr val="tx1"/>
                        </a:solidFill>
                        <a:effectLst/>
                        <a:latin typeface="+mn-lt"/>
                        <a:ea typeface="+mn-ea"/>
                        <a:cs typeface="+mn-cs"/>
                      </a:endParaRPr>
                    </a:p>
                  </a:txBody>
                  <a:tcPr marL="63372" marR="63372" marT="0" marB="0" anchor="ctr"/>
                </a:tc>
                <a:tc>
                  <a:txBody>
                    <a:bodyPr/>
                    <a:lstStyle/>
                    <a:p>
                      <a:pPr marL="0" algn="ctr" defTabSz="914400" rtl="0" eaLnBrk="1" latinLnBrk="0" hangingPunct="1">
                        <a:lnSpc>
                          <a:spcPct val="150000"/>
                        </a:lnSpc>
                        <a:spcAft>
                          <a:spcPts val="0"/>
                        </a:spcAft>
                      </a:pPr>
                      <a:r>
                        <a:rPr lang="en-US" altLang="zh-CN" sz="1400" kern="100" dirty="0" smtClean="0">
                          <a:solidFill>
                            <a:schemeClr val="tx1"/>
                          </a:solidFill>
                          <a:effectLst/>
                          <a:latin typeface="+mn-lt"/>
                          <a:ea typeface="+mn-ea"/>
                          <a:cs typeface="+mn-cs"/>
                        </a:rPr>
                        <a:t>F0</a:t>
                      </a:r>
                      <a:endParaRPr lang="zh-CN" sz="1400" kern="100" dirty="0">
                        <a:solidFill>
                          <a:schemeClr val="tx1"/>
                        </a:solidFill>
                        <a:effectLst/>
                        <a:latin typeface="+mn-lt"/>
                        <a:ea typeface="+mn-ea"/>
                        <a:cs typeface="+mn-cs"/>
                      </a:endParaRPr>
                    </a:p>
                  </a:txBody>
                  <a:tcPr marL="63372" marR="63372" marT="0" marB="0" anchor="ctr"/>
                </a:tc>
                <a:tc>
                  <a:txBody>
                    <a:bodyPr/>
                    <a:lstStyle/>
                    <a:p>
                      <a:pPr algn="l">
                        <a:lnSpc>
                          <a:spcPct val="150000"/>
                        </a:lnSpc>
                        <a:spcAft>
                          <a:spcPts val="0"/>
                        </a:spcAft>
                      </a:pPr>
                      <a:r>
                        <a:rPr lang="en-US" altLang="zh-CN" sz="1400" kern="100" dirty="0" smtClean="0">
                          <a:solidFill>
                            <a:srgbClr val="002060"/>
                          </a:solidFill>
                          <a:effectLst/>
                          <a:latin typeface="Times New Roman"/>
                          <a:ea typeface="宋体"/>
                        </a:rPr>
                        <a:t>O</a:t>
                      </a:r>
                      <a:r>
                        <a:rPr lang="en-US" altLang="zh-CN" sz="1400" kern="100" dirty="0" smtClean="0">
                          <a:solidFill>
                            <a:schemeClr val="tx1"/>
                          </a:solidFill>
                          <a:effectLst/>
                          <a:latin typeface="+mn-lt"/>
                          <a:ea typeface="+mn-ea"/>
                          <a:cs typeface="+mn-cs"/>
                        </a:rPr>
                        <a:t>ver current protection</a:t>
                      </a:r>
                      <a:endParaRPr lang="zh-CN" sz="1400" kern="100" dirty="0">
                        <a:solidFill>
                          <a:schemeClr val="tx1"/>
                        </a:solidFill>
                        <a:effectLst/>
                        <a:latin typeface="+mn-lt"/>
                        <a:ea typeface="+mn-ea"/>
                        <a:cs typeface="+mn-cs"/>
                      </a:endParaRPr>
                    </a:p>
                  </a:txBody>
                  <a:tcPr marL="63372" marR="63372" marT="0" marB="0" anchor="ctr"/>
                </a:tc>
              </a:tr>
              <a:tr h="271376">
                <a:tc>
                  <a:txBody>
                    <a:bodyPr/>
                    <a:lstStyle/>
                    <a:p>
                      <a:pPr algn="ctr">
                        <a:spcAft>
                          <a:spcPts val="0"/>
                        </a:spcAft>
                      </a:pPr>
                      <a:r>
                        <a:rPr lang="en-US" sz="1400" kern="100" dirty="0">
                          <a:effectLst/>
                        </a:rPr>
                        <a:t>☆ 2 times</a:t>
                      </a:r>
                      <a:endParaRPr lang="zh-CN" sz="1400" kern="100" dirty="0">
                        <a:solidFill>
                          <a:srgbClr val="002060"/>
                        </a:solidFill>
                        <a:effectLst/>
                        <a:latin typeface="Times New Roman"/>
                        <a:ea typeface="宋体"/>
                      </a:endParaRPr>
                    </a:p>
                  </a:txBody>
                  <a:tcPr marL="63372" marR="63372" marT="0" marB="0" anchor="ctr"/>
                </a:tc>
                <a:tc>
                  <a:txBody>
                    <a:bodyPr/>
                    <a:lstStyle/>
                    <a:p>
                      <a:pPr algn="ctr">
                        <a:lnSpc>
                          <a:spcPct val="150000"/>
                        </a:lnSpc>
                        <a:spcAft>
                          <a:spcPts val="0"/>
                        </a:spcAft>
                      </a:pPr>
                      <a:r>
                        <a:rPr lang="en-US" sz="1400" kern="100" dirty="0">
                          <a:effectLst/>
                        </a:rPr>
                        <a:t>O</a:t>
                      </a:r>
                      <a:endParaRPr lang="zh-CN" sz="1400" kern="100" dirty="0">
                        <a:solidFill>
                          <a:srgbClr val="002060"/>
                        </a:solidFill>
                        <a:effectLst/>
                        <a:latin typeface="Times New Roman"/>
                        <a:ea typeface="宋体"/>
                      </a:endParaRPr>
                    </a:p>
                  </a:txBody>
                  <a:tcPr marL="63372" marR="63372" marT="0" marB="0" anchor="ctr"/>
                </a:tc>
                <a:tc>
                  <a:txBody>
                    <a:bodyPr/>
                    <a:lstStyle/>
                    <a:p>
                      <a:pPr algn="ctr">
                        <a:lnSpc>
                          <a:spcPct val="150000"/>
                        </a:lnSpc>
                        <a:spcAft>
                          <a:spcPts val="0"/>
                        </a:spcAft>
                      </a:pPr>
                      <a:r>
                        <a:rPr lang="en-US" sz="1400" kern="100" dirty="0">
                          <a:effectLst/>
                        </a:rPr>
                        <a:t>F1</a:t>
                      </a:r>
                      <a:endParaRPr lang="zh-CN" sz="1400" kern="100" dirty="0">
                        <a:solidFill>
                          <a:srgbClr val="002060"/>
                        </a:solidFill>
                        <a:effectLst/>
                        <a:latin typeface="Times New Roman"/>
                        <a:ea typeface="宋体"/>
                      </a:endParaRPr>
                    </a:p>
                  </a:txBody>
                  <a:tcPr marL="63372" marR="63372" marT="0" marB="0" anchor="ctr"/>
                </a:tc>
                <a:tc>
                  <a:txBody>
                    <a:bodyPr/>
                    <a:lstStyle/>
                    <a:p>
                      <a:pPr algn="l">
                        <a:lnSpc>
                          <a:spcPct val="150000"/>
                        </a:lnSpc>
                        <a:spcAft>
                          <a:spcPts val="0"/>
                        </a:spcAft>
                      </a:pPr>
                      <a:r>
                        <a:rPr lang="en-US" sz="1400" kern="100" dirty="0">
                          <a:effectLst/>
                        </a:rPr>
                        <a:t>Open circuit or short circuit of outdoor ambient T4 temperature sensor</a:t>
                      </a:r>
                      <a:endParaRPr lang="zh-CN" sz="1400" kern="100" dirty="0">
                        <a:solidFill>
                          <a:srgbClr val="002060"/>
                        </a:solidFill>
                        <a:effectLst/>
                        <a:latin typeface="Times New Roman"/>
                        <a:ea typeface="宋体"/>
                      </a:endParaRPr>
                    </a:p>
                  </a:txBody>
                  <a:tcPr marL="63372" marR="63372" marT="0" marB="0" anchor="ctr"/>
                </a:tc>
              </a:tr>
              <a:tr h="331831">
                <a:tc>
                  <a:txBody>
                    <a:bodyPr/>
                    <a:lstStyle/>
                    <a:p>
                      <a:pPr algn="ctr">
                        <a:spcAft>
                          <a:spcPts val="0"/>
                        </a:spcAft>
                      </a:pPr>
                      <a:r>
                        <a:rPr lang="en-US" sz="1400" kern="100">
                          <a:effectLst/>
                        </a:rPr>
                        <a:t>☆ 3 times</a:t>
                      </a:r>
                      <a:endParaRPr lang="zh-CN" sz="1400" kern="100">
                        <a:solidFill>
                          <a:srgbClr val="002060"/>
                        </a:solidFill>
                        <a:effectLst/>
                        <a:latin typeface="Times New Roman"/>
                        <a:ea typeface="宋体"/>
                      </a:endParaRPr>
                    </a:p>
                  </a:txBody>
                  <a:tcPr marL="63372" marR="63372" marT="0" marB="0" anchor="ctr"/>
                </a:tc>
                <a:tc>
                  <a:txBody>
                    <a:bodyPr/>
                    <a:lstStyle/>
                    <a:p>
                      <a:pPr algn="ctr">
                        <a:lnSpc>
                          <a:spcPct val="150000"/>
                        </a:lnSpc>
                        <a:spcAft>
                          <a:spcPts val="0"/>
                        </a:spcAft>
                      </a:pPr>
                      <a:r>
                        <a:rPr lang="en-US" sz="1400" kern="100" dirty="0">
                          <a:effectLst/>
                        </a:rPr>
                        <a:t>O</a:t>
                      </a:r>
                      <a:endParaRPr lang="zh-CN" sz="1400" kern="100" dirty="0">
                        <a:solidFill>
                          <a:srgbClr val="002060"/>
                        </a:solidFill>
                        <a:effectLst/>
                        <a:latin typeface="Times New Roman"/>
                        <a:ea typeface="宋体"/>
                      </a:endParaRPr>
                    </a:p>
                  </a:txBody>
                  <a:tcPr marL="63372" marR="63372" marT="0" marB="0" anchor="ctr"/>
                </a:tc>
                <a:tc>
                  <a:txBody>
                    <a:bodyPr/>
                    <a:lstStyle/>
                    <a:p>
                      <a:pPr algn="ctr">
                        <a:lnSpc>
                          <a:spcPct val="150000"/>
                        </a:lnSpc>
                        <a:spcAft>
                          <a:spcPts val="0"/>
                        </a:spcAft>
                      </a:pPr>
                      <a:r>
                        <a:rPr lang="en-US" sz="1400" kern="100">
                          <a:effectLst/>
                        </a:rPr>
                        <a:t>F2</a:t>
                      </a:r>
                      <a:endParaRPr lang="zh-CN" sz="1400" kern="100">
                        <a:solidFill>
                          <a:srgbClr val="002060"/>
                        </a:solidFill>
                        <a:effectLst/>
                        <a:latin typeface="Times New Roman"/>
                        <a:ea typeface="宋体"/>
                      </a:endParaRPr>
                    </a:p>
                  </a:txBody>
                  <a:tcPr marL="63372" marR="63372" marT="0" marB="0" anchor="ctr"/>
                </a:tc>
                <a:tc>
                  <a:txBody>
                    <a:bodyPr/>
                    <a:lstStyle/>
                    <a:p>
                      <a:pPr algn="l">
                        <a:lnSpc>
                          <a:spcPct val="150000"/>
                        </a:lnSpc>
                        <a:spcAft>
                          <a:spcPts val="0"/>
                        </a:spcAft>
                      </a:pPr>
                      <a:r>
                        <a:rPr lang="en-US" sz="1400" kern="100" dirty="0">
                          <a:effectLst/>
                        </a:rPr>
                        <a:t>Open circuit or short circuit of condenser coil temperature T3 sensor</a:t>
                      </a:r>
                      <a:endParaRPr lang="zh-CN" sz="1400" kern="100" dirty="0">
                        <a:solidFill>
                          <a:srgbClr val="002060"/>
                        </a:solidFill>
                        <a:effectLst/>
                        <a:latin typeface="Times New Roman"/>
                        <a:ea typeface="宋体"/>
                      </a:endParaRPr>
                    </a:p>
                  </a:txBody>
                  <a:tcPr marL="63372" marR="63372" marT="0" marB="0" anchor="ctr"/>
                </a:tc>
              </a:tr>
              <a:tr h="248270">
                <a:tc>
                  <a:txBody>
                    <a:bodyPr/>
                    <a:lstStyle/>
                    <a:p>
                      <a:pPr algn="ctr">
                        <a:spcAft>
                          <a:spcPts val="0"/>
                        </a:spcAft>
                      </a:pPr>
                      <a:r>
                        <a:rPr lang="en-US" sz="1400" kern="100">
                          <a:effectLst/>
                        </a:rPr>
                        <a:t>☆ 4 times</a:t>
                      </a:r>
                      <a:endParaRPr lang="zh-CN" sz="1400" kern="100">
                        <a:solidFill>
                          <a:srgbClr val="002060"/>
                        </a:solidFill>
                        <a:effectLst/>
                        <a:latin typeface="Times New Roman"/>
                        <a:ea typeface="宋体"/>
                      </a:endParaRPr>
                    </a:p>
                  </a:txBody>
                  <a:tcPr marL="63372" marR="63372" marT="0" marB="0" anchor="ctr"/>
                </a:tc>
                <a:tc>
                  <a:txBody>
                    <a:bodyPr/>
                    <a:lstStyle/>
                    <a:p>
                      <a:pPr algn="ctr">
                        <a:lnSpc>
                          <a:spcPct val="150000"/>
                        </a:lnSpc>
                        <a:spcAft>
                          <a:spcPts val="0"/>
                        </a:spcAft>
                      </a:pPr>
                      <a:r>
                        <a:rPr lang="en-US" sz="1400" kern="100">
                          <a:effectLst/>
                        </a:rPr>
                        <a:t>O</a:t>
                      </a:r>
                      <a:endParaRPr lang="zh-CN" sz="1400" kern="100">
                        <a:solidFill>
                          <a:srgbClr val="002060"/>
                        </a:solidFill>
                        <a:effectLst/>
                        <a:latin typeface="Times New Roman"/>
                        <a:ea typeface="宋体"/>
                      </a:endParaRPr>
                    </a:p>
                  </a:txBody>
                  <a:tcPr marL="63372" marR="63372" marT="0" marB="0" anchor="ctr"/>
                </a:tc>
                <a:tc>
                  <a:txBody>
                    <a:bodyPr/>
                    <a:lstStyle/>
                    <a:p>
                      <a:pPr algn="ctr">
                        <a:lnSpc>
                          <a:spcPct val="150000"/>
                        </a:lnSpc>
                        <a:spcAft>
                          <a:spcPts val="0"/>
                        </a:spcAft>
                      </a:pPr>
                      <a:r>
                        <a:rPr lang="en-US" sz="1400" kern="100">
                          <a:effectLst/>
                        </a:rPr>
                        <a:t>F3</a:t>
                      </a:r>
                      <a:endParaRPr lang="zh-CN" sz="1400" kern="100">
                        <a:solidFill>
                          <a:srgbClr val="002060"/>
                        </a:solidFill>
                        <a:effectLst/>
                        <a:latin typeface="Times New Roman"/>
                        <a:ea typeface="宋体"/>
                      </a:endParaRPr>
                    </a:p>
                  </a:txBody>
                  <a:tcPr marL="63372" marR="63372" marT="0" marB="0" anchor="ctr"/>
                </a:tc>
                <a:tc>
                  <a:txBody>
                    <a:bodyPr/>
                    <a:lstStyle/>
                    <a:p>
                      <a:pPr algn="l">
                        <a:lnSpc>
                          <a:spcPct val="150000"/>
                        </a:lnSpc>
                        <a:spcAft>
                          <a:spcPts val="0"/>
                        </a:spcAft>
                      </a:pPr>
                      <a:r>
                        <a:rPr lang="en-US" sz="1400" kern="100" dirty="0">
                          <a:effectLst/>
                        </a:rPr>
                        <a:t>Open circuit or short circuit of compressor discharge T5 temperature sensor</a:t>
                      </a:r>
                      <a:endParaRPr lang="zh-CN" sz="1400" kern="100" dirty="0">
                        <a:solidFill>
                          <a:srgbClr val="002060"/>
                        </a:solidFill>
                        <a:effectLst/>
                        <a:latin typeface="Times New Roman"/>
                        <a:ea typeface="宋体"/>
                      </a:endParaRPr>
                    </a:p>
                  </a:txBody>
                  <a:tcPr marL="63372" marR="63372" marT="0" marB="0" anchor="ctr"/>
                </a:tc>
              </a:tr>
              <a:tr h="232949">
                <a:tc>
                  <a:txBody>
                    <a:bodyPr/>
                    <a:lstStyle/>
                    <a:p>
                      <a:pPr algn="ctr">
                        <a:spcAft>
                          <a:spcPts val="0"/>
                        </a:spcAft>
                      </a:pPr>
                      <a:r>
                        <a:rPr lang="en-US" sz="1400" kern="100">
                          <a:effectLst/>
                        </a:rPr>
                        <a:t>☆ 5 times</a:t>
                      </a:r>
                      <a:endParaRPr lang="zh-CN" sz="1400" kern="100">
                        <a:solidFill>
                          <a:srgbClr val="002060"/>
                        </a:solidFill>
                        <a:effectLst/>
                        <a:latin typeface="Times New Roman"/>
                        <a:ea typeface="宋体"/>
                      </a:endParaRPr>
                    </a:p>
                  </a:txBody>
                  <a:tcPr marL="63372" marR="63372" marT="0" marB="0" anchor="ctr"/>
                </a:tc>
                <a:tc>
                  <a:txBody>
                    <a:bodyPr/>
                    <a:lstStyle/>
                    <a:p>
                      <a:pPr algn="ctr">
                        <a:lnSpc>
                          <a:spcPct val="150000"/>
                        </a:lnSpc>
                        <a:spcAft>
                          <a:spcPts val="0"/>
                        </a:spcAft>
                      </a:pPr>
                      <a:r>
                        <a:rPr lang="en-US" sz="1400" kern="100">
                          <a:effectLst/>
                        </a:rPr>
                        <a:t>O</a:t>
                      </a:r>
                      <a:endParaRPr lang="zh-CN" sz="1400" kern="100">
                        <a:solidFill>
                          <a:srgbClr val="002060"/>
                        </a:solidFill>
                        <a:effectLst/>
                        <a:latin typeface="Times New Roman"/>
                        <a:ea typeface="宋体"/>
                      </a:endParaRPr>
                    </a:p>
                  </a:txBody>
                  <a:tcPr marL="63372" marR="63372" marT="0" marB="0" anchor="ctr"/>
                </a:tc>
                <a:tc>
                  <a:txBody>
                    <a:bodyPr/>
                    <a:lstStyle/>
                    <a:p>
                      <a:pPr algn="ctr">
                        <a:lnSpc>
                          <a:spcPct val="150000"/>
                        </a:lnSpc>
                        <a:spcAft>
                          <a:spcPts val="0"/>
                        </a:spcAft>
                      </a:pPr>
                      <a:r>
                        <a:rPr lang="en-US" sz="1400" kern="100">
                          <a:effectLst/>
                        </a:rPr>
                        <a:t>F4</a:t>
                      </a:r>
                      <a:endParaRPr lang="zh-CN" sz="1400" kern="100">
                        <a:solidFill>
                          <a:srgbClr val="002060"/>
                        </a:solidFill>
                        <a:effectLst/>
                        <a:latin typeface="Times New Roman"/>
                        <a:ea typeface="宋体"/>
                      </a:endParaRPr>
                    </a:p>
                  </a:txBody>
                  <a:tcPr marL="63372" marR="63372" marT="0" marB="0" anchor="ctr"/>
                </a:tc>
                <a:tc>
                  <a:txBody>
                    <a:bodyPr/>
                    <a:lstStyle/>
                    <a:p>
                      <a:pPr algn="l">
                        <a:lnSpc>
                          <a:spcPct val="150000"/>
                        </a:lnSpc>
                        <a:spcAft>
                          <a:spcPts val="0"/>
                        </a:spcAft>
                      </a:pPr>
                      <a:r>
                        <a:rPr lang="en-US" sz="1400" kern="100">
                          <a:effectLst/>
                        </a:rPr>
                        <a:t>Outdoor unit EEPROM parameter error</a:t>
                      </a:r>
                      <a:endParaRPr lang="zh-CN" sz="1400" kern="100">
                        <a:solidFill>
                          <a:srgbClr val="002060"/>
                        </a:solidFill>
                        <a:effectLst/>
                        <a:latin typeface="Times New Roman"/>
                        <a:ea typeface="宋体"/>
                      </a:endParaRPr>
                    </a:p>
                  </a:txBody>
                  <a:tcPr marL="63372" marR="63372" marT="0" marB="0" anchor="ctr"/>
                </a:tc>
              </a:tr>
              <a:tr h="232949">
                <a:tc>
                  <a:txBody>
                    <a:bodyPr/>
                    <a:lstStyle/>
                    <a:p>
                      <a:pPr algn="ctr">
                        <a:spcAft>
                          <a:spcPts val="0"/>
                        </a:spcAft>
                      </a:pPr>
                      <a:r>
                        <a:rPr lang="en-US" sz="1400" kern="100">
                          <a:effectLst/>
                        </a:rPr>
                        <a:t>☆ 1 times</a:t>
                      </a:r>
                      <a:endParaRPr lang="zh-CN" sz="1400" kern="100">
                        <a:solidFill>
                          <a:srgbClr val="002060"/>
                        </a:solidFill>
                        <a:effectLst/>
                        <a:latin typeface="Times New Roman"/>
                        <a:ea typeface="宋体"/>
                      </a:endParaRPr>
                    </a:p>
                  </a:txBody>
                  <a:tcPr marL="63372" marR="63372" marT="0" marB="0" anchor="ctr"/>
                </a:tc>
                <a:tc>
                  <a:txBody>
                    <a:bodyPr/>
                    <a:lstStyle/>
                    <a:p>
                      <a:pPr algn="ctr">
                        <a:lnSpc>
                          <a:spcPct val="150000"/>
                        </a:lnSpc>
                        <a:spcAft>
                          <a:spcPts val="0"/>
                        </a:spcAft>
                      </a:pPr>
                      <a:r>
                        <a:rPr lang="en-US" sz="1400" kern="100">
                          <a:effectLst/>
                        </a:rPr>
                        <a:t>☆</a:t>
                      </a:r>
                      <a:endParaRPr lang="zh-CN" sz="1400" kern="100">
                        <a:solidFill>
                          <a:srgbClr val="002060"/>
                        </a:solidFill>
                        <a:effectLst/>
                        <a:latin typeface="Times New Roman"/>
                        <a:ea typeface="宋体"/>
                      </a:endParaRPr>
                    </a:p>
                  </a:txBody>
                  <a:tcPr marL="63372" marR="63372" marT="0" marB="0" anchor="ctr"/>
                </a:tc>
                <a:tc>
                  <a:txBody>
                    <a:bodyPr/>
                    <a:lstStyle/>
                    <a:p>
                      <a:pPr algn="ctr">
                        <a:lnSpc>
                          <a:spcPct val="150000"/>
                        </a:lnSpc>
                        <a:spcAft>
                          <a:spcPts val="0"/>
                        </a:spcAft>
                      </a:pPr>
                      <a:r>
                        <a:rPr lang="en-US" sz="1400" kern="100">
                          <a:effectLst/>
                        </a:rPr>
                        <a:t>P0</a:t>
                      </a:r>
                      <a:endParaRPr lang="zh-CN" sz="1400" kern="100">
                        <a:solidFill>
                          <a:srgbClr val="002060"/>
                        </a:solidFill>
                        <a:effectLst/>
                        <a:latin typeface="Times New Roman"/>
                        <a:ea typeface="宋体"/>
                      </a:endParaRPr>
                    </a:p>
                  </a:txBody>
                  <a:tcPr marL="63372" marR="63372" marT="0" marB="0" anchor="ctr"/>
                </a:tc>
                <a:tc>
                  <a:txBody>
                    <a:bodyPr/>
                    <a:lstStyle/>
                    <a:p>
                      <a:pPr algn="l">
                        <a:lnSpc>
                          <a:spcPct val="150000"/>
                        </a:lnSpc>
                        <a:spcAft>
                          <a:spcPts val="0"/>
                        </a:spcAft>
                      </a:pPr>
                      <a:r>
                        <a:rPr lang="en-US" sz="1400" kern="100">
                          <a:effectLst/>
                        </a:rPr>
                        <a:t>IPM malfunction or IGBT over-strong current protection</a:t>
                      </a:r>
                      <a:endParaRPr lang="zh-CN" sz="1400" kern="100">
                        <a:solidFill>
                          <a:srgbClr val="002060"/>
                        </a:solidFill>
                        <a:effectLst/>
                        <a:latin typeface="Times New Roman"/>
                        <a:ea typeface="宋体"/>
                      </a:endParaRPr>
                    </a:p>
                  </a:txBody>
                  <a:tcPr marL="63372" marR="63372" marT="0" marB="0" anchor="ctr"/>
                </a:tc>
              </a:tr>
              <a:tr h="232949">
                <a:tc>
                  <a:txBody>
                    <a:bodyPr/>
                    <a:lstStyle/>
                    <a:p>
                      <a:pPr algn="ctr">
                        <a:spcAft>
                          <a:spcPts val="0"/>
                        </a:spcAft>
                      </a:pPr>
                      <a:r>
                        <a:rPr lang="en-US" sz="1400" kern="100">
                          <a:effectLst/>
                        </a:rPr>
                        <a:t>☆ 2 times</a:t>
                      </a:r>
                      <a:endParaRPr lang="zh-CN" sz="1400" kern="100">
                        <a:solidFill>
                          <a:srgbClr val="002060"/>
                        </a:solidFill>
                        <a:effectLst/>
                        <a:latin typeface="Times New Roman"/>
                        <a:ea typeface="宋体"/>
                      </a:endParaRPr>
                    </a:p>
                  </a:txBody>
                  <a:tcPr marL="63372" marR="63372" marT="0" marB="0" anchor="ctr"/>
                </a:tc>
                <a:tc>
                  <a:txBody>
                    <a:bodyPr/>
                    <a:lstStyle/>
                    <a:p>
                      <a:pPr algn="ctr">
                        <a:lnSpc>
                          <a:spcPct val="150000"/>
                        </a:lnSpc>
                        <a:spcAft>
                          <a:spcPts val="0"/>
                        </a:spcAft>
                      </a:pPr>
                      <a:r>
                        <a:rPr lang="en-US" sz="1400" kern="100">
                          <a:effectLst/>
                        </a:rPr>
                        <a:t>☆</a:t>
                      </a:r>
                      <a:endParaRPr lang="zh-CN" sz="1400" kern="100">
                        <a:solidFill>
                          <a:srgbClr val="002060"/>
                        </a:solidFill>
                        <a:effectLst/>
                        <a:latin typeface="Times New Roman"/>
                        <a:ea typeface="宋体"/>
                      </a:endParaRPr>
                    </a:p>
                  </a:txBody>
                  <a:tcPr marL="63372" marR="63372" marT="0" marB="0" anchor="ctr"/>
                </a:tc>
                <a:tc>
                  <a:txBody>
                    <a:bodyPr/>
                    <a:lstStyle/>
                    <a:p>
                      <a:pPr algn="ctr">
                        <a:lnSpc>
                          <a:spcPct val="150000"/>
                        </a:lnSpc>
                        <a:spcAft>
                          <a:spcPts val="0"/>
                        </a:spcAft>
                      </a:pPr>
                      <a:r>
                        <a:rPr lang="en-US" sz="1400" kern="100">
                          <a:effectLst/>
                        </a:rPr>
                        <a:t>P1</a:t>
                      </a:r>
                      <a:endParaRPr lang="zh-CN" sz="1400" kern="100">
                        <a:solidFill>
                          <a:srgbClr val="002060"/>
                        </a:solidFill>
                        <a:effectLst/>
                        <a:latin typeface="Times New Roman"/>
                        <a:ea typeface="宋体"/>
                      </a:endParaRPr>
                    </a:p>
                  </a:txBody>
                  <a:tcPr marL="63372" marR="63372" marT="0" marB="0" anchor="ctr"/>
                </a:tc>
                <a:tc>
                  <a:txBody>
                    <a:bodyPr/>
                    <a:lstStyle/>
                    <a:p>
                      <a:pPr algn="l">
                        <a:lnSpc>
                          <a:spcPct val="150000"/>
                        </a:lnSpc>
                        <a:spcAft>
                          <a:spcPts val="0"/>
                        </a:spcAft>
                      </a:pPr>
                      <a:r>
                        <a:rPr lang="en-US" sz="1400" kern="100">
                          <a:effectLst/>
                        </a:rPr>
                        <a:t>Over voltage or over low voltage protection</a:t>
                      </a:r>
                      <a:endParaRPr lang="zh-CN" sz="1400" kern="100">
                        <a:solidFill>
                          <a:srgbClr val="002060"/>
                        </a:solidFill>
                        <a:effectLst/>
                        <a:latin typeface="Times New Roman"/>
                        <a:ea typeface="宋体"/>
                      </a:endParaRPr>
                    </a:p>
                  </a:txBody>
                  <a:tcPr marL="63372" marR="63372" marT="0" marB="0" anchor="ctr"/>
                </a:tc>
              </a:tr>
              <a:tr h="443601">
                <a:tc>
                  <a:txBody>
                    <a:bodyPr/>
                    <a:lstStyle/>
                    <a:p>
                      <a:pPr algn="ctr">
                        <a:spcAft>
                          <a:spcPts val="0"/>
                        </a:spcAft>
                      </a:pPr>
                      <a:r>
                        <a:rPr lang="en-US" sz="1400" kern="100">
                          <a:effectLst/>
                        </a:rPr>
                        <a:t>☆ 3 times</a:t>
                      </a:r>
                      <a:endParaRPr lang="zh-CN" sz="1400" kern="100">
                        <a:solidFill>
                          <a:srgbClr val="002060"/>
                        </a:solidFill>
                        <a:effectLst/>
                        <a:latin typeface="Times New Roman"/>
                        <a:ea typeface="宋体"/>
                      </a:endParaRPr>
                    </a:p>
                  </a:txBody>
                  <a:tcPr marL="63372" marR="63372" marT="0" marB="0" anchor="ctr"/>
                </a:tc>
                <a:tc>
                  <a:txBody>
                    <a:bodyPr/>
                    <a:lstStyle/>
                    <a:p>
                      <a:pPr algn="ctr">
                        <a:lnSpc>
                          <a:spcPct val="150000"/>
                        </a:lnSpc>
                        <a:spcAft>
                          <a:spcPts val="0"/>
                        </a:spcAft>
                      </a:pPr>
                      <a:r>
                        <a:rPr lang="en-US" sz="1400" kern="100">
                          <a:effectLst/>
                        </a:rPr>
                        <a:t>☆</a:t>
                      </a:r>
                      <a:endParaRPr lang="zh-CN" sz="1400" kern="100">
                        <a:solidFill>
                          <a:srgbClr val="002060"/>
                        </a:solidFill>
                        <a:effectLst/>
                        <a:latin typeface="Times New Roman"/>
                        <a:ea typeface="宋体"/>
                      </a:endParaRPr>
                    </a:p>
                  </a:txBody>
                  <a:tcPr marL="63372" marR="63372" marT="0" marB="0" anchor="ctr"/>
                </a:tc>
                <a:tc>
                  <a:txBody>
                    <a:bodyPr/>
                    <a:lstStyle/>
                    <a:p>
                      <a:pPr algn="ctr">
                        <a:lnSpc>
                          <a:spcPct val="150000"/>
                        </a:lnSpc>
                        <a:spcAft>
                          <a:spcPts val="0"/>
                        </a:spcAft>
                      </a:pPr>
                      <a:r>
                        <a:rPr lang="en-US" sz="1400" kern="100">
                          <a:effectLst/>
                        </a:rPr>
                        <a:t>P2</a:t>
                      </a:r>
                      <a:endParaRPr lang="zh-CN" sz="1400" kern="100">
                        <a:solidFill>
                          <a:srgbClr val="002060"/>
                        </a:solidFill>
                        <a:effectLst/>
                        <a:latin typeface="Times New Roman"/>
                        <a:ea typeface="宋体"/>
                      </a:endParaRPr>
                    </a:p>
                  </a:txBody>
                  <a:tcPr marL="63372" marR="63372" marT="0" marB="0" anchor="ctr"/>
                </a:tc>
                <a:tc>
                  <a:txBody>
                    <a:bodyPr/>
                    <a:lstStyle/>
                    <a:p>
                      <a:pPr algn="l">
                        <a:lnSpc>
                          <a:spcPct val="150000"/>
                        </a:lnSpc>
                        <a:spcAft>
                          <a:spcPts val="0"/>
                        </a:spcAft>
                      </a:pPr>
                      <a:r>
                        <a:rPr lang="en-US" sz="1400" kern="100" dirty="0">
                          <a:effectLst/>
                        </a:rPr>
                        <a:t>High temperature protection of compressor top </a:t>
                      </a:r>
                      <a:endParaRPr lang="zh-CN" sz="1400" kern="100" dirty="0">
                        <a:solidFill>
                          <a:srgbClr val="002060"/>
                        </a:solidFill>
                        <a:effectLst/>
                        <a:latin typeface="Times New Roman"/>
                        <a:ea typeface="宋体"/>
                      </a:endParaRPr>
                    </a:p>
                  </a:txBody>
                  <a:tcPr marL="63372" marR="63372" marT="0" marB="0" anchor="ctr"/>
                </a:tc>
              </a:tr>
              <a:tr h="232949">
                <a:tc>
                  <a:txBody>
                    <a:bodyPr/>
                    <a:lstStyle/>
                    <a:p>
                      <a:pPr algn="ctr">
                        <a:spcAft>
                          <a:spcPts val="0"/>
                        </a:spcAft>
                      </a:pPr>
                      <a:r>
                        <a:rPr lang="en-US" sz="1400" kern="100">
                          <a:effectLst/>
                        </a:rPr>
                        <a:t>☆ 5 times</a:t>
                      </a:r>
                      <a:endParaRPr lang="zh-CN" sz="1400" kern="100">
                        <a:solidFill>
                          <a:srgbClr val="002060"/>
                        </a:solidFill>
                        <a:effectLst/>
                        <a:latin typeface="Times New Roman"/>
                        <a:ea typeface="宋体"/>
                      </a:endParaRPr>
                    </a:p>
                  </a:txBody>
                  <a:tcPr marL="63372" marR="63372" marT="0" marB="0" anchor="ctr"/>
                </a:tc>
                <a:tc>
                  <a:txBody>
                    <a:bodyPr/>
                    <a:lstStyle/>
                    <a:p>
                      <a:pPr algn="ctr">
                        <a:lnSpc>
                          <a:spcPct val="150000"/>
                        </a:lnSpc>
                        <a:spcAft>
                          <a:spcPts val="0"/>
                        </a:spcAft>
                      </a:pPr>
                      <a:r>
                        <a:rPr lang="en-US" sz="1400" kern="100">
                          <a:effectLst/>
                        </a:rPr>
                        <a:t>☆</a:t>
                      </a:r>
                      <a:endParaRPr lang="zh-CN" sz="1400" kern="100">
                        <a:solidFill>
                          <a:srgbClr val="002060"/>
                        </a:solidFill>
                        <a:effectLst/>
                        <a:latin typeface="Times New Roman"/>
                        <a:ea typeface="宋体"/>
                      </a:endParaRPr>
                    </a:p>
                  </a:txBody>
                  <a:tcPr marL="63372" marR="63372" marT="0" marB="0" anchor="ctr"/>
                </a:tc>
                <a:tc>
                  <a:txBody>
                    <a:bodyPr/>
                    <a:lstStyle/>
                    <a:p>
                      <a:pPr algn="ctr">
                        <a:lnSpc>
                          <a:spcPct val="150000"/>
                        </a:lnSpc>
                        <a:spcAft>
                          <a:spcPts val="0"/>
                        </a:spcAft>
                      </a:pPr>
                      <a:r>
                        <a:rPr lang="en-US" sz="1400" kern="100" dirty="0">
                          <a:effectLst/>
                        </a:rPr>
                        <a:t>P4</a:t>
                      </a:r>
                      <a:endParaRPr lang="zh-CN" sz="1400" kern="100" dirty="0">
                        <a:solidFill>
                          <a:srgbClr val="002060"/>
                        </a:solidFill>
                        <a:effectLst/>
                        <a:latin typeface="Times New Roman"/>
                        <a:ea typeface="宋体"/>
                      </a:endParaRPr>
                    </a:p>
                  </a:txBody>
                  <a:tcPr marL="63372" marR="63372" marT="0" marB="0" anchor="ctr"/>
                </a:tc>
                <a:tc>
                  <a:txBody>
                    <a:bodyPr/>
                    <a:lstStyle/>
                    <a:p>
                      <a:pPr algn="l">
                        <a:lnSpc>
                          <a:spcPct val="150000"/>
                        </a:lnSpc>
                        <a:spcAft>
                          <a:spcPts val="0"/>
                        </a:spcAft>
                      </a:pPr>
                      <a:r>
                        <a:rPr lang="en-US" sz="1400" kern="100" dirty="0">
                          <a:effectLst/>
                        </a:rPr>
                        <a:t>Inverter compressor drive error</a:t>
                      </a:r>
                      <a:endParaRPr lang="zh-CN" sz="1400" kern="100" dirty="0">
                        <a:solidFill>
                          <a:srgbClr val="002060"/>
                        </a:solidFill>
                        <a:effectLst/>
                        <a:latin typeface="Times New Roman"/>
                        <a:ea typeface="宋体"/>
                      </a:endParaRPr>
                    </a:p>
                  </a:txBody>
                  <a:tcPr marL="63372" marR="63372" marT="0" marB="0" anchor="ctr"/>
                </a:tc>
              </a:tr>
            </a:tbl>
          </a:graphicData>
        </a:graphic>
      </p:graphicFrame>
      <p:sp>
        <p:nvSpPr>
          <p:cNvPr id="5" name="矩形 4"/>
          <p:cNvSpPr/>
          <p:nvPr/>
        </p:nvSpPr>
        <p:spPr>
          <a:xfrm>
            <a:off x="378148" y="7191931"/>
            <a:ext cx="5605061" cy="369332"/>
          </a:xfrm>
          <a:prstGeom prst="rect">
            <a:avLst/>
          </a:prstGeom>
        </p:spPr>
        <p:txBody>
          <a:bodyPr wrap="none">
            <a:spAutoFit/>
          </a:bodyPr>
          <a:lstStyle/>
          <a:p>
            <a:r>
              <a:rPr lang="en-US" altLang="zh-CN" sz="1800" dirty="0">
                <a:solidFill>
                  <a:srgbClr val="002060"/>
                </a:solidFill>
              </a:rPr>
              <a:t>O</a:t>
            </a:r>
            <a:r>
              <a:rPr lang="zh-CN" altLang="zh-CN" sz="1800" dirty="0">
                <a:solidFill>
                  <a:srgbClr val="002060"/>
                </a:solidFill>
              </a:rPr>
              <a:t>（</a:t>
            </a:r>
            <a:r>
              <a:rPr lang="en-US" altLang="zh-CN" sz="1800" dirty="0">
                <a:solidFill>
                  <a:srgbClr val="002060"/>
                </a:solidFill>
              </a:rPr>
              <a:t>light</a:t>
            </a:r>
            <a:r>
              <a:rPr lang="zh-CN" altLang="zh-CN" sz="1800" dirty="0">
                <a:solidFill>
                  <a:srgbClr val="002060"/>
                </a:solidFill>
              </a:rPr>
              <a:t>）</a:t>
            </a:r>
            <a:r>
              <a:rPr lang="en-US" altLang="zh-CN" sz="1800" dirty="0">
                <a:solidFill>
                  <a:srgbClr val="002060"/>
                </a:solidFill>
              </a:rPr>
              <a:t>       X</a:t>
            </a:r>
            <a:r>
              <a:rPr lang="zh-CN" altLang="zh-CN" sz="1800" dirty="0">
                <a:solidFill>
                  <a:srgbClr val="002060"/>
                </a:solidFill>
              </a:rPr>
              <a:t>（</a:t>
            </a:r>
            <a:r>
              <a:rPr lang="en-US" altLang="zh-CN" sz="1800" dirty="0">
                <a:solidFill>
                  <a:srgbClr val="002060"/>
                </a:solidFill>
              </a:rPr>
              <a:t>off</a:t>
            </a:r>
            <a:r>
              <a:rPr lang="zh-CN" altLang="zh-CN" sz="1800" dirty="0">
                <a:solidFill>
                  <a:srgbClr val="002060"/>
                </a:solidFill>
              </a:rPr>
              <a:t>）</a:t>
            </a:r>
            <a:r>
              <a:rPr lang="en-US" altLang="zh-CN" sz="1800" dirty="0">
                <a:solidFill>
                  <a:srgbClr val="002060"/>
                </a:solidFill>
              </a:rPr>
              <a:t>     </a:t>
            </a:r>
            <a:r>
              <a:rPr lang="zh-CN" altLang="zh-CN" sz="1800" dirty="0">
                <a:solidFill>
                  <a:srgbClr val="002060"/>
                </a:solidFill>
              </a:rPr>
              <a:t>☆（</a:t>
            </a:r>
            <a:r>
              <a:rPr lang="en-US" altLang="zh-CN" sz="1800" dirty="0" smtClean="0">
                <a:solidFill>
                  <a:srgbClr val="002060"/>
                </a:solidFill>
              </a:rPr>
              <a:t>flash 2.5Hz, stop 4s</a:t>
            </a:r>
            <a:r>
              <a:rPr lang="zh-CN" altLang="zh-CN" sz="1800" dirty="0" smtClean="0">
                <a:solidFill>
                  <a:srgbClr val="002060"/>
                </a:solidFill>
              </a:rPr>
              <a:t>）</a:t>
            </a:r>
            <a:endParaRPr lang="zh-CN" altLang="zh-CN" sz="1800" dirty="0">
              <a:solidFill>
                <a:srgbClr val="002060"/>
              </a:solidFill>
            </a:endParaRPr>
          </a:p>
        </p:txBody>
      </p:sp>
    </p:spTree>
    <p:extLst>
      <p:ext uri="{BB962C8B-B14F-4D97-AF65-F5344CB8AC3E}">
        <p14:creationId xmlns:p14="http://schemas.microsoft.com/office/powerpoint/2010/main" val="14801953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122738" y="898525"/>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p>
        </p:txBody>
      </p:sp>
      <p:sp>
        <p:nvSpPr>
          <p:cNvPr id="2" name="矩形 1"/>
          <p:cNvSpPr/>
          <p:nvPr/>
        </p:nvSpPr>
        <p:spPr>
          <a:xfrm>
            <a:off x="6199152" y="180975"/>
            <a:ext cx="4238661" cy="584775"/>
          </a:xfrm>
          <a:prstGeom prst="rect">
            <a:avLst/>
          </a:prstGeom>
        </p:spPr>
        <p:txBody>
          <a:bodyPr wrap="none">
            <a:spAutoFit/>
          </a:bodyPr>
          <a:lstStyle/>
          <a:p>
            <a:pPr algn="r">
              <a:defRPr/>
            </a:pPr>
            <a:r>
              <a:rPr kumimoji="1" lang="en-US" altLang="zh-CN" sz="3200" b="1" dirty="0" smtClean="0">
                <a:solidFill>
                  <a:schemeClr val="accent2">
                    <a:lumMod val="75000"/>
                  </a:schemeClr>
                </a:solidFill>
                <a:latin typeface="Arial" charset="0"/>
                <a:ea typeface="宋体" charset="-122"/>
                <a:cs typeface="Times New Roman" pitchFamily="18" charset="0"/>
              </a:rPr>
              <a:t>3. Error code display</a:t>
            </a:r>
            <a:endParaRPr lang="zh-CN" altLang="en-US" sz="3200" dirty="0">
              <a:latin typeface="Arial" charset="0"/>
              <a:ea typeface="宋体" charset="-122"/>
            </a:endParaRPr>
          </a:p>
        </p:txBody>
      </p:sp>
      <p:sp>
        <p:nvSpPr>
          <p:cNvPr id="4" name="矩形 3"/>
          <p:cNvSpPr/>
          <p:nvPr/>
        </p:nvSpPr>
        <p:spPr>
          <a:xfrm>
            <a:off x="165102" y="972319"/>
            <a:ext cx="4458272" cy="461665"/>
          </a:xfrm>
          <a:prstGeom prst="rect">
            <a:avLst/>
          </a:prstGeom>
        </p:spPr>
        <p:txBody>
          <a:bodyPr wrap="none">
            <a:spAutoFit/>
          </a:bodyPr>
          <a:lstStyle/>
          <a:p>
            <a:r>
              <a:rPr kumimoji="1" lang="en-US" altLang="zh-CN" sz="2400" b="1" dirty="0" smtClean="0">
                <a:solidFill>
                  <a:schemeClr val="accent2">
                    <a:lumMod val="75000"/>
                  </a:schemeClr>
                </a:solidFill>
                <a:ea typeface="宋体" charset="-122"/>
                <a:cs typeface="Times New Roman" pitchFamily="18" charset="0"/>
              </a:rPr>
              <a:t>2. Cassette and </a:t>
            </a:r>
            <a:r>
              <a:rPr kumimoji="1" lang="en-US" altLang="zh-CN" sz="2400" b="1" dirty="0" err="1">
                <a:solidFill>
                  <a:schemeClr val="accent2">
                    <a:lumMod val="75000"/>
                  </a:schemeClr>
                </a:solidFill>
                <a:ea typeface="宋体" charset="-122"/>
                <a:cs typeface="Times New Roman" pitchFamily="18" charset="0"/>
              </a:rPr>
              <a:t>C</a:t>
            </a:r>
            <a:r>
              <a:rPr kumimoji="1" lang="en-US" altLang="zh-CN" sz="2400" b="1" dirty="0" err="1" smtClean="0">
                <a:solidFill>
                  <a:schemeClr val="accent2">
                    <a:lumMod val="75000"/>
                  </a:schemeClr>
                </a:solidFill>
                <a:ea typeface="宋体" charset="-122"/>
                <a:cs typeface="Times New Roman" pitchFamily="18" charset="0"/>
              </a:rPr>
              <a:t>eiling&amp;floor</a:t>
            </a:r>
            <a:endParaRPr lang="zh-CN"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407" y="1757362"/>
            <a:ext cx="502920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l="26007" t="19899" r="19688" b="37064"/>
          <a:stretch>
            <a:fillRect/>
          </a:stretch>
        </p:blipFill>
        <p:spPr bwMode="auto">
          <a:xfrm>
            <a:off x="5273436" y="1548383"/>
            <a:ext cx="5113578" cy="2528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01953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122738" y="898525"/>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p>
        </p:txBody>
      </p:sp>
      <p:sp>
        <p:nvSpPr>
          <p:cNvPr id="2" name="矩形 1"/>
          <p:cNvSpPr/>
          <p:nvPr/>
        </p:nvSpPr>
        <p:spPr>
          <a:xfrm>
            <a:off x="6199152" y="180975"/>
            <a:ext cx="4238661" cy="584775"/>
          </a:xfrm>
          <a:prstGeom prst="rect">
            <a:avLst/>
          </a:prstGeom>
        </p:spPr>
        <p:txBody>
          <a:bodyPr wrap="none">
            <a:spAutoFit/>
          </a:bodyPr>
          <a:lstStyle/>
          <a:p>
            <a:pPr algn="r">
              <a:defRPr/>
            </a:pPr>
            <a:r>
              <a:rPr kumimoji="1" lang="en-US" altLang="zh-CN" sz="3200" b="1" dirty="0" smtClean="0">
                <a:solidFill>
                  <a:schemeClr val="accent2">
                    <a:lumMod val="75000"/>
                  </a:schemeClr>
                </a:solidFill>
                <a:latin typeface="Arial" charset="0"/>
                <a:ea typeface="宋体" charset="-122"/>
                <a:cs typeface="Times New Roman" pitchFamily="18" charset="0"/>
              </a:rPr>
              <a:t>3. Error code display</a:t>
            </a:r>
            <a:endParaRPr lang="zh-CN" altLang="en-US" sz="3200" dirty="0">
              <a:latin typeface="Arial" charset="0"/>
              <a:ea typeface="宋体" charset="-122"/>
            </a:endParaRPr>
          </a:p>
        </p:txBody>
      </p:sp>
      <p:sp>
        <p:nvSpPr>
          <p:cNvPr id="4" name="矩形 3"/>
          <p:cNvSpPr/>
          <p:nvPr/>
        </p:nvSpPr>
        <p:spPr>
          <a:xfrm>
            <a:off x="165102" y="972319"/>
            <a:ext cx="4458272" cy="461665"/>
          </a:xfrm>
          <a:prstGeom prst="rect">
            <a:avLst/>
          </a:prstGeom>
        </p:spPr>
        <p:txBody>
          <a:bodyPr wrap="none">
            <a:spAutoFit/>
          </a:bodyPr>
          <a:lstStyle/>
          <a:p>
            <a:r>
              <a:rPr kumimoji="1" lang="en-US" altLang="zh-CN" sz="2400" b="1" dirty="0" smtClean="0">
                <a:solidFill>
                  <a:schemeClr val="accent2">
                    <a:lumMod val="75000"/>
                  </a:schemeClr>
                </a:solidFill>
                <a:ea typeface="宋体" charset="-122"/>
                <a:cs typeface="Times New Roman" pitchFamily="18" charset="0"/>
              </a:rPr>
              <a:t>2. Cassette and </a:t>
            </a:r>
            <a:r>
              <a:rPr kumimoji="1" lang="en-US" altLang="zh-CN" sz="2400" b="1" dirty="0" err="1">
                <a:solidFill>
                  <a:schemeClr val="accent2">
                    <a:lumMod val="75000"/>
                  </a:schemeClr>
                </a:solidFill>
                <a:ea typeface="宋体" charset="-122"/>
                <a:cs typeface="Times New Roman" pitchFamily="18" charset="0"/>
              </a:rPr>
              <a:t>C</a:t>
            </a:r>
            <a:r>
              <a:rPr kumimoji="1" lang="en-US" altLang="zh-CN" sz="2400" b="1" dirty="0" err="1" smtClean="0">
                <a:solidFill>
                  <a:schemeClr val="accent2">
                    <a:lumMod val="75000"/>
                  </a:schemeClr>
                </a:solidFill>
                <a:ea typeface="宋体" charset="-122"/>
                <a:cs typeface="Times New Roman" pitchFamily="18" charset="0"/>
              </a:rPr>
              <a:t>eiling&amp;floor</a:t>
            </a:r>
            <a:endParaRPr lang="zh-CN" altLang="en-US" dirty="0"/>
          </a:p>
        </p:txBody>
      </p:sp>
      <p:graphicFrame>
        <p:nvGraphicFramePr>
          <p:cNvPr id="3" name="表格 2"/>
          <p:cNvGraphicFramePr>
            <a:graphicFrameLocks noGrp="1"/>
          </p:cNvGraphicFramePr>
          <p:nvPr>
            <p:extLst>
              <p:ext uri="{D42A27DB-BD31-4B8C-83A1-F6EECF244321}">
                <p14:modId xmlns:p14="http://schemas.microsoft.com/office/powerpoint/2010/main" val="3668844416"/>
              </p:ext>
            </p:extLst>
          </p:nvPr>
        </p:nvGraphicFramePr>
        <p:xfrm>
          <a:off x="522164" y="1692399"/>
          <a:ext cx="9623425" cy="3888432"/>
        </p:xfrm>
        <a:graphic>
          <a:graphicData uri="http://schemas.openxmlformats.org/drawingml/2006/table">
            <a:tbl>
              <a:tblPr firstRow="1" firstCol="1" lastRow="1" lastCol="1" bandRow="1" bandCol="1"/>
              <a:tblGrid>
                <a:gridCol w="515816"/>
                <a:gridCol w="3628031"/>
                <a:gridCol w="1116317"/>
                <a:gridCol w="910376"/>
                <a:gridCol w="1258744"/>
                <a:gridCol w="921924"/>
                <a:gridCol w="1272217"/>
              </a:tblGrid>
              <a:tr h="0">
                <a:tc>
                  <a:txBody>
                    <a:bodyPr/>
                    <a:lstStyle/>
                    <a:p>
                      <a:pPr algn="ctr">
                        <a:spcBef>
                          <a:spcPts val="240"/>
                        </a:spcBef>
                        <a:spcAft>
                          <a:spcPts val="240"/>
                        </a:spcAft>
                      </a:pPr>
                      <a:r>
                        <a:rPr lang="en-US" sz="1600" kern="0" dirty="0">
                          <a:solidFill>
                            <a:srgbClr val="002060"/>
                          </a:solidFill>
                          <a:effectLst/>
                        </a:rPr>
                        <a:t>NO.</a:t>
                      </a:r>
                      <a:endParaRPr lang="zh-CN" sz="1600" kern="100" dirty="0">
                        <a:solidFill>
                          <a:srgbClr val="002060"/>
                        </a:solidFill>
                        <a:effectLst/>
                        <a:latin typeface="Arial"/>
                        <a:ea typeface="黑体"/>
                        <a:cs typeface="Times New Roman"/>
                      </a:endParaRPr>
                    </a:p>
                  </a:txBody>
                  <a:tcPr marL="68580" marR="68580" marT="0" marB="0" anchor="ctr"/>
                </a:tc>
                <a:tc>
                  <a:txBody>
                    <a:bodyPr/>
                    <a:lstStyle/>
                    <a:p>
                      <a:pPr algn="ctr">
                        <a:spcBef>
                          <a:spcPts val="240"/>
                        </a:spcBef>
                        <a:spcAft>
                          <a:spcPts val="240"/>
                        </a:spcAft>
                      </a:pPr>
                      <a:r>
                        <a:rPr lang="en-US" sz="1600" kern="0">
                          <a:solidFill>
                            <a:srgbClr val="002060"/>
                          </a:solidFill>
                          <a:effectLst/>
                        </a:rPr>
                        <a:t>Malfunction</a:t>
                      </a:r>
                      <a:endParaRPr lang="zh-CN" sz="1600" kern="100">
                        <a:solidFill>
                          <a:srgbClr val="002060"/>
                        </a:solidFill>
                        <a:effectLst/>
                        <a:latin typeface="Arial"/>
                        <a:ea typeface="黑体"/>
                        <a:cs typeface="Times New Roman"/>
                      </a:endParaRPr>
                    </a:p>
                  </a:txBody>
                  <a:tcPr marL="68580" marR="68580" marT="0" marB="0" anchor="ctr"/>
                </a:tc>
                <a:tc>
                  <a:txBody>
                    <a:bodyPr/>
                    <a:lstStyle/>
                    <a:p>
                      <a:pPr algn="ctr">
                        <a:spcBef>
                          <a:spcPts val="240"/>
                        </a:spcBef>
                        <a:spcAft>
                          <a:spcPts val="240"/>
                        </a:spcAft>
                      </a:pPr>
                      <a:r>
                        <a:rPr lang="en-US" sz="1600" kern="0">
                          <a:solidFill>
                            <a:srgbClr val="002060"/>
                          </a:solidFill>
                          <a:effectLst/>
                        </a:rPr>
                        <a:t>Running lamp</a:t>
                      </a:r>
                      <a:endParaRPr lang="zh-CN" sz="1600" kern="100">
                        <a:solidFill>
                          <a:srgbClr val="002060"/>
                        </a:solidFill>
                        <a:effectLst/>
                        <a:latin typeface="Arial"/>
                        <a:ea typeface="黑体"/>
                        <a:cs typeface="Times New Roman"/>
                      </a:endParaRPr>
                    </a:p>
                  </a:txBody>
                  <a:tcPr marL="68580" marR="68580" marT="0" marB="0" anchor="ctr"/>
                </a:tc>
                <a:tc>
                  <a:txBody>
                    <a:bodyPr/>
                    <a:lstStyle/>
                    <a:p>
                      <a:pPr algn="ctr">
                        <a:spcBef>
                          <a:spcPts val="240"/>
                        </a:spcBef>
                        <a:spcAft>
                          <a:spcPts val="240"/>
                        </a:spcAft>
                      </a:pPr>
                      <a:r>
                        <a:rPr lang="en-US" sz="1600" kern="0">
                          <a:solidFill>
                            <a:srgbClr val="002060"/>
                          </a:solidFill>
                          <a:effectLst/>
                        </a:rPr>
                        <a:t>Timer lamp</a:t>
                      </a:r>
                      <a:endParaRPr lang="zh-CN" sz="1600" kern="100">
                        <a:solidFill>
                          <a:srgbClr val="002060"/>
                        </a:solidFill>
                        <a:effectLst/>
                        <a:latin typeface="Arial"/>
                        <a:ea typeface="黑体"/>
                        <a:cs typeface="Times New Roman"/>
                      </a:endParaRPr>
                    </a:p>
                  </a:txBody>
                  <a:tcPr marL="68580" marR="68580" marT="0" marB="0" anchor="ctr"/>
                </a:tc>
                <a:tc>
                  <a:txBody>
                    <a:bodyPr/>
                    <a:lstStyle/>
                    <a:p>
                      <a:pPr algn="ctr">
                        <a:spcBef>
                          <a:spcPts val="240"/>
                        </a:spcBef>
                        <a:spcAft>
                          <a:spcPts val="240"/>
                        </a:spcAft>
                      </a:pPr>
                      <a:r>
                        <a:rPr lang="en-US" sz="1600" kern="0">
                          <a:solidFill>
                            <a:srgbClr val="002060"/>
                          </a:solidFill>
                          <a:effectLst/>
                        </a:rPr>
                        <a:t>Defrosting lamp</a:t>
                      </a:r>
                      <a:endParaRPr lang="zh-CN" sz="1600" kern="100">
                        <a:solidFill>
                          <a:srgbClr val="002060"/>
                        </a:solidFill>
                        <a:effectLst/>
                        <a:latin typeface="Arial"/>
                        <a:ea typeface="黑体"/>
                        <a:cs typeface="Times New Roman"/>
                      </a:endParaRPr>
                    </a:p>
                  </a:txBody>
                  <a:tcPr marL="68580" marR="68580" marT="0" marB="0" anchor="ctr"/>
                </a:tc>
                <a:tc>
                  <a:txBody>
                    <a:bodyPr/>
                    <a:lstStyle/>
                    <a:p>
                      <a:pPr algn="ctr">
                        <a:spcBef>
                          <a:spcPts val="240"/>
                        </a:spcBef>
                        <a:spcAft>
                          <a:spcPts val="240"/>
                        </a:spcAft>
                      </a:pPr>
                      <a:r>
                        <a:rPr lang="en-US" sz="1600" kern="0">
                          <a:solidFill>
                            <a:srgbClr val="002060"/>
                          </a:solidFill>
                          <a:effectLst/>
                        </a:rPr>
                        <a:t>Alarm lamp</a:t>
                      </a:r>
                      <a:endParaRPr lang="zh-CN" sz="1600" kern="100">
                        <a:solidFill>
                          <a:srgbClr val="002060"/>
                        </a:solidFill>
                        <a:effectLst/>
                        <a:latin typeface="Arial"/>
                        <a:ea typeface="黑体"/>
                        <a:cs typeface="Times New Roman"/>
                      </a:endParaRPr>
                    </a:p>
                  </a:txBody>
                  <a:tcPr marL="68580" marR="68580" marT="0" marB="0" anchor="ctr"/>
                </a:tc>
                <a:tc>
                  <a:txBody>
                    <a:bodyPr/>
                    <a:lstStyle/>
                    <a:p>
                      <a:pPr algn="ctr">
                        <a:spcBef>
                          <a:spcPts val="240"/>
                        </a:spcBef>
                        <a:spcAft>
                          <a:spcPts val="240"/>
                        </a:spcAft>
                      </a:pPr>
                      <a:r>
                        <a:rPr lang="en-US" sz="1600" kern="0">
                          <a:solidFill>
                            <a:srgbClr val="002060"/>
                          </a:solidFill>
                          <a:effectLst/>
                        </a:rPr>
                        <a:t>Display(nixie tube)</a:t>
                      </a:r>
                      <a:endParaRPr lang="zh-CN" sz="1600" kern="100">
                        <a:solidFill>
                          <a:srgbClr val="002060"/>
                        </a:solidFill>
                        <a:effectLst/>
                        <a:latin typeface="Arial"/>
                        <a:ea typeface="黑体"/>
                        <a:cs typeface="Times New Roman"/>
                      </a:endParaRPr>
                    </a:p>
                  </a:txBody>
                  <a:tcPr marL="68580" marR="68580" marT="0" marB="0" anchor="ctr"/>
                </a:tc>
              </a:tr>
              <a:tr h="0">
                <a:tc>
                  <a:txBody>
                    <a:bodyPr/>
                    <a:lstStyle/>
                    <a:p>
                      <a:pPr algn="ctr">
                        <a:spcBef>
                          <a:spcPts val="240"/>
                        </a:spcBef>
                        <a:spcAft>
                          <a:spcPts val="240"/>
                        </a:spcAft>
                      </a:pPr>
                      <a:r>
                        <a:rPr lang="en-US" sz="1600" kern="0">
                          <a:solidFill>
                            <a:srgbClr val="002060"/>
                          </a:solidFill>
                          <a:effectLst/>
                        </a:rPr>
                        <a:t>1</a:t>
                      </a:r>
                      <a:endParaRPr lang="zh-CN" sz="1600" kern="100">
                        <a:solidFill>
                          <a:srgbClr val="002060"/>
                        </a:solidFill>
                        <a:effectLst/>
                        <a:latin typeface="Arial"/>
                        <a:ea typeface="黑体"/>
                        <a:cs typeface="Times New Roman"/>
                      </a:endParaRPr>
                    </a:p>
                  </a:txBody>
                  <a:tcPr marL="68580" marR="68580" marT="0" marB="0" anchor="ctr"/>
                </a:tc>
                <a:tc>
                  <a:txBody>
                    <a:bodyPr/>
                    <a:lstStyle/>
                    <a:p>
                      <a:pPr algn="l">
                        <a:spcBef>
                          <a:spcPts val="240"/>
                        </a:spcBef>
                        <a:spcAft>
                          <a:spcPts val="240"/>
                        </a:spcAft>
                      </a:pPr>
                      <a:r>
                        <a:rPr lang="en-US" sz="1600" kern="100" dirty="0">
                          <a:solidFill>
                            <a:srgbClr val="002060"/>
                          </a:solidFill>
                          <a:effectLst/>
                        </a:rPr>
                        <a:t>Communication malfunction between indoor and outdoor units.</a:t>
                      </a:r>
                      <a:endParaRPr lang="zh-CN" sz="1600" kern="100" dirty="0">
                        <a:solidFill>
                          <a:srgbClr val="002060"/>
                        </a:solidFill>
                        <a:effectLst/>
                        <a:latin typeface="Arial"/>
                        <a:ea typeface="黑体"/>
                        <a:cs typeface="Times New Roman"/>
                      </a:endParaRPr>
                    </a:p>
                  </a:txBody>
                  <a:tcPr marL="68580" marR="68580" marT="0" marB="0" anchor="ctr"/>
                </a:tc>
                <a:tc>
                  <a:txBody>
                    <a:bodyPr/>
                    <a:lstStyle/>
                    <a:p>
                      <a:pPr algn="ctr">
                        <a:spcBef>
                          <a:spcPts val="240"/>
                        </a:spcBef>
                        <a:spcAft>
                          <a:spcPts val="240"/>
                        </a:spcAft>
                      </a:pPr>
                      <a:r>
                        <a:rPr lang="en-US" sz="1600" kern="100">
                          <a:solidFill>
                            <a:srgbClr val="002060"/>
                          </a:solidFill>
                          <a:effectLst/>
                        </a:rPr>
                        <a:t>X</a:t>
                      </a:r>
                      <a:endParaRPr lang="zh-CN" sz="1600" kern="100">
                        <a:solidFill>
                          <a:srgbClr val="002060"/>
                        </a:solidFill>
                        <a:effectLst/>
                        <a:latin typeface="Arial"/>
                        <a:ea typeface="黑体"/>
                        <a:cs typeface="Times New Roman"/>
                      </a:endParaRPr>
                    </a:p>
                  </a:txBody>
                  <a:tcPr marL="68580" marR="68580" marT="0" marB="0" anchor="ctr"/>
                </a:tc>
                <a:tc>
                  <a:txBody>
                    <a:bodyPr/>
                    <a:lstStyle/>
                    <a:p>
                      <a:pPr algn="ctr">
                        <a:spcBef>
                          <a:spcPts val="240"/>
                        </a:spcBef>
                        <a:spcAft>
                          <a:spcPts val="240"/>
                        </a:spcAft>
                      </a:pPr>
                      <a:r>
                        <a:rPr lang="en-US" sz="1600" kern="100">
                          <a:solidFill>
                            <a:srgbClr val="002060"/>
                          </a:solidFill>
                          <a:effectLst/>
                        </a:rPr>
                        <a:t>☆</a:t>
                      </a:r>
                      <a:endParaRPr lang="zh-CN" sz="1600" kern="100">
                        <a:solidFill>
                          <a:srgbClr val="002060"/>
                        </a:solidFill>
                        <a:effectLst/>
                        <a:latin typeface="Arial"/>
                        <a:ea typeface="黑体"/>
                        <a:cs typeface="Times New Roman"/>
                      </a:endParaRPr>
                    </a:p>
                  </a:txBody>
                  <a:tcPr marL="68580" marR="68580" marT="0" marB="0" anchor="ctr"/>
                </a:tc>
                <a:tc>
                  <a:txBody>
                    <a:bodyPr/>
                    <a:lstStyle/>
                    <a:p>
                      <a:pPr algn="ctr">
                        <a:spcBef>
                          <a:spcPts val="240"/>
                        </a:spcBef>
                        <a:spcAft>
                          <a:spcPts val="240"/>
                        </a:spcAft>
                      </a:pPr>
                      <a:r>
                        <a:rPr lang="en-US" sz="1600" kern="100">
                          <a:solidFill>
                            <a:srgbClr val="002060"/>
                          </a:solidFill>
                          <a:effectLst/>
                        </a:rPr>
                        <a:t>X</a:t>
                      </a:r>
                      <a:endParaRPr lang="zh-CN" sz="1600" kern="100">
                        <a:solidFill>
                          <a:srgbClr val="002060"/>
                        </a:solidFill>
                        <a:effectLst/>
                        <a:latin typeface="Arial"/>
                        <a:ea typeface="黑体"/>
                        <a:cs typeface="Times New Roman"/>
                      </a:endParaRPr>
                    </a:p>
                  </a:txBody>
                  <a:tcPr marL="68580" marR="68580" marT="0" marB="0" anchor="ctr"/>
                </a:tc>
                <a:tc>
                  <a:txBody>
                    <a:bodyPr/>
                    <a:lstStyle/>
                    <a:p>
                      <a:pPr algn="ctr">
                        <a:spcBef>
                          <a:spcPts val="240"/>
                        </a:spcBef>
                        <a:spcAft>
                          <a:spcPts val="240"/>
                        </a:spcAft>
                      </a:pPr>
                      <a:r>
                        <a:rPr lang="en-US" sz="1600" kern="100">
                          <a:solidFill>
                            <a:srgbClr val="002060"/>
                          </a:solidFill>
                          <a:effectLst/>
                        </a:rPr>
                        <a:t>X</a:t>
                      </a:r>
                      <a:endParaRPr lang="zh-CN" sz="1600" kern="100">
                        <a:solidFill>
                          <a:srgbClr val="002060"/>
                        </a:solidFill>
                        <a:effectLst/>
                        <a:latin typeface="Arial"/>
                        <a:ea typeface="黑体"/>
                        <a:cs typeface="Times New Roman"/>
                      </a:endParaRPr>
                    </a:p>
                  </a:txBody>
                  <a:tcPr marL="68580" marR="68580" marT="0" marB="0" anchor="ctr"/>
                </a:tc>
                <a:tc>
                  <a:txBody>
                    <a:bodyPr/>
                    <a:lstStyle/>
                    <a:p>
                      <a:pPr algn="ctr">
                        <a:spcBef>
                          <a:spcPts val="240"/>
                        </a:spcBef>
                        <a:spcAft>
                          <a:spcPts val="240"/>
                        </a:spcAft>
                      </a:pPr>
                      <a:r>
                        <a:rPr lang="en-US" sz="1600" kern="0">
                          <a:solidFill>
                            <a:srgbClr val="002060"/>
                          </a:solidFill>
                          <a:effectLst/>
                        </a:rPr>
                        <a:t>E1</a:t>
                      </a:r>
                      <a:endParaRPr lang="zh-CN" sz="1600" kern="100">
                        <a:solidFill>
                          <a:srgbClr val="002060"/>
                        </a:solidFill>
                        <a:effectLst/>
                        <a:latin typeface="Arial"/>
                        <a:ea typeface="黑体"/>
                        <a:cs typeface="Times New Roman"/>
                      </a:endParaRPr>
                    </a:p>
                  </a:txBody>
                  <a:tcPr marL="68580" marR="68580" marT="0" marB="0" anchor="ctr"/>
                </a:tc>
              </a:tr>
              <a:tr h="0">
                <a:tc>
                  <a:txBody>
                    <a:bodyPr/>
                    <a:lstStyle/>
                    <a:p>
                      <a:pPr algn="ctr">
                        <a:spcBef>
                          <a:spcPts val="240"/>
                        </a:spcBef>
                        <a:spcAft>
                          <a:spcPts val="240"/>
                        </a:spcAft>
                      </a:pPr>
                      <a:r>
                        <a:rPr lang="en-US" sz="1600" kern="0">
                          <a:solidFill>
                            <a:srgbClr val="002060"/>
                          </a:solidFill>
                          <a:effectLst/>
                        </a:rPr>
                        <a:t>2</a:t>
                      </a:r>
                      <a:endParaRPr lang="zh-CN" sz="1600" kern="100">
                        <a:solidFill>
                          <a:srgbClr val="002060"/>
                        </a:solidFill>
                        <a:effectLst/>
                        <a:latin typeface="Arial"/>
                        <a:ea typeface="黑体"/>
                        <a:cs typeface="Times New Roman"/>
                      </a:endParaRPr>
                    </a:p>
                  </a:txBody>
                  <a:tcPr marL="68580" marR="68580" marT="0" marB="0" anchor="ctr"/>
                </a:tc>
                <a:tc>
                  <a:txBody>
                    <a:bodyPr/>
                    <a:lstStyle/>
                    <a:p>
                      <a:pPr algn="l">
                        <a:spcBef>
                          <a:spcPts val="240"/>
                        </a:spcBef>
                        <a:spcAft>
                          <a:spcPts val="240"/>
                        </a:spcAft>
                      </a:pPr>
                      <a:r>
                        <a:rPr lang="en-US" sz="1600" kern="100" dirty="0">
                          <a:solidFill>
                            <a:srgbClr val="002060"/>
                          </a:solidFill>
                          <a:effectLst/>
                        </a:rPr>
                        <a:t>Open or short circuit of T1 temperature sensor</a:t>
                      </a:r>
                      <a:endParaRPr lang="zh-CN" sz="1600" kern="100" dirty="0">
                        <a:solidFill>
                          <a:srgbClr val="002060"/>
                        </a:solidFill>
                        <a:effectLst/>
                        <a:latin typeface="Arial"/>
                        <a:ea typeface="黑体"/>
                        <a:cs typeface="Times New Roman"/>
                      </a:endParaRPr>
                    </a:p>
                  </a:txBody>
                  <a:tcPr marL="68580" marR="68580" marT="0" marB="0" anchor="ctr"/>
                </a:tc>
                <a:tc>
                  <a:txBody>
                    <a:bodyPr/>
                    <a:lstStyle/>
                    <a:p>
                      <a:pPr algn="ctr">
                        <a:spcBef>
                          <a:spcPts val="240"/>
                        </a:spcBef>
                        <a:spcAft>
                          <a:spcPts val="240"/>
                        </a:spcAft>
                      </a:pPr>
                      <a:r>
                        <a:rPr lang="en-US" sz="1600" kern="100">
                          <a:solidFill>
                            <a:srgbClr val="002060"/>
                          </a:solidFill>
                          <a:effectLst/>
                        </a:rPr>
                        <a:t>☆</a:t>
                      </a:r>
                      <a:endParaRPr lang="zh-CN" sz="1600" kern="100">
                        <a:solidFill>
                          <a:srgbClr val="002060"/>
                        </a:solidFill>
                        <a:effectLst/>
                        <a:latin typeface="Arial"/>
                        <a:ea typeface="黑体"/>
                        <a:cs typeface="Times New Roman"/>
                      </a:endParaRPr>
                    </a:p>
                  </a:txBody>
                  <a:tcPr marL="68580" marR="68580" marT="0" marB="0" anchor="ctr"/>
                </a:tc>
                <a:tc>
                  <a:txBody>
                    <a:bodyPr/>
                    <a:lstStyle/>
                    <a:p>
                      <a:pPr algn="ctr">
                        <a:spcBef>
                          <a:spcPts val="240"/>
                        </a:spcBef>
                        <a:spcAft>
                          <a:spcPts val="240"/>
                        </a:spcAft>
                      </a:pPr>
                      <a:r>
                        <a:rPr lang="en-US" sz="1600" kern="100">
                          <a:solidFill>
                            <a:srgbClr val="002060"/>
                          </a:solidFill>
                          <a:effectLst/>
                        </a:rPr>
                        <a:t>X</a:t>
                      </a:r>
                      <a:endParaRPr lang="zh-CN" sz="1600" kern="100">
                        <a:solidFill>
                          <a:srgbClr val="002060"/>
                        </a:solidFill>
                        <a:effectLst/>
                        <a:latin typeface="Arial"/>
                        <a:ea typeface="黑体"/>
                        <a:cs typeface="Times New Roman"/>
                      </a:endParaRPr>
                    </a:p>
                  </a:txBody>
                  <a:tcPr marL="68580" marR="68580" marT="0" marB="0" anchor="ctr"/>
                </a:tc>
                <a:tc>
                  <a:txBody>
                    <a:bodyPr/>
                    <a:lstStyle/>
                    <a:p>
                      <a:pPr algn="ctr">
                        <a:spcBef>
                          <a:spcPts val="240"/>
                        </a:spcBef>
                        <a:spcAft>
                          <a:spcPts val="240"/>
                        </a:spcAft>
                      </a:pPr>
                      <a:r>
                        <a:rPr lang="en-US" sz="1600" kern="100">
                          <a:solidFill>
                            <a:srgbClr val="002060"/>
                          </a:solidFill>
                          <a:effectLst/>
                        </a:rPr>
                        <a:t>X</a:t>
                      </a:r>
                      <a:endParaRPr lang="zh-CN" sz="1600" kern="100">
                        <a:solidFill>
                          <a:srgbClr val="002060"/>
                        </a:solidFill>
                        <a:effectLst/>
                        <a:latin typeface="Arial"/>
                        <a:ea typeface="黑体"/>
                        <a:cs typeface="Times New Roman"/>
                      </a:endParaRPr>
                    </a:p>
                  </a:txBody>
                  <a:tcPr marL="68580" marR="68580" marT="0" marB="0" anchor="ctr"/>
                </a:tc>
                <a:tc>
                  <a:txBody>
                    <a:bodyPr/>
                    <a:lstStyle/>
                    <a:p>
                      <a:pPr algn="ctr">
                        <a:spcBef>
                          <a:spcPts val="240"/>
                        </a:spcBef>
                        <a:spcAft>
                          <a:spcPts val="240"/>
                        </a:spcAft>
                      </a:pPr>
                      <a:r>
                        <a:rPr lang="en-US" sz="1600" kern="100">
                          <a:solidFill>
                            <a:srgbClr val="002060"/>
                          </a:solidFill>
                          <a:effectLst/>
                        </a:rPr>
                        <a:t>X</a:t>
                      </a:r>
                      <a:endParaRPr lang="zh-CN" sz="1600" kern="100">
                        <a:solidFill>
                          <a:srgbClr val="002060"/>
                        </a:solidFill>
                        <a:effectLst/>
                        <a:latin typeface="Arial"/>
                        <a:ea typeface="黑体"/>
                        <a:cs typeface="Times New Roman"/>
                      </a:endParaRPr>
                    </a:p>
                  </a:txBody>
                  <a:tcPr marL="68580" marR="68580" marT="0" marB="0" anchor="ctr"/>
                </a:tc>
                <a:tc>
                  <a:txBody>
                    <a:bodyPr/>
                    <a:lstStyle/>
                    <a:p>
                      <a:pPr algn="ctr">
                        <a:spcBef>
                          <a:spcPts val="240"/>
                        </a:spcBef>
                        <a:spcAft>
                          <a:spcPts val="240"/>
                        </a:spcAft>
                      </a:pPr>
                      <a:r>
                        <a:rPr lang="en-US" sz="1600" kern="0">
                          <a:solidFill>
                            <a:srgbClr val="002060"/>
                          </a:solidFill>
                          <a:effectLst/>
                        </a:rPr>
                        <a:t>E2</a:t>
                      </a:r>
                      <a:endParaRPr lang="zh-CN" sz="1600" kern="100">
                        <a:solidFill>
                          <a:srgbClr val="002060"/>
                        </a:solidFill>
                        <a:effectLst/>
                        <a:latin typeface="Arial"/>
                        <a:ea typeface="黑体"/>
                        <a:cs typeface="Times New Roman"/>
                      </a:endParaRPr>
                    </a:p>
                  </a:txBody>
                  <a:tcPr marL="68580" marR="68580" marT="0" marB="0" anchor="ctr"/>
                </a:tc>
              </a:tr>
              <a:tr h="0">
                <a:tc>
                  <a:txBody>
                    <a:bodyPr/>
                    <a:lstStyle/>
                    <a:p>
                      <a:pPr algn="ctr">
                        <a:spcBef>
                          <a:spcPts val="240"/>
                        </a:spcBef>
                        <a:spcAft>
                          <a:spcPts val="240"/>
                        </a:spcAft>
                      </a:pPr>
                      <a:r>
                        <a:rPr lang="en-US" sz="1600" kern="0">
                          <a:solidFill>
                            <a:srgbClr val="002060"/>
                          </a:solidFill>
                          <a:effectLst/>
                        </a:rPr>
                        <a:t>3</a:t>
                      </a:r>
                      <a:endParaRPr lang="zh-CN" sz="1600" kern="100">
                        <a:solidFill>
                          <a:srgbClr val="002060"/>
                        </a:solidFill>
                        <a:effectLst/>
                        <a:latin typeface="Arial"/>
                        <a:ea typeface="黑体"/>
                        <a:cs typeface="Times New Roman"/>
                      </a:endParaRPr>
                    </a:p>
                  </a:txBody>
                  <a:tcPr marL="68580" marR="68580" marT="0" marB="0" anchor="ctr"/>
                </a:tc>
                <a:tc>
                  <a:txBody>
                    <a:bodyPr/>
                    <a:lstStyle/>
                    <a:p>
                      <a:pPr algn="l">
                        <a:spcBef>
                          <a:spcPts val="240"/>
                        </a:spcBef>
                        <a:spcAft>
                          <a:spcPts val="240"/>
                        </a:spcAft>
                      </a:pPr>
                      <a:r>
                        <a:rPr lang="en-US" sz="1600" kern="100" dirty="0">
                          <a:solidFill>
                            <a:srgbClr val="002060"/>
                          </a:solidFill>
                          <a:effectLst/>
                        </a:rPr>
                        <a:t>Open or short circuit of T2 temperature sensor</a:t>
                      </a:r>
                      <a:endParaRPr lang="zh-CN" sz="1600" kern="100" dirty="0">
                        <a:solidFill>
                          <a:srgbClr val="002060"/>
                        </a:solidFill>
                        <a:effectLst/>
                        <a:latin typeface="Arial"/>
                        <a:ea typeface="黑体"/>
                        <a:cs typeface="Times New Roman"/>
                      </a:endParaRPr>
                    </a:p>
                  </a:txBody>
                  <a:tcPr marL="68580" marR="68580" marT="0" marB="0" anchor="ctr"/>
                </a:tc>
                <a:tc>
                  <a:txBody>
                    <a:bodyPr/>
                    <a:lstStyle/>
                    <a:p>
                      <a:pPr algn="ctr">
                        <a:spcBef>
                          <a:spcPts val="240"/>
                        </a:spcBef>
                        <a:spcAft>
                          <a:spcPts val="240"/>
                        </a:spcAft>
                      </a:pPr>
                      <a:r>
                        <a:rPr lang="en-US" sz="1600" kern="100">
                          <a:solidFill>
                            <a:srgbClr val="002060"/>
                          </a:solidFill>
                          <a:effectLst/>
                        </a:rPr>
                        <a:t>☆</a:t>
                      </a:r>
                      <a:endParaRPr lang="zh-CN" sz="1600" kern="100">
                        <a:solidFill>
                          <a:srgbClr val="002060"/>
                        </a:solidFill>
                        <a:effectLst/>
                        <a:latin typeface="Arial"/>
                        <a:ea typeface="黑体"/>
                        <a:cs typeface="Times New Roman"/>
                      </a:endParaRPr>
                    </a:p>
                  </a:txBody>
                  <a:tcPr marL="68580" marR="68580" marT="0" marB="0" anchor="ctr"/>
                </a:tc>
                <a:tc>
                  <a:txBody>
                    <a:bodyPr/>
                    <a:lstStyle/>
                    <a:p>
                      <a:pPr algn="ctr">
                        <a:spcBef>
                          <a:spcPts val="240"/>
                        </a:spcBef>
                        <a:spcAft>
                          <a:spcPts val="240"/>
                        </a:spcAft>
                      </a:pPr>
                      <a:r>
                        <a:rPr lang="en-US" sz="1600" kern="100">
                          <a:solidFill>
                            <a:srgbClr val="002060"/>
                          </a:solidFill>
                          <a:effectLst/>
                        </a:rPr>
                        <a:t>X</a:t>
                      </a:r>
                      <a:endParaRPr lang="zh-CN" sz="1600" kern="100">
                        <a:solidFill>
                          <a:srgbClr val="002060"/>
                        </a:solidFill>
                        <a:effectLst/>
                        <a:latin typeface="Arial"/>
                        <a:ea typeface="黑体"/>
                        <a:cs typeface="Times New Roman"/>
                      </a:endParaRPr>
                    </a:p>
                  </a:txBody>
                  <a:tcPr marL="68580" marR="68580" marT="0" marB="0" anchor="ctr"/>
                </a:tc>
                <a:tc>
                  <a:txBody>
                    <a:bodyPr/>
                    <a:lstStyle/>
                    <a:p>
                      <a:pPr algn="ctr">
                        <a:spcBef>
                          <a:spcPts val="240"/>
                        </a:spcBef>
                        <a:spcAft>
                          <a:spcPts val="240"/>
                        </a:spcAft>
                      </a:pPr>
                      <a:r>
                        <a:rPr lang="en-US" sz="1600" kern="100">
                          <a:solidFill>
                            <a:srgbClr val="002060"/>
                          </a:solidFill>
                          <a:effectLst/>
                        </a:rPr>
                        <a:t>X</a:t>
                      </a:r>
                      <a:endParaRPr lang="zh-CN" sz="1600" kern="100">
                        <a:solidFill>
                          <a:srgbClr val="002060"/>
                        </a:solidFill>
                        <a:effectLst/>
                        <a:latin typeface="Arial"/>
                        <a:ea typeface="黑体"/>
                        <a:cs typeface="Times New Roman"/>
                      </a:endParaRPr>
                    </a:p>
                  </a:txBody>
                  <a:tcPr marL="68580" marR="68580" marT="0" marB="0" anchor="ctr"/>
                </a:tc>
                <a:tc>
                  <a:txBody>
                    <a:bodyPr/>
                    <a:lstStyle/>
                    <a:p>
                      <a:pPr algn="ctr">
                        <a:spcBef>
                          <a:spcPts val="240"/>
                        </a:spcBef>
                        <a:spcAft>
                          <a:spcPts val="240"/>
                        </a:spcAft>
                      </a:pPr>
                      <a:r>
                        <a:rPr lang="en-US" sz="1600" kern="100">
                          <a:solidFill>
                            <a:srgbClr val="002060"/>
                          </a:solidFill>
                          <a:effectLst/>
                        </a:rPr>
                        <a:t>X</a:t>
                      </a:r>
                      <a:endParaRPr lang="zh-CN" sz="1600" kern="100">
                        <a:solidFill>
                          <a:srgbClr val="002060"/>
                        </a:solidFill>
                        <a:effectLst/>
                        <a:latin typeface="Arial"/>
                        <a:ea typeface="黑体"/>
                        <a:cs typeface="Times New Roman"/>
                      </a:endParaRPr>
                    </a:p>
                  </a:txBody>
                  <a:tcPr marL="68580" marR="68580" marT="0" marB="0" anchor="ctr"/>
                </a:tc>
                <a:tc>
                  <a:txBody>
                    <a:bodyPr/>
                    <a:lstStyle/>
                    <a:p>
                      <a:pPr algn="ctr">
                        <a:spcBef>
                          <a:spcPts val="240"/>
                        </a:spcBef>
                        <a:spcAft>
                          <a:spcPts val="240"/>
                        </a:spcAft>
                      </a:pPr>
                      <a:r>
                        <a:rPr lang="en-US" sz="1600" kern="0">
                          <a:solidFill>
                            <a:srgbClr val="002060"/>
                          </a:solidFill>
                          <a:effectLst/>
                        </a:rPr>
                        <a:t>E3</a:t>
                      </a:r>
                      <a:endParaRPr lang="zh-CN" sz="1600" kern="100">
                        <a:solidFill>
                          <a:srgbClr val="002060"/>
                        </a:solidFill>
                        <a:effectLst/>
                        <a:latin typeface="Arial"/>
                        <a:ea typeface="黑体"/>
                        <a:cs typeface="Times New Roman"/>
                      </a:endParaRPr>
                    </a:p>
                  </a:txBody>
                  <a:tcPr marL="68580" marR="68580" marT="0" marB="0" anchor="ctr"/>
                </a:tc>
              </a:tr>
              <a:tr h="0">
                <a:tc>
                  <a:txBody>
                    <a:bodyPr/>
                    <a:lstStyle/>
                    <a:p>
                      <a:pPr algn="ctr">
                        <a:spcBef>
                          <a:spcPts val="240"/>
                        </a:spcBef>
                        <a:spcAft>
                          <a:spcPts val="240"/>
                        </a:spcAft>
                      </a:pPr>
                      <a:r>
                        <a:rPr lang="en-US" sz="1600" kern="0">
                          <a:solidFill>
                            <a:srgbClr val="002060"/>
                          </a:solidFill>
                          <a:effectLst/>
                        </a:rPr>
                        <a:t>4</a:t>
                      </a:r>
                      <a:endParaRPr lang="zh-CN" sz="1600" kern="100">
                        <a:solidFill>
                          <a:srgbClr val="002060"/>
                        </a:solidFill>
                        <a:effectLst/>
                        <a:latin typeface="Arial"/>
                        <a:ea typeface="黑体"/>
                        <a:cs typeface="Times New Roman"/>
                      </a:endParaRPr>
                    </a:p>
                  </a:txBody>
                  <a:tcPr marL="68580" marR="68580" marT="0" marB="0" anchor="ctr"/>
                </a:tc>
                <a:tc>
                  <a:txBody>
                    <a:bodyPr/>
                    <a:lstStyle/>
                    <a:p>
                      <a:pPr algn="l">
                        <a:spcBef>
                          <a:spcPts val="240"/>
                        </a:spcBef>
                        <a:spcAft>
                          <a:spcPts val="240"/>
                        </a:spcAft>
                      </a:pPr>
                      <a:r>
                        <a:rPr lang="en-US" sz="1600" kern="100" dirty="0">
                          <a:solidFill>
                            <a:srgbClr val="002060"/>
                          </a:solidFill>
                          <a:effectLst/>
                        </a:rPr>
                        <a:t>Open or short circuit of T2B temperature sensor</a:t>
                      </a:r>
                      <a:endParaRPr lang="zh-CN" sz="1600" kern="100" dirty="0">
                        <a:solidFill>
                          <a:srgbClr val="002060"/>
                        </a:solidFill>
                        <a:effectLst/>
                        <a:latin typeface="Arial"/>
                        <a:ea typeface="黑体"/>
                        <a:cs typeface="Times New Roman"/>
                      </a:endParaRPr>
                    </a:p>
                  </a:txBody>
                  <a:tcPr marL="68580" marR="68580" marT="0" marB="0" anchor="ctr"/>
                </a:tc>
                <a:tc>
                  <a:txBody>
                    <a:bodyPr/>
                    <a:lstStyle/>
                    <a:p>
                      <a:pPr algn="ctr">
                        <a:spcBef>
                          <a:spcPts val="240"/>
                        </a:spcBef>
                        <a:spcAft>
                          <a:spcPts val="240"/>
                        </a:spcAft>
                      </a:pPr>
                      <a:r>
                        <a:rPr lang="en-US" sz="1600" kern="100">
                          <a:solidFill>
                            <a:srgbClr val="002060"/>
                          </a:solidFill>
                          <a:effectLst/>
                        </a:rPr>
                        <a:t>☆</a:t>
                      </a:r>
                      <a:endParaRPr lang="zh-CN" sz="1600" kern="100">
                        <a:solidFill>
                          <a:srgbClr val="002060"/>
                        </a:solidFill>
                        <a:effectLst/>
                        <a:latin typeface="Arial"/>
                        <a:ea typeface="黑体"/>
                        <a:cs typeface="Times New Roman"/>
                      </a:endParaRPr>
                    </a:p>
                  </a:txBody>
                  <a:tcPr marL="68580" marR="68580" marT="0" marB="0" anchor="ctr"/>
                </a:tc>
                <a:tc>
                  <a:txBody>
                    <a:bodyPr/>
                    <a:lstStyle/>
                    <a:p>
                      <a:pPr algn="ctr">
                        <a:spcBef>
                          <a:spcPts val="240"/>
                        </a:spcBef>
                        <a:spcAft>
                          <a:spcPts val="240"/>
                        </a:spcAft>
                      </a:pPr>
                      <a:r>
                        <a:rPr lang="en-US" sz="1600" kern="100">
                          <a:solidFill>
                            <a:srgbClr val="002060"/>
                          </a:solidFill>
                          <a:effectLst/>
                        </a:rPr>
                        <a:t>X</a:t>
                      </a:r>
                      <a:endParaRPr lang="zh-CN" sz="1600" kern="100">
                        <a:solidFill>
                          <a:srgbClr val="002060"/>
                        </a:solidFill>
                        <a:effectLst/>
                        <a:latin typeface="Arial"/>
                        <a:ea typeface="黑体"/>
                        <a:cs typeface="Times New Roman"/>
                      </a:endParaRPr>
                    </a:p>
                  </a:txBody>
                  <a:tcPr marL="68580" marR="68580" marT="0" marB="0" anchor="ctr"/>
                </a:tc>
                <a:tc>
                  <a:txBody>
                    <a:bodyPr/>
                    <a:lstStyle/>
                    <a:p>
                      <a:pPr algn="ctr">
                        <a:spcBef>
                          <a:spcPts val="240"/>
                        </a:spcBef>
                        <a:spcAft>
                          <a:spcPts val="240"/>
                        </a:spcAft>
                      </a:pPr>
                      <a:r>
                        <a:rPr lang="en-US" sz="1600" kern="100">
                          <a:solidFill>
                            <a:srgbClr val="002060"/>
                          </a:solidFill>
                          <a:effectLst/>
                        </a:rPr>
                        <a:t>X</a:t>
                      </a:r>
                      <a:endParaRPr lang="zh-CN" sz="1600" kern="100">
                        <a:solidFill>
                          <a:srgbClr val="002060"/>
                        </a:solidFill>
                        <a:effectLst/>
                        <a:latin typeface="Arial"/>
                        <a:ea typeface="黑体"/>
                        <a:cs typeface="Times New Roman"/>
                      </a:endParaRPr>
                    </a:p>
                  </a:txBody>
                  <a:tcPr marL="68580" marR="68580" marT="0" marB="0" anchor="ctr"/>
                </a:tc>
                <a:tc>
                  <a:txBody>
                    <a:bodyPr/>
                    <a:lstStyle/>
                    <a:p>
                      <a:pPr algn="ctr">
                        <a:spcBef>
                          <a:spcPts val="240"/>
                        </a:spcBef>
                        <a:spcAft>
                          <a:spcPts val="240"/>
                        </a:spcAft>
                      </a:pPr>
                      <a:r>
                        <a:rPr lang="en-US" sz="1600" kern="100">
                          <a:solidFill>
                            <a:srgbClr val="002060"/>
                          </a:solidFill>
                          <a:effectLst/>
                        </a:rPr>
                        <a:t>X</a:t>
                      </a:r>
                      <a:endParaRPr lang="zh-CN" sz="1600" kern="100">
                        <a:solidFill>
                          <a:srgbClr val="002060"/>
                        </a:solidFill>
                        <a:effectLst/>
                        <a:latin typeface="Arial"/>
                        <a:ea typeface="黑体"/>
                        <a:cs typeface="Times New Roman"/>
                      </a:endParaRPr>
                    </a:p>
                  </a:txBody>
                  <a:tcPr marL="68580" marR="68580" marT="0" marB="0" anchor="ctr"/>
                </a:tc>
                <a:tc>
                  <a:txBody>
                    <a:bodyPr/>
                    <a:lstStyle/>
                    <a:p>
                      <a:pPr algn="ctr">
                        <a:spcBef>
                          <a:spcPts val="240"/>
                        </a:spcBef>
                        <a:spcAft>
                          <a:spcPts val="240"/>
                        </a:spcAft>
                      </a:pPr>
                      <a:r>
                        <a:rPr lang="en-US" sz="1600" kern="0">
                          <a:solidFill>
                            <a:srgbClr val="002060"/>
                          </a:solidFill>
                          <a:effectLst/>
                        </a:rPr>
                        <a:t>E4</a:t>
                      </a:r>
                      <a:endParaRPr lang="zh-CN" sz="1600" kern="100">
                        <a:solidFill>
                          <a:srgbClr val="002060"/>
                        </a:solidFill>
                        <a:effectLst/>
                        <a:latin typeface="Arial"/>
                        <a:ea typeface="黑体"/>
                        <a:cs typeface="Times New Roman"/>
                      </a:endParaRPr>
                    </a:p>
                  </a:txBody>
                  <a:tcPr marL="68580" marR="68580" marT="0" marB="0" anchor="ctr"/>
                </a:tc>
              </a:tr>
              <a:tr h="0">
                <a:tc>
                  <a:txBody>
                    <a:bodyPr/>
                    <a:lstStyle/>
                    <a:p>
                      <a:pPr algn="ctr">
                        <a:spcBef>
                          <a:spcPts val="240"/>
                        </a:spcBef>
                        <a:spcAft>
                          <a:spcPts val="240"/>
                        </a:spcAft>
                      </a:pPr>
                      <a:r>
                        <a:rPr lang="en-US" sz="1600" kern="0">
                          <a:solidFill>
                            <a:srgbClr val="002060"/>
                          </a:solidFill>
                          <a:effectLst/>
                        </a:rPr>
                        <a:t>5</a:t>
                      </a:r>
                      <a:endParaRPr lang="zh-CN" sz="1600" kern="100">
                        <a:solidFill>
                          <a:srgbClr val="002060"/>
                        </a:solidFill>
                        <a:effectLst/>
                        <a:latin typeface="Arial"/>
                        <a:ea typeface="黑体"/>
                        <a:cs typeface="Times New Roman"/>
                      </a:endParaRPr>
                    </a:p>
                  </a:txBody>
                  <a:tcPr marL="68580" marR="68580" marT="0" marB="0" anchor="ctr"/>
                </a:tc>
                <a:tc>
                  <a:txBody>
                    <a:bodyPr/>
                    <a:lstStyle/>
                    <a:p>
                      <a:pPr algn="just">
                        <a:spcBef>
                          <a:spcPts val="240"/>
                        </a:spcBef>
                        <a:spcAft>
                          <a:spcPts val="240"/>
                        </a:spcAft>
                      </a:pPr>
                      <a:r>
                        <a:rPr lang="en-US" sz="1600" kern="100" dirty="0">
                          <a:solidFill>
                            <a:srgbClr val="002060"/>
                          </a:solidFill>
                          <a:effectLst/>
                        </a:rPr>
                        <a:t>Full-water malfunction</a:t>
                      </a:r>
                      <a:endParaRPr lang="zh-CN" sz="1600" kern="100" dirty="0">
                        <a:solidFill>
                          <a:srgbClr val="002060"/>
                        </a:solidFill>
                        <a:effectLst/>
                        <a:latin typeface="Arial"/>
                        <a:ea typeface="黑体"/>
                        <a:cs typeface="Times New Roman"/>
                      </a:endParaRPr>
                    </a:p>
                  </a:txBody>
                  <a:tcPr marL="68580" marR="68580" marT="0" marB="0" anchor="ctr"/>
                </a:tc>
                <a:tc>
                  <a:txBody>
                    <a:bodyPr/>
                    <a:lstStyle/>
                    <a:p>
                      <a:pPr algn="ctr">
                        <a:spcBef>
                          <a:spcPts val="240"/>
                        </a:spcBef>
                        <a:spcAft>
                          <a:spcPts val="240"/>
                        </a:spcAft>
                      </a:pPr>
                      <a:r>
                        <a:rPr lang="en-US" sz="1600" kern="100">
                          <a:solidFill>
                            <a:srgbClr val="002060"/>
                          </a:solidFill>
                          <a:effectLst/>
                        </a:rPr>
                        <a:t>X</a:t>
                      </a:r>
                      <a:endParaRPr lang="zh-CN" sz="1600" kern="100">
                        <a:solidFill>
                          <a:srgbClr val="002060"/>
                        </a:solidFill>
                        <a:effectLst/>
                        <a:latin typeface="Arial"/>
                        <a:ea typeface="黑体"/>
                        <a:cs typeface="Times New Roman"/>
                      </a:endParaRPr>
                    </a:p>
                  </a:txBody>
                  <a:tcPr marL="68580" marR="68580" marT="0" marB="0" anchor="ctr"/>
                </a:tc>
                <a:tc>
                  <a:txBody>
                    <a:bodyPr/>
                    <a:lstStyle/>
                    <a:p>
                      <a:pPr algn="ctr">
                        <a:spcBef>
                          <a:spcPts val="240"/>
                        </a:spcBef>
                        <a:spcAft>
                          <a:spcPts val="240"/>
                        </a:spcAft>
                      </a:pPr>
                      <a:r>
                        <a:rPr lang="en-US" sz="1600" kern="100">
                          <a:solidFill>
                            <a:srgbClr val="002060"/>
                          </a:solidFill>
                          <a:effectLst/>
                        </a:rPr>
                        <a:t>X</a:t>
                      </a:r>
                      <a:endParaRPr lang="zh-CN" sz="1600" kern="100">
                        <a:solidFill>
                          <a:srgbClr val="002060"/>
                        </a:solidFill>
                        <a:effectLst/>
                        <a:latin typeface="Arial"/>
                        <a:ea typeface="黑体"/>
                        <a:cs typeface="Times New Roman"/>
                      </a:endParaRPr>
                    </a:p>
                  </a:txBody>
                  <a:tcPr marL="68580" marR="68580" marT="0" marB="0" anchor="ctr"/>
                </a:tc>
                <a:tc>
                  <a:txBody>
                    <a:bodyPr/>
                    <a:lstStyle/>
                    <a:p>
                      <a:pPr algn="ctr">
                        <a:spcBef>
                          <a:spcPts val="240"/>
                        </a:spcBef>
                        <a:spcAft>
                          <a:spcPts val="240"/>
                        </a:spcAft>
                      </a:pPr>
                      <a:r>
                        <a:rPr lang="en-US" sz="1600" kern="100">
                          <a:solidFill>
                            <a:srgbClr val="002060"/>
                          </a:solidFill>
                          <a:effectLst/>
                        </a:rPr>
                        <a:t>X</a:t>
                      </a:r>
                      <a:endParaRPr lang="zh-CN" sz="1600" kern="100">
                        <a:solidFill>
                          <a:srgbClr val="002060"/>
                        </a:solidFill>
                        <a:effectLst/>
                        <a:latin typeface="Arial"/>
                        <a:ea typeface="黑体"/>
                        <a:cs typeface="Times New Roman"/>
                      </a:endParaRPr>
                    </a:p>
                  </a:txBody>
                  <a:tcPr marL="68580" marR="68580" marT="0" marB="0" anchor="ctr"/>
                </a:tc>
                <a:tc>
                  <a:txBody>
                    <a:bodyPr/>
                    <a:lstStyle/>
                    <a:p>
                      <a:pPr algn="ctr">
                        <a:spcBef>
                          <a:spcPts val="240"/>
                        </a:spcBef>
                        <a:spcAft>
                          <a:spcPts val="240"/>
                        </a:spcAft>
                      </a:pPr>
                      <a:r>
                        <a:rPr lang="en-US" sz="1600" kern="100">
                          <a:solidFill>
                            <a:srgbClr val="002060"/>
                          </a:solidFill>
                          <a:effectLst/>
                        </a:rPr>
                        <a:t>☆</a:t>
                      </a:r>
                      <a:endParaRPr lang="zh-CN" sz="1600" kern="100">
                        <a:solidFill>
                          <a:srgbClr val="002060"/>
                        </a:solidFill>
                        <a:effectLst/>
                        <a:latin typeface="Arial"/>
                        <a:ea typeface="黑体"/>
                        <a:cs typeface="Times New Roman"/>
                      </a:endParaRPr>
                    </a:p>
                  </a:txBody>
                  <a:tcPr marL="68580" marR="68580" marT="0" marB="0" anchor="ctr"/>
                </a:tc>
                <a:tc>
                  <a:txBody>
                    <a:bodyPr/>
                    <a:lstStyle/>
                    <a:p>
                      <a:pPr algn="ctr">
                        <a:spcBef>
                          <a:spcPts val="240"/>
                        </a:spcBef>
                        <a:spcAft>
                          <a:spcPts val="240"/>
                        </a:spcAft>
                      </a:pPr>
                      <a:r>
                        <a:rPr lang="en-US" sz="1600" kern="0">
                          <a:solidFill>
                            <a:srgbClr val="002060"/>
                          </a:solidFill>
                          <a:effectLst/>
                        </a:rPr>
                        <a:t>EE</a:t>
                      </a:r>
                      <a:endParaRPr lang="zh-CN" sz="1600" kern="100">
                        <a:solidFill>
                          <a:srgbClr val="002060"/>
                        </a:solidFill>
                        <a:effectLst/>
                        <a:latin typeface="Arial"/>
                        <a:ea typeface="黑体"/>
                        <a:cs typeface="Times New Roman"/>
                      </a:endParaRPr>
                    </a:p>
                  </a:txBody>
                  <a:tcPr marL="68580" marR="68580" marT="0" marB="0" anchor="ctr"/>
                </a:tc>
              </a:tr>
              <a:tr h="0">
                <a:tc>
                  <a:txBody>
                    <a:bodyPr/>
                    <a:lstStyle/>
                    <a:p>
                      <a:pPr algn="ctr">
                        <a:spcBef>
                          <a:spcPts val="240"/>
                        </a:spcBef>
                        <a:spcAft>
                          <a:spcPts val="240"/>
                        </a:spcAft>
                      </a:pPr>
                      <a:r>
                        <a:rPr lang="en-US" sz="1600" kern="0">
                          <a:solidFill>
                            <a:srgbClr val="002060"/>
                          </a:solidFill>
                          <a:effectLst/>
                        </a:rPr>
                        <a:t>6</a:t>
                      </a:r>
                      <a:endParaRPr lang="zh-CN" sz="1600" kern="100">
                        <a:solidFill>
                          <a:srgbClr val="002060"/>
                        </a:solidFill>
                        <a:effectLst/>
                        <a:latin typeface="Arial"/>
                        <a:ea typeface="黑体"/>
                        <a:cs typeface="Times New Roman"/>
                      </a:endParaRPr>
                    </a:p>
                  </a:txBody>
                  <a:tcPr marL="68580" marR="68580" marT="0" marB="0" anchor="ctr"/>
                </a:tc>
                <a:tc>
                  <a:txBody>
                    <a:bodyPr/>
                    <a:lstStyle/>
                    <a:p>
                      <a:pPr algn="just">
                        <a:spcBef>
                          <a:spcPts val="240"/>
                        </a:spcBef>
                        <a:spcAft>
                          <a:spcPts val="240"/>
                        </a:spcAft>
                      </a:pPr>
                      <a:r>
                        <a:rPr lang="en-US" sz="1600" kern="100" dirty="0">
                          <a:solidFill>
                            <a:srgbClr val="002060"/>
                          </a:solidFill>
                          <a:effectLst/>
                        </a:rPr>
                        <a:t>EEPROM malfunction</a:t>
                      </a:r>
                      <a:endParaRPr lang="zh-CN" sz="1600" kern="100" dirty="0">
                        <a:solidFill>
                          <a:srgbClr val="002060"/>
                        </a:solidFill>
                        <a:effectLst/>
                        <a:latin typeface="Arial"/>
                        <a:ea typeface="黑体"/>
                        <a:cs typeface="Times New Roman"/>
                      </a:endParaRPr>
                    </a:p>
                  </a:txBody>
                  <a:tcPr marL="68580" marR="68580" marT="0" marB="0" anchor="ctr"/>
                </a:tc>
                <a:tc>
                  <a:txBody>
                    <a:bodyPr/>
                    <a:lstStyle/>
                    <a:p>
                      <a:pPr algn="ctr">
                        <a:spcBef>
                          <a:spcPts val="240"/>
                        </a:spcBef>
                        <a:spcAft>
                          <a:spcPts val="240"/>
                        </a:spcAft>
                      </a:pPr>
                      <a:r>
                        <a:rPr lang="en-US" sz="1600" kern="100">
                          <a:solidFill>
                            <a:srgbClr val="002060"/>
                          </a:solidFill>
                          <a:effectLst/>
                        </a:rPr>
                        <a:t>X</a:t>
                      </a:r>
                      <a:endParaRPr lang="zh-CN" sz="1600" kern="100">
                        <a:solidFill>
                          <a:srgbClr val="002060"/>
                        </a:solidFill>
                        <a:effectLst/>
                        <a:latin typeface="Arial"/>
                        <a:ea typeface="黑体"/>
                        <a:cs typeface="Times New Roman"/>
                      </a:endParaRPr>
                    </a:p>
                  </a:txBody>
                  <a:tcPr marL="68580" marR="68580" marT="0" marB="0" anchor="ctr"/>
                </a:tc>
                <a:tc>
                  <a:txBody>
                    <a:bodyPr/>
                    <a:lstStyle/>
                    <a:p>
                      <a:pPr algn="ctr">
                        <a:spcBef>
                          <a:spcPts val="240"/>
                        </a:spcBef>
                        <a:spcAft>
                          <a:spcPts val="240"/>
                        </a:spcAft>
                      </a:pPr>
                      <a:r>
                        <a:rPr lang="en-US" sz="1600" kern="100">
                          <a:solidFill>
                            <a:srgbClr val="002060"/>
                          </a:solidFill>
                          <a:effectLst/>
                        </a:rPr>
                        <a:t>X</a:t>
                      </a:r>
                      <a:endParaRPr lang="zh-CN" sz="1600" kern="100">
                        <a:solidFill>
                          <a:srgbClr val="002060"/>
                        </a:solidFill>
                        <a:effectLst/>
                        <a:latin typeface="Arial"/>
                        <a:ea typeface="黑体"/>
                        <a:cs typeface="Times New Roman"/>
                      </a:endParaRPr>
                    </a:p>
                  </a:txBody>
                  <a:tcPr marL="68580" marR="68580" marT="0" marB="0" anchor="ctr"/>
                </a:tc>
                <a:tc>
                  <a:txBody>
                    <a:bodyPr/>
                    <a:lstStyle/>
                    <a:p>
                      <a:pPr algn="ctr">
                        <a:spcBef>
                          <a:spcPts val="240"/>
                        </a:spcBef>
                        <a:spcAft>
                          <a:spcPts val="240"/>
                        </a:spcAft>
                      </a:pPr>
                      <a:r>
                        <a:rPr lang="en-US" sz="1600" kern="100">
                          <a:solidFill>
                            <a:srgbClr val="002060"/>
                          </a:solidFill>
                          <a:effectLst/>
                        </a:rPr>
                        <a:t>☆</a:t>
                      </a:r>
                      <a:endParaRPr lang="zh-CN" sz="1600" kern="100">
                        <a:solidFill>
                          <a:srgbClr val="002060"/>
                        </a:solidFill>
                        <a:effectLst/>
                        <a:latin typeface="Arial"/>
                        <a:ea typeface="黑体"/>
                        <a:cs typeface="Times New Roman"/>
                      </a:endParaRPr>
                    </a:p>
                  </a:txBody>
                  <a:tcPr marL="68580" marR="68580" marT="0" marB="0" anchor="ctr"/>
                </a:tc>
                <a:tc>
                  <a:txBody>
                    <a:bodyPr/>
                    <a:lstStyle/>
                    <a:p>
                      <a:pPr algn="ctr">
                        <a:spcBef>
                          <a:spcPts val="240"/>
                        </a:spcBef>
                        <a:spcAft>
                          <a:spcPts val="240"/>
                        </a:spcAft>
                      </a:pPr>
                      <a:r>
                        <a:rPr lang="en-US" sz="1600" kern="100">
                          <a:solidFill>
                            <a:srgbClr val="002060"/>
                          </a:solidFill>
                          <a:effectLst/>
                        </a:rPr>
                        <a:t>X</a:t>
                      </a:r>
                      <a:endParaRPr lang="zh-CN" sz="1600" kern="100">
                        <a:solidFill>
                          <a:srgbClr val="002060"/>
                        </a:solidFill>
                        <a:effectLst/>
                        <a:latin typeface="Arial"/>
                        <a:ea typeface="黑体"/>
                        <a:cs typeface="Times New Roman"/>
                      </a:endParaRPr>
                    </a:p>
                  </a:txBody>
                  <a:tcPr marL="68580" marR="68580" marT="0" marB="0" anchor="ctr"/>
                </a:tc>
                <a:tc>
                  <a:txBody>
                    <a:bodyPr/>
                    <a:lstStyle/>
                    <a:p>
                      <a:pPr algn="ctr">
                        <a:spcBef>
                          <a:spcPts val="240"/>
                        </a:spcBef>
                        <a:spcAft>
                          <a:spcPts val="240"/>
                        </a:spcAft>
                      </a:pPr>
                      <a:r>
                        <a:rPr lang="en-US" sz="1600" kern="0">
                          <a:solidFill>
                            <a:srgbClr val="002060"/>
                          </a:solidFill>
                          <a:effectLst/>
                        </a:rPr>
                        <a:t>E7</a:t>
                      </a:r>
                      <a:endParaRPr lang="zh-CN" sz="1600" kern="100">
                        <a:solidFill>
                          <a:srgbClr val="002060"/>
                        </a:solidFill>
                        <a:effectLst/>
                        <a:latin typeface="Arial"/>
                        <a:ea typeface="黑体"/>
                        <a:cs typeface="Times New Roman"/>
                      </a:endParaRPr>
                    </a:p>
                  </a:txBody>
                  <a:tcPr marL="68580" marR="68580" marT="0" marB="0" anchor="ctr"/>
                </a:tc>
              </a:tr>
              <a:tr h="0">
                <a:tc>
                  <a:txBody>
                    <a:bodyPr/>
                    <a:lstStyle/>
                    <a:p>
                      <a:pPr algn="ctr">
                        <a:spcBef>
                          <a:spcPts val="240"/>
                        </a:spcBef>
                        <a:spcAft>
                          <a:spcPts val="240"/>
                        </a:spcAft>
                      </a:pPr>
                      <a:r>
                        <a:rPr lang="en-US" sz="1600" kern="0">
                          <a:solidFill>
                            <a:srgbClr val="002060"/>
                          </a:solidFill>
                          <a:effectLst/>
                        </a:rPr>
                        <a:t>7</a:t>
                      </a:r>
                      <a:endParaRPr lang="zh-CN" sz="1600" kern="100">
                        <a:solidFill>
                          <a:srgbClr val="002060"/>
                        </a:solidFill>
                        <a:effectLst/>
                        <a:latin typeface="Arial"/>
                        <a:ea typeface="黑体"/>
                        <a:cs typeface="Times New Roman"/>
                      </a:endParaRPr>
                    </a:p>
                  </a:txBody>
                  <a:tcPr marL="68580" marR="68580" marT="0" marB="0" anchor="ctr"/>
                </a:tc>
                <a:tc>
                  <a:txBody>
                    <a:bodyPr/>
                    <a:lstStyle/>
                    <a:p>
                      <a:pPr algn="just">
                        <a:spcBef>
                          <a:spcPts val="240"/>
                        </a:spcBef>
                        <a:spcAft>
                          <a:spcPts val="240"/>
                        </a:spcAft>
                      </a:pPr>
                      <a:r>
                        <a:rPr lang="en-US" sz="1600" kern="100" dirty="0">
                          <a:solidFill>
                            <a:srgbClr val="002060"/>
                          </a:solidFill>
                          <a:effectLst/>
                        </a:rPr>
                        <a:t>Outdoor unit malfunction</a:t>
                      </a:r>
                      <a:endParaRPr lang="zh-CN" sz="1600" kern="100" dirty="0">
                        <a:solidFill>
                          <a:srgbClr val="002060"/>
                        </a:solidFill>
                        <a:effectLst/>
                        <a:latin typeface="Arial"/>
                        <a:ea typeface="黑体"/>
                        <a:cs typeface="Times New Roman"/>
                      </a:endParaRPr>
                    </a:p>
                  </a:txBody>
                  <a:tcPr marL="68580" marR="68580" marT="0" marB="0" anchor="ctr"/>
                </a:tc>
                <a:tc>
                  <a:txBody>
                    <a:bodyPr/>
                    <a:lstStyle/>
                    <a:p>
                      <a:pPr algn="ctr">
                        <a:spcBef>
                          <a:spcPts val="240"/>
                        </a:spcBef>
                        <a:spcAft>
                          <a:spcPts val="240"/>
                        </a:spcAft>
                      </a:pPr>
                      <a:r>
                        <a:rPr lang="en-US" sz="1600" kern="100">
                          <a:solidFill>
                            <a:srgbClr val="002060"/>
                          </a:solidFill>
                          <a:effectLst/>
                        </a:rPr>
                        <a:t>X</a:t>
                      </a:r>
                      <a:endParaRPr lang="zh-CN" sz="1600" kern="100">
                        <a:solidFill>
                          <a:srgbClr val="002060"/>
                        </a:solidFill>
                        <a:effectLst/>
                        <a:latin typeface="Arial"/>
                        <a:ea typeface="黑体"/>
                        <a:cs typeface="Times New Roman"/>
                      </a:endParaRPr>
                    </a:p>
                  </a:txBody>
                  <a:tcPr marL="68580" marR="68580" marT="0" marB="0" anchor="ctr"/>
                </a:tc>
                <a:tc>
                  <a:txBody>
                    <a:bodyPr/>
                    <a:lstStyle/>
                    <a:p>
                      <a:pPr algn="ctr">
                        <a:spcBef>
                          <a:spcPts val="240"/>
                        </a:spcBef>
                        <a:spcAft>
                          <a:spcPts val="240"/>
                        </a:spcAft>
                      </a:pPr>
                      <a:r>
                        <a:rPr lang="en-US" sz="1600" kern="100">
                          <a:solidFill>
                            <a:srgbClr val="002060"/>
                          </a:solidFill>
                          <a:effectLst/>
                        </a:rPr>
                        <a:t>X</a:t>
                      </a:r>
                      <a:endParaRPr lang="zh-CN" sz="1600" kern="100">
                        <a:solidFill>
                          <a:srgbClr val="002060"/>
                        </a:solidFill>
                        <a:effectLst/>
                        <a:latin typeface="Arial"/>
                        <a:ea typeface="黑体"/>
                        <a:cs typeface="Times New Roman"/>
                      </a:endParaRPr>
                    </a:p>
                  </a:txBody>
                  <a:tcPr marL="68580" marR="68580" marT="0" marB="0" anchor="ctr"/>
                </a:tc>
                <a:tc>
                  <a:txBody>
                    <a:bodyPr/>
                    <a:lstStyle/>
                    <a:p>
                      <a:pPr algn="ctr">
                        <a:spcBef>
                          <a:spcPts val="240"/>
                        </a:spcBef>
                        <a:spcAft>
                          <a:spcPts val="240"/>
                        </a:spcAft>
                      </a:pPr>
                      <a:r>
                        <a:rPr lang="en-US" sz="1600" kern="100">
                          <a:solidFill>
                            <a:srgbClr val="002060"/>
                          </a:solidFill>
                          <a:effectLst/>
                        </a:rPr>
                        <a:t>X</a:t>
                      </a:r>
                      <a:endParaRPr lang="zh-CN" sz="1600" kern="100">
                        <a:solidFill>
                          <a:srgbClr val="002060"/>
                        </a:solidFill>
                        <a:effectLst/>
                        <a:latin typeface="Arial"/>
                        <a:ea typeface="黑体"/>
                        <a:cs typeface="Times New Roman"/>
                      </a:endParaRPr>
                    </a:p>
                  </a:txBody>
                  <a:tcPr marL="68580" marR="68580" marT="0" marB="0" anchor="ctr"/>
                </a:tc>
                <a:tc>
                  <a:txBody>
                    <a:bodyPr/>
                    <a:lstStyle/>
                    <a:p>
                      <a:pPr algn="ctr">
                        <a:spcBef>
                          <a:spcPts val="240"/>
                        </a:spcBef>
                        <a:spcAft>
                          <a:spcPts val="240"/>
                        </a:spcAft>
                      </a:pPr>
                      <a:r>
                        <a:rPr lang="en-US" sz="1600" kern="100">
                          <a:solidFill>
                            <a:srgbClr val="002060"/>
                          </a:solidFill>
                          <a:effectLst/>
                        </a:rPr>
                        <a:t>◎</a:t>
                      </a:r>
                      <a:endParaRPr lang="zh-CN" sz="1600" kern="100">
                        <a:solidFill>
                          <a:srgbClr val="002060"/>
                        </a:solidFill>
                        <a:effectLst/>
                        <a:latin typeface="Arial"/>
                        <a:ea typeface="黑体"/>
                        <a:cs typeface="Times New Roman"/>
                      </a:endParaRPr>
                    </a:p>
                  </a:txBody>
                  <a:tcPr marL="68580" marR="68580" marT="0" marB="0" anchor="ctr"/>
                </a:tc>
                <a:tc>
                  <a:txBody>
                    <a:bodyPr/>
                    <a:lstStyle/>
                    <a:p>
                      <a:pPr algn="ctr">
                        <a:spcBef>
                          <a:spcPts val="240"/>
                        </a:spcBef>
                        <a:spcAft>
                          <a:spcPts val="240"/>
                        </a:spcAft>
                      </a:pPr>
                      <a:r>
                        <a:rPr lang="en-US" sz="1600" kern="0">
                          <a:solidFill>
                            <a:srgbClr val="002060"/>
                          </a:solidFill>
                          <a:effectLst/>
                        </a:rPr>
                        <a:t>Ed</a:t>
                      </a:r>
                      <a:endParaRPr lang="zh-CN" sz="1600" kern="100">
                        <a:solidFill>
                          <a:srgbClr val="002060"/>
                        </a:solidFill>
                        <a:effectLst/>
                        <a:latin typeface="Arial"/>
                        <a:ea typeface="黑体"/>
                        <a:cs typeface="Times New Roman"/>
                      </a:endParaRPr>
                    </a:p>
                  </a:txBody>
                  <a:tcPr marL="68580" marR="68580" marT="0" marB="0" anchor="ctr"/>
                </a:tc>
              </a:tr>
              <a:tr h="718512">
                <a:tc gridSpan="7">
                  <a:txBody>
                    <a:bodyPr/>
                    <a:lstStyle/>
                    <a:p>
                      <a:pPr algn="ctr">
                        <a:spcBef>
                          <a:spcPts val="240"/>
                        </a:spcBef>
                        <a:spcAft>
                          <a:spcPts val="240"/>
                        </a:spcAft>
                      </a:pPr>
                      <a:r>
                        <a:rPr lang="en-US" sz="1600" kern="100" dirty="0">
                          <a:solidFill>
                            <a:srgbClr val="002060"/>
                          </a:solidFill>
                          <a:effectLst/>
                        </a:rPr>
                        <a:t>X(off)  ☆(flash at 5Hz)  ◎(flash at 0.5Hz</a:t>
                      </a:r>
                      <a:r>
                        <a:rPr lang="en-US" sz="1600" kern="100" dirty="0" smtClean="0">
                          <a:solidFill>
                            <a:srgbClr val="002060"/>
                          </a:solidFill>
                          <a:effectLst/>
                        </a:rPr>
                        <a:t>)</a:t>
                      </a:r>
                      <a:endParaRPr lang="zh-CN" sz="1600" kern="100" dirty="0">
                        <a:solidFill>
                          <a:srgbClr val="002060"/>
                        </a:solidFill>
                        <a:effectLst/>
                      </a:endParaRPr>
                    </a:p>
                  </a:txBody>
                  <a:tcPr marL="68580" marR="68580" marT="0"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bl>
          </a:graphicData>
        </a:graphic>
      </p:graphicFrame>
    </p:spTree>
    <p:extLst>
      <p:ext uri="{BB962C8B-B14F-4D97-AF65-F5344CB8AC3E}">
        <p14:creationId xmlns:p14="http://schemas.microsoft.com/office/powerpoint/2010/main" val="14801953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4122738" y="898525"/>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p>
        </p:txBody>
      </p:sp>
      <p:sp>
        <p:nvSpPr>
          <p:cNvPr id="3" name="矩形 2"/>
          <p:cNvSpPr/>
          <p:nvPr/>
        </p:nvSpPr>
        <p:spPr>
          <a:xfrm>
            <a:off x="165102" y="972319"/>
            <a:ext cx="3228576" cy="461665"/>
          </a:xfrm>
          <a:prstGeom prst="rect">
            <a:avLst/>
          </a:prstGeom>
        </p:spPr>
        <p:txBody>
          <a:bodyPr wrap="none">
            <a:spAutoFit/>
          </a:bodyPr>
          <a:lstStyle/>
          <a:p>
            <a:r>
              <a:rPr kumimoji="1" lang="en-US" altLang="zh-CN" sz="2400" b="1" dirty="0" smtClean="0">
                <a:solidFill>
                  <a:schemeClr val="accent2">
                    <a:lumMod val="75000"/>
                  </a:schemeClr>
                </a:solidFill>
                <a:ea typeface="宋体" charset="-122"/>
                <a:cs typeface="Times New Roman" pitchFamily="18" charset="0"/>
              </a:rPr>
              <a:t>3. GA Floor Standing</a:t>
            </a:r>
            <a:endParaRPr lang="zh-CN"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l="28432" t="26578" r="27811" b="18112"/>
          <a:stretch>
            <a:fillRect/>
          </a:stretch>
        </p:blipFill>
        <p:spPr bwMode="auto">
          <a:xfrm>
            <a:off x="594172" y="1620391"/>
            <a:ext cx="6341324" cy="4511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6199152" y="180975"/>
            <a:ext cx="4238661" cy="584775"/>
          </a:xfrm>
          <a:prstGeom prst="rect">
            <a:avLst/>
          </a:prstGeom>
        </p:spPr>
        <p:txBody>
          <a:bodyPr wrap="none">
            <a:spAutoFit/>
          </a:bodyPr>
          <a:lstStyle/>
          <a:p>
            <a:pPr algn="r">
              <a:defRPr/>
            </a:pPr>
            <a:r>
              <a:rPr kumimoji="1" lang="en-US" altLang="zh-CN" sz="3200" b="1" dirty="0" smtClean="0">
                <a:solidFill>
                  <a:schemeClr val="accent2">
                    <a:lumMod val="75000"/>
                  </a:schemeClr>
                </a:solidFill>
                <a:latin typeface="Arial" charset="0"/>
                <a:ea typeface="宋体" charset="-122"/>
                <a:cs typeface="Times New Roman" pitchFamily="18" charset="0"/>
              </a:rPr>
              <a:t>3. Error code display</a:t>
            </a:r>
            <a:endParaRPr lang="zh-CN" altLang="en-US" sz="3200" dirty="0">
              <a:latin typeface="Arial" charset="0"/>
              <a:ea typeface="宋体" charset="-12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4122738" y="898525"/>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p>
        </p:txBody>
      </p:sp>
      <p:graphicFrame>
        <p:nvGraphicFramePr>
          <p:cNvPr id="2" name="表格 1"/>
          <p:cNvGraphicFramePr>
            <a:graphicFrameLocks noGrp="1"/>
          </p:cNvGraphicFramePr>
          <p:nvPr>
            <p:extLst>
              <p:ext uri="{D42A27DB-BD31-4B8C-83A1-F6EECF244321}">
                <p14:modId xmlns:p14="http://schemas.microsoft.com/office/powerpoint/2010/main" val="3351933545"/>
              </p:ext>
            </p:extLst>
          </p:nvPr>
        </p:nvGraphicFramePr>
        <p:xfrm>
          <a:off x="522164" y="1620391"/>
          <a:ext cx="8496944" cy="4264902"/>
        </p:xfrm>
        <a:graphic>
          <a:graphicData uri="http://schemas.openxmlformats.org/drawingml/2006/table">
            <a:tbl>
              <a:tblPr>
                <a:tableStyleId>{5DA37D80-6434-44D0-A028-1B22A696006F}</a:tableStyleId>
              </a:tblPr>
              <a:tblGrid>
                <a:gridCol w="1479337"/>
                <a:gridCol w="7017607"/>
              </a:tblGrid>
              <a:tr h="458774">
                <a:tc>
                  <a:txBody>
                    <a:bodyPr/>
                    <a:lstStyle/>
                    <a:p>
                      <a:pPr algn="ctr">
                        <a:spcBef>
                          <a:spcPts val="600"/>
                        </a:spcBef>
                        <a:spcAft>
                          <a:spcPts val="600"/>
                        </a:spcAft>
                      </a:pPr>
                      <a:r>
                        <a:rPr lang="en-US" sz="1600" kern="0" dirty="0">
                          <a:solidFill>
                            <a:srgbClr val="002060"/>
                          </a:solidFill>
                          <a:effectLst/>
                        </a:rPr>
                        <a:t>Codes</a:t>
                      </a:r>
                      <a:endParaRPr lang="zh-CN" sz="1600" kern="100" dirty="0">
                        <a:solidFill>
                          <a:srgbClr val="002060"/>
                        </a:solidFill>
                        <a:effectLst/>
                        <a:latin typeface="Calibri"/>
                        <a:ea typeface="宋体"/>
                        <a:cs typeface="Times New Roman"/>
                      </a:endParaRPr>
                    </a:p>
                  </a:txBody>
                  <a:tcPr marL="68580" marR="68580" marT="0" marB="0" anchor="ctr"/>
                </a:tc>
                <a:tc>
                  <a:txBody>
                    <a:bodyPr/>
                    <a:lstStyle/>
                    <a:p>
                      <a:pPr algn="ctr">
                        <a:spcAft>
                          <a:spcPts val="0"/>
                        </a:spcAft>
                      </a:pPr>
                      <a:r>
                        <a:rPr lang="en-US" sz="1600" kern="0">
                          <a:solidFill>
                            <a:srgbClr val="002060"/>
                          </a:solidFill>
                          <a:effectLst/>
                        </a:rPr>
                        <a:t>Contents</a:t>
                      </a:r>
                      <a:endParaRPr lang="zh-CN" sz="1600" kern="100">
                        <a:solidFill>
                          <a:srgbClr val="002060"/>
                        </a:solidFill>
                        <a:effectLst/>
                        <a:latin typeface="Calibri"/>
                        <a:ea typeface="宋体"/>
                        <a:cs typeface="Times New Roman"/>
                      </a:endParaRPr>
                    </a:p>
                  </a:txBody>
                  <a:tcPr marL="68580" marR="68580" marT="0" marB="0" anchor="ctr"/>
                </a:tc>
              </a:tr>
              <a:tr h="317422">
                <a:tc>
                  <a:txBody>
                    <a:bodyPr/>
                    <a:lstStyle/>
                    <a:p>
                      <a:pPr algn="ctr">
                        <a:spcAft>
                          <a:spcPts val="0"/>
                        </a:spcAft>
                      </a:pPr>
                      <a:r>
                        <a:rPr lang="en-US" sz="1600" kern="0" dirty="0">
                          <a:solidFill>
                            <a:srgbClr val="002060"/>
                          </a:solidFill>
                          <a:effectLst/>
                        </a:rPr>
                        <a:t>P0</a:t>
                      </a:r>
                      <a:endParaRPr lang="zh-CN" sz="1600" kern="100" dirty="0">
                        <a:solidFill>
                          <a:srgbClr val="002060"/>
                        </a:solidFill>
                        <a:effectLst/>
                        <a:latin typeface="Calibri"/>
                        <a:ea typeface="宋体"/>
                        <a:cs typeface="Times New Roman"/>
                      </a:endParaRPr>
                    </a:p>
                  </a:txBody>
                  <a:tcPr marL="68580" marR="68580" marT="0" marB="0" anchor="ctr"/>
                </a:tc>
                <a:tc>
                  <a:txBody>
                    <a:bodyPr/>
                    <a:lstStyle/>
                    <a:p>
                      <a:pPr algn="just">
                        <a:spcAft>
                          <a:spcPts val="0"/>
                        </a:spcAft>
                      </a:pPr>
                      <a:r>
                        <a:rPr lang="en-US" sz="1600" kern="0" dirty="0">
                          <a:solidFill>
                            <a:srgbClr val="002060"/>
                          </a:solidFill>
                          <a:effectLst/>
                        </a:rPr>
                        <a:t>Evaporator low temp. </a:t>
                      </a:r>
                      <a:r>
                        <a:rPr lang="en-US" sz="1600" kern="0" dirty="0" smtClean="0">
                          <a:solidFill>
                            <a:srgbClr val="002060"/>
                          </a:solidFill>
                          <a:effectLst/>
                        </a:rPr>
                        <a:t>protection, only showed</a:t>
                      </a:r>
                      <a:r>
                        <a:rPr lang="en-US" sz="1600" kern="0" baseline="0" dirty="0" smtClean="0">
                          <a:solidFill>
                            <a:srgbClr val="002060"/>
                          </a:solidFill>
                          <a:effectLst/>
                        </a:rPr>
                        <a:t> when test running</a:t>
                      </a:r>
                      <a:endParaRPr lang="zh-CN" sz="1600" kern="100" dirty="0">
                        <a:solidFill>
                          <a:srgbClr val="002060"/>
                        </a:solidFill>
                        <a:effectLst/>
                        <a:latin typeface="Calibri"/>
                        <a:ea typeface="宋体"/>
                        <a:cs typeface="Times New Roman"/>
                      </a:endParaRPr>
                    </a:p>
                  </a:txBody>
                  <a:tcPr marL="68580" marR="68580" marT="0" marB="0" anchor="ctr"/>
                </a:tc>
              </a:tr>
              <a:tr h="317422">
                <a:tc>
                  <a:txBody>
                    <a:bodyPr/>
                    <a:lstStyle/>
                    <a:p>
                      <a:pPr algn="ctr">
                        <a:spcAft>
                          <a:spcPts val="0"/>
                        </a:spcAft>
                      </a:pPr>
                      <a:r>
                        <a:rPr lang="en-US" sz="1600" kern="0" dirty="0">
                          <a:solidFill>
                            <a:srgbClr val="002060"/>
                          </a:solidFill>
                          <a:effectLst/>
                        </a:rPr>
                        <a:t>P1</a:t>
                      </a:r>
                      <a:endParaRPr lang="zh-CN" sz="1600" kern="100" dirty="0">
                        <a:solidFill>
                          <a:srgbClr val="002060"/>
                        </a:solidFill>
                        <a:effectLst/>
                        <a:latin typeface="Calibri"/>
                        <a:ea typeface="宋体"/>
                        <a:cs typeface="Times New Roman"/>
                      </a:endParaRPr>
                    </a:p>
                  </a:txBody>
                  <a:tcPr marL="68580" marR="68580" marT="0" marB="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kern="100" dirty="0">
                          <a:solidFill>
                            <a:srgbClr val="002060"/>
                          </a:solidFill>
                          <a:effectLst/>
                        </a:rPr>
                        <a:t>Defrosting or anti-cold </a:t>
                      </a:r>
                      <a:r>
                        <a:rPr lang="en-US" sz="1600" kern="100" dirty="0" smtClean="0">
                          <a:solidFill>
                            <a:srgbClr val="002060"/>
                          </a:solidFill>
                          <a:effectLst/>
                        </a:rPr>
                        <a:t>air, </a:t>
                      </a:r>
                      <a:r>
                        <a:rPr lang="en-US" altLang="zh-CN" sz="1600" kern="0" dirty="0" smtClean="0">
                          <a:solidFill>
                            <a:srgbClr val="002060"/>
                          </a:solidFill>
                          <a:effectLst/>
                        </a:rPr>
                        <a:t>only showed</a:t>
                      </a:r>
                      <a:r>
                        <a:rPr lang="en-US" altLang="zh-CN" sz="1600" kern="0" baseline="0" dirty="0" smtClean="0">
                          <a:solidFill>
                            <a:srgbClr val="002060"/>
                          </a:solidFill>
                          <a:effectLst/>
                        </a:rPr>
                        <a:t> when test running</a:t>
                      </a:r>
                      <a:endParaRPr lang="zh-CN" altLang="zh-CN" sz="1600" kern="100" dirty="0" smtClean="0">
                        <a:solidFill>
                          <a:srgbClr val="002060"/>
                        </a:solidFill>
                        <a:effectLst/>
                        <a:latin typeface="Calibri"/>
                        <a:ea typeface="+mn-ea"/>
                        <a:cs typeface="Times New Roman"/>
                      </a:endParaRPr>
                    </a:p>
                  </a:txBody>
                  <a:tcPr marL="68580" marR="68580" marT="0" marB="0" anchor="ctr"/>
                </a:tc>
              </a:tr>
              <a:tr h="490556">
                <a:tc>
                  <a:txBody>
                    <a:bodyPr/>
                    <a:lstStyle/>
                    <a:p>
                      <a:pPr algn="ctr">
                        <a:spcAft>
                          <a:spcPts val="0"/>
                        </a:spcAft>
                      </a:pPr>
                      <a:r>
                        <a:rPr lang="en-US" sz="1600" kern="0">
                          <a:solidFill>
                            <a:srgbClr val="002060"/>
                          </a:solidFill>
                          <a:effectLst/>
                        </a:rPr>
                        <a:t>Ed</a:t>
                      </a:r>
                      <a:endParaRPr lang="zh-CN" sz="1600" kern="100">
                        <a:solidFill>
                          <a:srgbClr val="002060"/>
                        </a:solidFill>
                        <a:effectLst/>
                        <a:latin typeface="Calibri"/>
                        <a:ea typeface="宋体"/>
                        <a:cs typeface="Times New Roman"/>
                      </a:endParaRPr>
                    </a:p>
                  </a:txBody>
                  <a:tcPr marL="68580" marR="68580" marT="0" marB="0" anchor="ctr"/>
                </a:tc>
                <a:tc>
                  <a:txBody>
                    <a:bodyPr/>
                    <a:lstStyle/>
                    <a:p>
                      <a:pPr algn="just">
                        <a:spcAft>
                          <a:spcPts val="0"/>
                        </a:spcAft>
                      </a:pPr>
                      <a:r>
                        <a:rPr lang="en-US" sz="1600" kern="0" dirty="0">
                          <a:solidFill>
                            <a:srgbClr val="002060"/>
                          </a:solidFill>
                          <a:effectLst/>
                        </a:rPr>
                        <a:t>Outdoor unit protection /</a:t>
                      </a:r>
                      <a:r>
                        <a:rPr lang="en-US" sz="1600" kern="100" dirty="0">
                          <a:solidFill>
                            <a:srgbClr val="002060"/>
                          </a:solidFill>
                          <a:effectLst/>
                        </a:rPr>
                        <a:t> </a:t>
                      </a:r>
                      <a:r>
                        <a:rPr lang="en-US" sz="1600" kern="0" dirty="0">
                          <a:solidFill>
                            <a:srgbClr val="002060"/>
                          </a:solidFill>
                          <a:effectLst/>
                        </a:rPr>
                        <a:t>Open or short circuit of outdoor temp. sensor</a:t>
                      </a:r>
                      <a:endParaRPr lang="zh-CN" sz="1600" kern="100" dirty="0">
                        <a:solidFill>
                          <a:srgbClr val="002060"/>
                        </a:solidFill>
                        <a:effectLst/>
                        <a:latin typeface="Calibri"/>
                        <a:ea typeface="宋体"/>
                        <a:cs typeface="Times New Roman"/>
                      </a:endParaRPr>
                    </a:p>
                  </a:txBody>
                  <a:tcPr marL="68580" marR="68580" marT="0" marB="0" anchor="ctr"/>
                </a:tc>
              </a:tr>
              <a:tr h="458774">
                <a:tc>
                  <a:txBody>
                    <a:bodyPr/>
                    <a:lstStyle/>
                    <a:p>
                      <a:pPr algn="ctr">
                        <a:spcAft>
                          <a:spcPts val="0"/>
                        </a:spcAft>
                      </a:pPr>
                      <a:r>
                        <a:rPr lang="en-US" sz="1600" kern="0">
                          <a:solidFill>
                            <a:srgbClr val="002060"/>
                          </a:solidFill>
                          <a:effectLst/>
                        </a:rPr>
                        <a:t>E1</a:t>
                      </a:r>
                      <a:endParaRPr lang="zh-CN" sz="1600" kern="100">
                        <a:solidFill>
                          <a:srgbClr val="002060"/>
                        </a:solidFill>
                        <a:effectLst/>
                        <a:latin typeface="Calibri"/>
                        <a:ea typeface="宋体"/>
                        <a:cs typeface="Times New Roman"/>
                      </a:endParaRPr>
                    </a:p>
                  </a:txBody>
                  <a:tcPr marL="68580" marR="68580" marT="0" marB="0" anchor="ctr"/>
                </a:tc>
                <a:tc>
                  <a:txBody>
                    <a:bodyPr/>
                    <a:lstStyle/>
                    <a:p>
                      <a:pPr algn="just">
                        <a:spcAft>
                          <a:spcPts val="0"/>
                        </a:spcAft>
                      </a:pPr>
                      <a:r>
                        <a:rPr lang="en-US" sz="1600" kern="100">
                          <a:solidFill>
                            <a:srgbClr val="002060"/>
                          </a:solidFill>
                          <a:effectLst/>
                        </a:rPr>
                        <a:t>Indoor / outdoor units communication error</a:t>
                      </a:r>
                      <a:endParaRPr lang="zh-CN" sz="1600" kern="100">
                        <a:solidFill>
                          <a:srgbClr val="002060"/>
                        </a:solidFill>
                        <a:effectLst/>
                        <a:latin typeface="Calibri"/>
                        <a:ea typeface="宋体"/>
                        <a:cs typeface="Times New Roman"/>
                      </a:endParaRPr>
                    </a:p>
                  </a:txBody>
                  <a:tcPr marL="68580" marR="68580" marT="0" marB="0" anchor="ctr"/>
                </a:tc>
              </a:tr>
              <a:tr h="634844">
                <a:tc>
                  <a:txBody>
                    <a:bodyPr/>
                    <a:lstStyle/>
                    <a:p>
                      <a:pPr algn="ctr">
                        <a:spcAft>
                          <a:spcPts val="0"/>
                        </a:spcAft>
                      </a:pPr>
                      <a:r>
                        <a:rPr lang="en-US" sz="1600" kern="0">
                          <a:solidFill>
                            <a:srgbClr val="002060"/>
                          </a:solidFill>
                          <a:effectLst/>
                        </a:rPr>
                        <a:t>E2</a:t>
                      </a:r>
                      <a:endParaRPr lang="zh-CN" sz="1600" kern="100">
                        <a:solidFill>
                          <a:srgbClr val="002060"/>
                        </a:solidFill>
                        <a:effectLst/>
                        <a:latin typeface="Calibri"/>
                        <a:ea typeface="宋体"/>
                        <a:cs typeface="Times New Roman"/>
                      </a:endParaRPr>
                    </a:p>
                  </a:txBody>
                  <a:tcPr marL="68580" marR="68580" marT="0" marB="0" anchor="ctr"/>
                </a:tc>
                <a:tc>
                  <a:txBody>
                    <a:bodyPr/>
                    <a:lstStyle/>
                    <a:p>
                      <a:pPr algn="just">
                        <a:spcAft>
                          <a:spcPts val="0"/>
                        </a:spcAft>
                      </a:pPr>
                      <a:r>
                        <a:rPr lang="en-US" sz="1600" kern="0">
                          <a:solidFill>
                            <a:srgbClr val="002060"/>
                          </a:solidFill>
                          <a:effectLst/>
                        </a:rPr>
                        <a:t>Open or short circuit of T1 </a:t>
                      </a:r>
                      <a:r>
                        <a:rPr lang="en-US" sz="1600" kern="100">
                          <a:solidFill>
                            <a:srgbClr val="002060"/>
                          </a:solidFill>
                          <a:effectLst/>
                        </a:rPr>
                        <a:t>temperature sensor</a:t>
                      </a:r>
                      <a:endParaRPr lang="zh-CN" sz="1600" kern="100">
                        <a:solidFill>
                          <a:srgbClr val="002060"/>
                        </a:solidFill>
                        <a:effectLst/>
                        <a:latin typeface="Calibri"/>
                        <a:ea typeface="宋体"/>
                        <a:cs typeface="Times New Roman"/>
                      </a:endParaRPr>
                    </a:p>
                  </a:txBody>
                  <a:tcPr marL="68580" marR="68580" marT="0" marB="0" anchor="ctr"/>
                </a:tc>
              </a:tr>
              <a:tr h="634844">
                <a:tc>
                  <a:txBody>
                    <a:bodyPr/>
                    <a:lstStyle/>
                    <a:p>
                      <a:pPr algn="ctr">
                        <a:spcAft>
                          <a:spcPts val="0"/>
                        </a:spcAft>
                      </a:pPr>
                      <a:r>
                        <a:rPr lang="en-US" sz="1600" kern="0">
                          <a:solidFill>
                            <a:srgbClr val="002060"/>
                          </a:solidFill>
                          <a:effectLst/>
                        </a:rPr>
                        <a:t>E3</a:t>
                      </a:r>
                      <a:endParaRPr lang="zh-CN" sz="1600" kern="100">
                        <a:solidFill>
                          <a:srgbClr val="002060"/>
                        </a:solidFill>
                        <a:effectLst/>
                        <a:latin typeface="Calibri"/>
                        <a:ea typeface="宋体"/>
                        <a:cs typeface="Times New Roman"/>
                      </a:endParaRPr>
                    </a:p>
                  </a:txBody>
                  <a:tcPr marL="68580" marR="68580" marT="0" marB="0" anchor="ctr"/>
                </a:tc>
                <a:tc>
                  <a:txBody>
                    <a:bodyPr/>
                    <a:lstStyle/>
                    <a:p>
                      <a:pPr algn="just">
                        <a:spcAft>
                          <a:spcPts val="0"/>
                        </a:spcAft>
                      </a:pPr>
                      <a:r>
                        <a:rPr lang="en-US" sz="1600" kern="0">
                          <a:solidFill>
                            <a:srgbClr val="002060"/>
                          </a:solidFill>
                          <a:effectLst/>
                        </a:rPr>
                        <a:t>Open or short circuit of T2 </a:t>
                      </a:r>
                      <a:r>
                        <a:rPr lang="en-US" sz="1600" kern="100">
                          <a:solidFill>
                            <a:srgbClr val="002060"/>
                          </a:solidFill>
                          <a:effectLst/>
                        </a:rPr>
                        <a:t>temperature sensor</a:t>
                      </a:r>
                      <a:endParaRPr lang="zh-CN" sz="1600" kern="100">
                        <a:solidFill>
                          <a:srgbClr val="002060"/>
                        </a:solidFill>
                        <a:effectLst/>
                        <a:latin typeface="Calibri"/>
                        <a:ea typeface="宋体"/>
                        <a:cs typeface="Times New Roman"/>
                      </a:endParaRPr>
                    </a:p>
                  </a:txBody>
                  <a:tcPr marL="68580" marR="68580" marT="0" marB="0" anchor="ctr"/>
                </a:tc>
              </a:tr>
              <a:tr h="634844">
                <a:tc>
                  <a:txBody>
                    <a:bodyPr/>
                    <a:lstStyle/>
                    <a:p>
                      <a:pPr algn="ctr">
                        <a:spcAft>
                          <a:spcPts val="0"/>
                        </a:spcAft>
                      </a:pPr>
                      <a:r>
                        <a:rPr lang="en-US" sz="1600" kern="0">
                          <a:solidFill>
                            <a:srgbClr val="002060"/>
                          </a:solidFill>
                          <a:effectLst/>
                        </a:rPr>
                        <a:t>E4</a:t>
                      </a:r>
                      <a:endParaRPr lang="zh-CN" sz="1600" kern="100">
                        <a:solidFill>
                          <a:srgbClr val="002060"/>
                        </a:solidFill>
                        <a:effectLst/>
                        <a:latin typeface="Calibri"/>
                        <a:ea typeface="宋体"/>
                        <a:cs typeface="Times New Roman"/>
                      </a:endParaRPr>
                    </a:p>
                  </a:txBody>
                  <a:tcPr marL="68580" marR="68580" marT="0" marB="0" anchor="ctr"/>
                </a:tc>
                <a:tc>
                  <a:txBody>
                    <a:bodyPr/>
                    <a:lstStyle/>
                    <a:p>
                      <a:pPr algn="just">
                        <a:spcAft>
                          <a:spcPts val="0"/>
                        </a:spcAft>
                      </a:pPr>
                      <a:r>
                        <a:rPr lang="en-US" sz="1600" kern="0">
                          <a:solidFill>
                            <a:srgbClr val="002060"/>
                          </a:solidFill>
                          <a:effectLst/>
                        </a:rPr>
                        <a:t>Open or short circuit of T2B </a:t>
                      </a:r>
                      <a:r>
                        <a:rPr lang="en-US" sz="1600" kern="100">
                          <a:solidFill>
                            <a:srgbClr val="002060"/>
                          </a:solidFill>
                          <a:effectLst/>
                        </a:rPr>
                        <a:t>temperature sensor</a:t>
                      </a:r>
                      <a:endParaRPr lang="zh-CN" sz="1600" kern="100">
                        <a:solidFill>
                          <a:srgbClr val="002060"/>
                        </a:solidFill>
                        <a:effectLst/>
                        <a:latin typeface="Calibri"/>
                        <a:ea typeface="宋体"/>
                        <a:cs typeface="Times New Roman"/>
                      </a:endParaRPr>
                    </a:p>
                  </a:txBody>
                  <a:tcPr marL="68580" marR="68580" marT="0" marB="0" anchor="ctr"/>
                </a:tc>
              </a:tr>
              <a:tr h="317422">
                <a:tc>
                  <a:txBody>
                    <a:bodyPr/>
                    <a:lstStyle/>
                    <a:p>
                      <a:pPr algn="ctr">
                        <a:spcAft>
                          <a:spcPts val="0"/>
                        </a:spcAft>
                      </a:pPr>
                      <a:r>
                        <a:rPr lang="en-US" sz="1600" kern="0">
                          <a:solidFill>
                            <a:srgbClr val="002060"/>
                          </a:solidFill>
                          <a:effectLst/>
                        </a:rPr>
                        <a:t>E7</a:t>
                      </a:r>
                      <a:endParaRPr lang="zh-CN" sz="1600" kern="100">
                        <a:solidFill>
                          <a:srgbClr val="002060"/>
                        </a:solidFill>
                        <a:effectLst/>
                        <a:latin typeface="Calibri"/>
                        <a:ea typeface="宋体"/>
                        <a:cs typeface="Times New Roman"/>
                      </a:endParaRPr>
                    </a:p>
                  </a:txBody>
                  <a:tcPr marL="68580" marR="68580" marT="0" marB="0" anchor="ctr"/>
                </a:tc>
                <a:tc>
                  <a:txBody>
                    <a:bodyPr/>
                    <a:lstStyle/>
                    <a:p>
                      <a:pPr algn="just">
                        <a:spcAft>
                          <a:spcPts val="0"/>
                        </a:spcAft>
                      </a:pPr>
                      <a:r>
                        <a:rPr lang="en-US" sz="1600" kern="0" dirty="0">
                          <a:solidFill>
                            <a:srgbClr val="002060"/>
                          </a:solidFill>
                          <a:effectLst/>
                        </a:rPr>
                        <a:t>EEPROM chip malfunction</a:t>
                      </a:r>
                      <a:endParaRPr lang="zh-CN" sz="1600" kern="100" dirty="0">
                        <a:solidFill>
                          <a:srgbClr val="002060"/>
                        </a:solidFill>
                        <a:effectLst/>
                        <a:latin typeface="Calibri"/>
                        <a:ea typeface="宋体"/>
                        <a:cs typeface="Times New Roman"/>
                      </a:endParaRPr>
                    </a:p>
                  </a:txBody>
                  <a:tcPr marL="68580" marR="68580" marT="0" marB="0" anchor="ctr"/>
                </a:tc>
              </a:tr>
            </a:tbl>
          </a:graphicData>
        </a:graphic>
      </p:graphicFrame>
      <p:sp>
        <p:nvSpPr>
          <p:cNvPr id="4" name="矩形 3"/>
          <p:cNvSpPr/>
          <p:nvPr/>
        </p:nvSpPr>
        <p:spPr>
          <a:xfrm>
            <a:off x="165102" y="972319"/>
            <a:ext cx="3228576" cy="461665"/>
          </a:xfrm>
          <a:prstGeom prst="rect">
            <a:avLst/>
          </a:prstGeom>
        </p:spPr>
        <p:txBody>
          <a:bodyPr wrap="none">
            <a:spAutoFit/>
          </a:bodyPr>
          <a:lstStyle/>
          <a:p>
            <a:r>
              <a:rPr kumimoji="1" lang="en-US" altLang="zh-CN" sz="2400" b="1" dirty="0" smtClean="0">
                <a:solidFill>
                  <a:schemeClr val="accent2">
                    <a:lumMod val="75000"/>
                  </a:schemeClr>
                </a:solidFill>
                <a:ea typeface="宋体" charset="-122"/>
                <a:cs typeface="Times New Roman" pitchFamily="18" charset="0"/>
              </a:rPr>
              <a:t>3. GA Floor Standing</a:t>
            </a:r>
            <a:endParaRPr lang="zh-CN" altLang="en-US" dirty="0"/>
          </a:p>
        </p:txBody>
      </p:sp>
      <p:sp>
        <p:nvSpPr>
          <p:cNvPr id="5" name="矩形 4"/>
          <p:cNvSpPr/>
          <p:nvPr/>
        </p:nvSpPr>
        <p:spPr>
          <a:xfrm>
            <a:off x="6199152" y="180975"/>
            <a:ext cx="4238661" cy="584775"/>
          </a:xfrm>
          <a:prstGeom prst="rect">
            <a:avLst/>
          </a:prstGeom>
        </p:spPr>
        <p:txBody>
          <a:bodyPr wrap="none">
            <a:spAutoFit/>
          </a:bodyPr>
          <a:lstStyle/>
          <a:p>
            <a:pPr algn="r">
              <a:defRPr/>
            </a:pPr>
            <a:r>
              <a:rPr kumimoji="1" lang="en-US" altLang="zh-CN" sz="3200" b="1" dirty="0" smtClean="0">
                <a:solidFill>
                  <a:schemeClr val="accent2">
                    <a:lumMod val="75000"/>
                  </a:schemeClr>
                </a:solidFill>
                <a:latin typeface="Arial" charset="0"/>
                <a:ea typeface="宋体" charset="-122"/>
                <a:cs typeface="Times New Roman" pitchFamily="18" charset="0"/>
              </a:rPr>
              <a:t>3. Error code display</a:t>
            </a:r>
            <a:endParaRPr lang="zh-CN" altLang="en-US" sz="3200" dirty="0">
              <a:latin typeface="Arial" charset="0"/>
              <a:ea typeface="宋体" charset="-12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4122738" y="898525"/>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p>
        </p:txBody>
      </p:sp>
      <p:sp>
        <p:nvSpPr>
          <p:cNvPr id="4" name="矩形 3"/>
          <p:cNvSpPr/>
          <p:nvPr/>
        </p:nvSpPr>
        <p:spPr>
          <a:xfrm>
            <a:off x="165102" y="972319"/>
            <a:ext cx="5431295" cy="461665"/>
          </a:xfrm>
          <a:prstGeom prst="rect">
            <a:avLst/>
          </a:prstGeom>
        </p:spPr>
        <p:txBody>
          <a:bodyPr wrap="none">
            <a:spAutoFit/>
          </a:bodyPr>
          <a:lstStyle/>
          <a:p>
            <a:r>
              <a:rPr kumimoji="1" lang="en-US" altLang="zh-CN" sz="2400" b="1" dirty="0" smtClean="0">
                <a:solidFill>
                  <a:schemeClr val="accent2">
                    <a:lumMod val="75000"/>
                  </a:schemeClr>
                </a:solidFill>
                <a:ea typeface="宋体" charset="-122"/>
                <a:cs typeface="Times New Roman" pitchFamily="18" charset="0"/>
              </a:rPr>
              <a:t>4. LCAC Outdoor error code display</a:t>
            </a:r>
            <a:endParaRPr lang="zh-CN" altLang="en-US" dirty="0"/>
          </a:p>
        </p:txBody>
      </p:sp>
      <p:sp>
        <p:nvSpPr>
          <p:cNvPr id="5" name="矩形 4"/>
          <p:cNvSpPr/>
          <p:nvPr/>
        </p:nvSpPr>
        <p:spPr>
          <a:xfrm>
            <a:off x="6199152" y="180975"/>
            <a:ext cx="4238661" cy="584775"/>
          </a:xfrm>
          <a:prstGeom prst="rect">
            <a:avLst/>
          </a:prstGeom>
        </p:spPr>
        <p:txBody>
          <a:bodyPr wrap="none">
            <a:spAutoFit/>
          </a:bodyPr>
          <a:lstStyle/>
          <a:p>
            <a:pPr algn="r">
              <a:defRPr/>
            </a:pPr>
            <a:r>
              <a:rPr kumimoji="1" lang="en-US" altLang="zh-CN" sz="3200" b="1" dirty="0" smtClean="0">
                <a:solidFill>
                  <a:schemeClr val="accent2">
                    <a:lumMod val="75000"/>
                  </a:schemeClr>
                </a:solidFill>
                <a:latin typeface="Arial" charset="0"/>
                <a:ea typeface="宋体" charset="-122"/>
                <a:cs typeface="Times New Roman" pitchFamily="18" charset="0"/>
              </a:rPr>
              <a:t>3. Error code display</a:t>
            </a:r>
            <a:endParaRPr lang="zh-CN" altLang="en-US" sz="3200" dirty="0">
              <a:latin typeface="Arial" charset="0"/>
              <a:ea typeface="宋体" charset="-122"/>
            </a:endParaRPr>
          </a:p>
        </p:txBody>
      </p:sp>
      <p:graphicFrame>
        <p:nvGraphicFramePr>
          <p:cNvPr id="3" name="表格 2"/>
          <p:cNvGraphicFramePr>
            <a:graphicFrameLocks noGrp="1"/>
          </p:cNvGraphicFramePr>
          <p:nvPr>
            <p:extLst>
              <p:ext uri="{D42A27DB-BD31-4B8C-83A1-F6EECF244321}">
                <p14:modId xmlns:p14="http://schemas.microsoft.com/office/powerpoint/2010/main" val="4259297180"/>
              </p:ext>
            </p:extLst>
          </p:nvPr>
        </p:nvGraphicFramePr>
        <p:xfrm>
          <a:off x="378148" y="1755280"/>
          <a:ext cx="7626637" cy="4312993"/>
        </p:xfrm>
        <a:graphic>
          <a:graphicData uri="http://schemas.openxmlformats.org/drawingml/2006/table">
            <a:tbl>
              <a:tblPr>
                <a:tableStyleId>{5DA37D80-6434-44D0-A028-1B22A696006F}</a:tableStyleId>
              </a:tblPr>
              <a:tblGrid>
                <a:gridCol w="857885"/>
                <a:gridCol w="6768752"/>
              </a:tblGrid>
              <a:tr h="304646">
                <a:tc>
                  <a:txBody>
                    <a:bodyPr/>
                    <a:lstStyle/>
                    <a:p>
                      <a:pPr algn="ctr">
                        <a:lnSpc>
                          <a:spcPts val="1900"/>
                        </a:lnSpc>
                        <a:spcBef>
                          <a:spcPts val="600"/>
                        </a:spcBef>
                        <a:spcAft>
                          <a:spcPts val="600"/>
                        </a:spcAft>
                      </a:pPr>
                      <a:r>
                        <a:rPr lang="en-US" sz="1600" kern="100" dirty="0">
                          <a:effectLst/>
                        </a:rPr>
                        <a:t>Display</a:t>
                      </a:r>
                      <a:endParaRPr lang="zh-CN" sz="1600" kern="100" dirty="0">
                        <a:effectLst/>
                        <a:latin typeface="Arial"/>
                        <a:ea typeface="黑体"/>
                        <a:cs typeface="Times New Roman"/>
                      </a:endParaRPr>
                    </a:p>
                  </a:txBody>
                  <a:tcPr marL="68580" marR="68580" marT="0" marB="0" anchor="ctr"/>
                </a:tc>
                <a:tc>
                  <a:txBody>
                    <a:bodyPr/>
                    <a:lstStyle/>
                    <a:p>
                      <a:pPr algn="ctr">
                        <a:lnSpc>
                          <a:spcPts val="1900"/>
                        </a:lnSpc>
                        <a:spcBef>
                          <a:spcPts val="600"/>
                        </a:spcBef>
                        <a:spcAft>
                          <a:spcPts val="600"/>
                        </a:spcAft>
                      </a:pPr>
                      <a:r>
                        <a:rPr lang="en-US" sz="1600" kern="100">
                          <a:effectLst/>
                        </a:rPr>
                        <a:t>Malfunction or Protection</a:t>
                      </a:r>
                      <a:endParaRPr lang="zh-CN" sz="1600" kern="100">
                        <a:effectLst/>
                        <a:latin typeface="Arial"/>
                        <a:ea typeface="黑体"/>
                        <a:cs typeface="Times New Roman"/>
                      </a:endParaRPr>
                    </a:p>
                  </a:txBody>
                  <a:tcPr marL="68580" marR="68580" marT="0" marB="0" anchor="ctr"/>
                </a:tc>
              </a:tr>
              <a:tr h="304646">
                <a:tc>
                  <a:txBody>
                    <a:bodyPr/>
                    <a:lstStyle/>
                    <a:p>
                      <a:pPr algn="ctr">
                        <a:lnSpc>
                          <a:spcPts val="1900"/>
                        </a:lnSpc>
                        <a:spcBef>
                          <a:spcPts val="600"/>
                        </a:spcBef>
                        <a:spcAft>
                          <a:spcPts val="600"/>
                        </a:spcAft>
                      </a:pPr>
                      <a:r>
                        <a:rPr lang="en-US" sz="1600" kern="100">
                          <a:effectLst/>
                        </a:rPr>
                        <a:t>E0</a:t>
                      </a:r>
                      <a:endParaRPr lang="zh-CN" sz="1600" kern="100">
                        <a:effectLst/>
                        <a:latin typeface="Arial"/>
                        <a:ea typeface="黑体"/>
                        <a:cs typeface="Times New Roman"/>
                      </a:endParaRPr>
                    </a:p>
                  </a:txBody>
                  <a:tcPr marL="68580" marR="68580" marT="0" marB="0" anchor="ctr"/>
                </a:tc>
                <a:tc>
                  <a:txBody>
                    <a:bodyPr/>
                    <a:lstStyle/>
                    <a:p>
                      <a:pPr algn="just">
                        <a:lnSpc>
                          <a:spcPts val="1900"/>
                        </a:lnSpc>
                        <a:spcBef>
                          <a:spcPts val="600"/>
                        </a:spcBef>
                        <a:spcAft>
                          <a:spcPts val="600"/>
                        </a:spcAft>
                      </a:pPr>
                      <a:r>
                        <a:rPr lang="en-US" sz="1600" kern="100">
                          <a:effectLst/>
                        </a:rPr>
                        <a:t>Outdoor EEPROM malfunction</a:t>
                      </a:r>
                      <a:endParaRPr lang="zh-CN" sz="1600" kern="100">
                        <a:effectLst/>
                        <a:latin typeface="Arial"/>
                        <a:ea typeface="黑体"/>
                        <a:cs typeface="Times New Roman"/>
                      </a:endParaRPr>
                    </a:p>
                  </a:txBody>
                  <a:tcPr marL="68580" marR="68580" marT="0" marB="0" anchor="ctr"/>
                </a:tc>
              </a:tr>
              <a:tr h="307852">
                <a:tc>
                  <a:txBody>
                    <a:bodyPr/>
                    <a:lstStyle/>
                    <a:p>
                      <a:pPr algn="ctr">
                        <a:lnSpc>
                          <a:spcPts val="1900"/>
                        </a:lnSpc>
                        <a:spcBef>
                          <a:spcPts val="600"/>
                        </a:spcBef>
                        <a:spcAft>
                          <a:spcPts val="600"/>
                        </a:spcAft>
                      </a:pPr>
                      <a:r>
                        <a:rPr lang="en-US" sz="1600" kern="100">
                          <a:effectLst/>
                        </a:rPr>
                        <a:t>E2</a:t>
                      </a:r>
                      <a:endParaRPr lang="zh-CN" sz="1600" kern="100">
                        <a:effectLst/>
                        <a:latin typeface="Arial"/>
                        <a:ea typeface="黑体"/>
                        <a:cs typeface="Times New Roman"/>
                      </a:endParaRPr>
                    </a:p>
                  </a:txBody>
                  <a:tcPr marL="68580" marR="68580" marT="0" marB="0" anchor="ctr"/>
                </a:tc>
                <a:tc>
                  <a:txBody>
                    <a:bodyPr/>
                    <a:lstStyle/>
                    <a:p>
                      <a:pPr algn="just">
                        <a:spcBef>
                          <a:spcPts val="600"/>
                        </a:spcBef>
                        <a:spcAft>
                          <a:spcPts val="600"/>
                        </a:spcAft>
                      </a:pPr>
                      <a:r>
                        <a:rPr lang="en-US" sz="1600" kern="100">
                          <a:effectLst/>
                        </a:rPr>
                        <a:t>Indoor / outdoor units communication error</a:t>
                      </a:r>
                      <a:endParaRPr lang="zh-CN" sz="1600" kern="100">
                        <a:effectLst/>
                        <a:latin typeface="Arial"/>
                        <a:ea typeface="黑体"/>
                        <a:cs typeface="Times New Roman"/>
                      </a:endParaRPr>
                    </a:p>
                  </a:txBody>
                  <a:tcPr marL="68580" marR="68580" marT="0" marB="0" anchor="ctr"/>
                </a:tc>
              </a:tr>
              <a:tr h="349389">
                <a:tc>
                  <a:txBody>
                    <a:bodyPr/>
                    <a:lstStyle/>
                    <a:p>
                      <a:pPr algn="ctr">
                        <a:lnSpc>
                          <a:spcPts val="1900"/>
                        </a:lnSpc>
                        <a:spcBef>
                          <a:spcPts val="600"/>
                        </a:spcBef>
                        <a:spcAft>
                          <a:spcPts val="600"/>
                        </a:spcAft>
                      </a:pPr>
                      <a:r>
                        <a:rPr lang="en-US" sz="1600" kern="100">
                          <a:effectLst/>
                        </a:rPr>
                        <a:t>E3</a:t>
                      </a:r>
                      <a:endParaRPr lang="zh-CN" sz="1600" kern="100">
                        <a:effectLst/>
                        <a:latin typeface="Arial"/>
                        <a:ea typeface="黑体"/>
                        <a:cs typeface="Times New Roman"/>
                      </a:endParaRPr>
                    </a:p>
                  </a:txBody>
                  <a:tcPr marL="68580" marR="68580" marT="0" marB="0" anchor="ctr"/>
                </a:tc>
                <a:tc>
                  <a:txBody>
                    <a:bodyPr/>
                    <a:lstStyle/>
                    <a:p>
                      <a:pPr algn="just">
                        <a:spcBef>
                          <a:spcPts val="600"/>
                        </a:spcBef>
                        <a:spcAft>
                          <a:spcPts val="600"/>
                        </a:spcAft>
                      </a:pPr>
                      <a:r>
                        <a:rPr lang="en-US" sz="1600" kern="100" dirty="0">
                          <a:effectLst/>
                        </a:rPr>
                        <a:t>Communication malfunction between IPM board and outdoor main board</a:t>
                      </a:r>
                      <a:endParaRPr lang="zh-CN" sz="1600" kern="100" dirty="0">
                        <a:effectLst/>
                        <a:latin typeface="Arial"/>
                        <a:ea typeface="黑体"/>
                        <a:cs typeface="Times New Roman"/>
                      </a:endParaRPr>
                    </a:p>
                  </a:txBody>
                  <a:tcPr marL="68580" marR="68580" marT="0" marB="0" anchor="ctr"/>
                </a:tc>
              </a:tr>
              <a:tr h="304646">
                <a:tc>
                  <a:txBody>
                    <a:bodyPr/>
                    <a:lstStyle/>
                    <a:p>
                      <a:pPr algn="ctr">
                        <a:lnSpc>
                          <a:spcPts val="1900"/>
                        </a:lnSpc>
                        <a:spcBef>
                          <a:spcPts val="600"/>
                        </a:spcBef>
                        <a:spcAft>
                          <a:spcPts val="600"/>
                        </a:spcAft>
                      </a:pPr>
                      <a:r>
                        <a:rPr lang="en-US" sz="1600" kern="100">
                          <a:effectLst/>
                        </a:rPr>
                        <a:t>E4</a:t>
                      </a:r>
                      <a:endParaRPr lang="zh-CN" sz="1600" kern="100">
                        <a:effectLst/>
                        <a:latin typeface="Arial"/>
                        <a:ea typeface="黑体"/>
                        <a:cs typeface="Times New Roman"/>
                      </a:endParaRPr>
                    </a:p>
                  </a:txBody>
                  <a:tcPr marL="68580" marR="68580" marT="0" marB="0" anchor="ctr"/>
                </a:tc>
                <a:tc>
                  <a:txBody>
                    <a:bodyPr/>
                    <a:lstStyle/>
                    <a:p>
                      <a:pPr algn="just">
                        <a:lnSpc>
                          <a:spcPts val="1900"/>
                        </a:lnSpc>
                        <a:spcBef>
                          <a:spcPts val="600"/>
                        </a:spcBef>
                        <a:spcAft>
                          <a:spcPts val="600"/>
                        </a:spcAft>
                      </a:pPr>
                      <a:r>
                        <a:rPr lang="en-US" sz="1600" kern="100">
                          <a:effectLst/>
                        </a:rPr>
                        <a:t>Open or short circuit of T3 or T4 temperature sensor</a:t>
                      </a:r>
                      <a:endParaRPr lang="zh-CN" sz="1600" kern="100">
                        <a:effectLst/>
                        <a:latin typeface="Arial"/>
                        <a:ea typeface="黑体"/>
                        <a:cs typeface="Times New Roman"/>
                      </a:endParaRPr>
                    </a:p>
                  </a:txBody>
                  <a:tcPr marL="68580" marR="68580" marT="0" marB="0" anchor="ctr"/>
                </a:tc>
              </a:tr>
              <a:tr h="304646">
                <a:tc>
                  <a:txBody>
                    <a:bodyPr/>
                    <a:lstStyle/>
                    <a:p>
                      <a:pPr algn="ctr">
                        <a:lnSpc>
                          <a:spcPts val="1900"/>
                        </a:lnSpc>
                        <a:spcBef>
                          <a:spcPts val="600"/>
                        </a:spcBef>
                        <a:spcAft>
                          <a:spcPts val="600"/>
                        </a:spcAft>
                      </a:pPr>
                      <a:r>
                        <a:rPr lang="en-US" sz="1600" kern="100">
                          <a:effectLst/>
                        </a:rPr>
                        <a:t>E5</a:t>
                      </a:r>
                      <a:endParaRPr lang="zh-CN" sz="1600" kern="100">
                        <a:effectLst/>
                        <a:latin typeface="Arial"/>
                        <a:ea typeface="黑体"/>
                        <a:cs typeface="Times New Roman"/>
                      </a:endParaRPr>
                    </a:p>
                  </a:txBody>
                  <a:tcPr marL="68580" marR="68580" marT="0" marB="0" anchor="ctr"/>
                </a:tc>
                <a:tc>
                  <a:txBody>
                    <a:bodyPr/>
                    <a:lstStyle/>
                    <a:p>
                      <a:pPr algn="just">
                        <a:lnSpc>
                          <a:spcPts val="1900"/>
                        </a:lnSpc>
                        <a:spcBef>
                          <a:spcPts val="600"/>
                        </a:spcBef>
                        <a:spcAft>
                          <a:spcPts val="600"/>
                        </a:spcAft>
                      </a:pPr>
                      <a:r>
                        <a:rPr lang="en-US" sz="1600" kern="100" dirty="0">
                          <a:effectLst/>
                        </a:rPr>
                        <a:t>Voltage protection of compressor</a:t>
                      </a:r>
                      <a:endParaRPr lang="zh-CN" sz="1600" kern="100" dirty="0">
                        <a:effectLst/>
                        <a:latin typeface="Arial"/>
                        <a:ea typeface="黑体"/>
                        <a:cs typeface="Times New Roman"/>
                      </a:endParaRPr>
                    </a:p>
                  </a:txBody>
                  <a:tcPr marL="68580" marR="68580" marT="0" marB="0" anchor="ctr"/>
                </a:tc>
              </a:tr>
              <a:tr h="304646">
                <a:tc>
                  <a:txBody>
                    <a:bodyPr/>
                    <a:lstStyle/>
                    <a:p>
                      <a:pPr algn="ctr">
                        <a:lnSpc>
                          <a:spcPts val="1900"/>
                        </a:lnSpc>
                        <a:spcBef>
                          <a:spcPts val="600"/>
                        </a:spcBef>
                        <a:spcAft>
                          <a:spcPts val="600"/>
                        </a:spcAft>
                      </a:pPr>
                      <a:r>
                        <a:rPr lang="en-US" sz="1600" kern="100">
                          <a:effectLst/>
                        </a:rPr>
                        <a:t>E6</a:t>
                      </a:r>
                      <a:endParaRPr lang="zh-CN" sz="1600" kern="100">
                        <a:effectLst/>
                        <a:latin typeface="Arial"/>
                        <a:ea typeface="黑体"/>
                        <a:cs typeface="Times New Roman"/>
                      </a:endParaRPr>
                    </a:p>
                  </a:txBody>
                  <a:tcPr marL="68580" marR="68580" marT="0" marB="0" anchor="ctr"/>
                </a:tc>
                <a:tc>
                  <a:txBody>
                    <a:bodyPr/>
                    <a:lstStyle/>
                    <a:p>
                      <a:pPr algn="just">
                        <a:lnSpc>
                          <a:spcPts val="1900"/>
                        </a:lnSpc>
                        <a:spcBef>
                          <a:spcPts val="600"/>
                        </a:spcBef>
                        <a:spcAft>
                          <a:spcPts val="600"/>
                        </a:spcAft>
                      </a:pPr>
                      <a:r>
                        <a:rPr lang="en-US" sz="1600" kern="100" dirty="0">
                          <a:effectLst/>
                        </a:rPr>
                        <a:t>PFC module protection </a:t>
                      </a:r>
                      <a:endParaRPr lang="zh-CN" sz="1600" kern="100" dirty="0">
                        <a:effectLst/>
                        <a:latin typeface="Arial"/>
                        <a:ea typeface="黑体"/>
                        <a:cs typeface="Times New Roman"/>
                      </a:endParaRPr>
                    </a:p>
                  </a:txBody>
                  <a:tcPr marL="68580" marR="68580" marT="0" marB="0" anchor="ctr"/>
                </a:tc>
              </a:tr>
              <a:tr h="304646">
                <a:tc>
                  <a:txBody>
                    <a:bodyPr/>
                    <a:lstStyle/>
                    <a:p>
                      <a:pPr algn="ctr">
                        <a:lnSpc>
                          <a:spcPts val="1900"/>
                        </a:lnSpc>
                        <a:spcBef>
                          <a:spcPts val="600"/>
                        </a:spcBef>
                        <a:spcAft>
                          <a:spcPts val="600"/>
                        </a:spcAft>
                      </a:pPr>
                      <a:r>
                        <a:rPr lang="en-US" sz="1600" kern="100">
                          <a:effectLst/>
                        </a:rPr>
                        <a:t>P0</a:t>
                      </a:r>
                      <a:endParaRPr lang="zh-CN" sz="1600" kern="100">
                        <a:effectLst/>
                        <a:latin typeface="Arial"/>
                        <a:ea typeface="黑体"/>
                        <a:cs typeface="Times New Roman"/>
                      </a:endParaRPr>
                    </a:p>
                  </a:txBody>
                  <a:tcPr marL="68580" marR="68580" marT="0" marB="0" anchor="ctr"/>
                </a:tc>
                <a:tc>
                  <a:txBody>
                    <a:bodyPr/>
                    <a:lstStyle/>
                    <a:p>
                      <a:pPr algn="just">
                        <a:lnSpc>
                          <a:spcPts val="1900"/>
                        </a:lnSpc>
                        <a:spcBef>
                          <a:spcPts val="600"/>
                        </a:spcBef>
                        <a:spcAft>
                          <a:spcPts val="600"/>
                        </a:spcAft>
                      </a:pPr>
                      <a:r>
                        <a:rPr lang="en-US" sz="1600" kern="100" dirty="0">
                          <a:effectLst/>
                        </a:rPr>
                        <a:t>Top temperature protection of compressor</a:t>
                      </a:r>
                      <a:endParaRPr lang="zh-CN" sz="1600" kern="100" dirty="0">
                        <a:effectLst/>
                        <a:latin typeface="Arial"/>
                        <a:ea typeface="黑体"/>
                        <a:cs typeface="Times New Roman"/>
                      </a:endParaRPr>
                    </a:p>
                  </a:txBody>
                  <a:tcPr marL="68580" marR="68580" marT="0" marB="0" anchor="ctr"/>
                </a:tc>
              </a:tr>
              <a:tr h="304646">
                <a:tc>
                  <a:txBody>
                    <a:bodyPr/>
                    <a:lstStyle/>
                    <a:p>
                      <a:pPr algn="ctr">
                        <a:lnSpc>
                          <a:spcPts val="1900"/>
                        </a:lnSpc>
                        <a:spcBef>
                          <a:spcPts val="600"/>
                        </a:spcBef>
                        <a:spcAft>
                          <a:spcPts val="600"/>
                        </a:spcAft>
                      </a:pPr>
                      <a:r>
                        <a:rPr lang="en-US" sz="1600" kern="100">
                          <a:effectLst/>
                        </a:rPr>
                        <a:t>P1</a:t>
                      </a:r>
                      <a:endParaRPr lang="zh-CN" sz="1600" kern="100">
                        <a:effectLst/>
                        <a:latin typeface="Arial"/>
                        <a:ea typeface="黑体"/>
                        <a:cs typeface="Times New Roman"/>
                      </a:endParaRPr>
                    </a:p>
                  </a:txBody>
                  <a:tcPr marL="68580" marR="68580" marT="0" marB="0" anchor="ctr"/>
                </a:tc>
                <a:tc>
                  <a:txBody>
                    <a:bodyPr/>
                    <a:lstStyle/>
                    <a:p>
                      <a:pPr algn="just">
                        <a:lnSpc>
                          <a:spcPts val="1900"/>
                        </a:lnSpc>
                        <a:spcBef>
                          <a:spcPts val="600"/>
                        </a:spcBef>
                        <a:spcAft>
                          <a:spcPts val="600"/>
                        </a:spcAft>
                      </a:pPr>
                      <a:r>
                        <a:rPr lang="en-US" sz="1600" kern="100" dirty="0">
                          <a:effectLst/>
                        </a:rPr>
                        <a:t>High pressure </a:t>
                      </a:r>
                      <a:r>
                        <a:rPr lang="en-US" sz="1600" kern="100" dirty="0" smtClean="0">
                          <a:effectLst/>
                        </a:rPr>
                        <a:t>protection</a:t>
                      </a:r>
                      <a:endParaRPr lang="zh-CN" sz="1600" kern="100" dirty="0">
                        <a:effectLst/>
                        <a:latin typeface="Arial"/>
                        <a:ea typeface="黑体"/>
                        <a:cs typeface="Times New Roman"/>
                      </a:endParaRPr>
                    </a:p>
                  </a:txBody>
                  <a:tcPr marL="68580" marR="68580" marT="0" marB="0" anchor="ctr"/>
                </a:tc>
              </a:tr>
              <a:tr h="304646">
                <a:tc>
                  <a:txBody>
                    <a:bodyPr/>
                    <a:lstStyle/>
                    <a:p>
                      <a:pPr algn="ctr">
                        <a:lnSpc>
                          <a:spcPts val="1900"/>
                        </a:lnSpc>
                        <a:spcBef>
                          <a:spcPts val="600"/>
                        </a:spcBef>
                        <a:spcAft>
                          <a:spcPts val="600"/>
                        </a:spcAft>
                      </a:pPr>
                      <a:r>
                        <a:rPr lang="en-US" sz="1600" kern="100">
                          <a:effectLst/>
                        </a:rPr>
                        <a:t>P2</a:t>
                      </a:r>
                      <a:endParaRPr lang="zh-CN" sz="1600" kern="100">
                        <a:effectLst/>
                        <a:latin typeface="Arial"/>
                        <a:ea typeface="黑体"/>
                        <a:cs typeface="Times New Roman"/>
                      </a:endParaRPr>
                    </a:p>
                  </a:txBody>
                  <a:tcPr marL="68580" marR="68580" marT="0" marB="0" anchor="ctr"/>
                </a:tc>
                <a:tc>
                  <a:txBody>
                    <a:bodyPr/>
                    <a:lstStyle/>
                    <a:p>
                      <a:pPr algn="just">
                        <a:lnSpc>
                          <a:spcPts val="1900"/>
                        </a:lnSpc>
                        <a:spcBef>
                          <a:spcPts val="600"/>
                        </a:spcBef>
                        <a:spcAft>
                          <a:spcPts val="600"/>
                        </a:spcAft>
                      </a:pPr>
                      <a:r>
                        <a:rPr lang="en-US" sz="1600" kern="100" dirty="0">
                          <a:effectLst/>
                        </a:rPr>
                        <a:t>Low pressure </a:t>
                      </a:r>
                      <a:r>
                        <a:rPr lang="en-US" sz="1600" kern="100" dirty="0" smtClean="0">
                          <a:effectLst/>
                        </a:rPr>
                        <a:t>protection</a:t>
                      </a:r>
                      <a:endParaRPr lang="zh-CN" sz="1600" kern="100" dirty="0">
                        <a:effectLst/>
                        <a:latin typeface="Arial"/>
                        <a:ea typeface="黑体"/>
                        <a:cs typeface="Times New Roman"/>
                      </a:endParaRPr>
                    </a:p>
                  </a:txBody>
                  <a:tcPr marL="68580" marR="68580" marT="0" marB="0" anchor="ctr"/>
                </a:tc>
              </a:tr>
              <a:tr h="304646">
                <a:tc>
                  <a:txBody>
                    <a:bodyPr/>
                    <a:lstStyle/>
                    <a:p>
                      <a:pPr algn="ctr">
                        <a:lnSpc>
                          <a:spcPts val="1900"/>
                        </a:lnSpc>
                        <a:spcBef>
                          <a:spcPts val="600"/>
                        </a:spcBef>
                        <a:spcAft>
                          <a:spcPts val="600"/>
                        </a:spcAft>
                      </a:pPr>
                      <a:r>
                        <a:rPr lang="en-US" sz="1600" kern="100">
                          <a:effectLst/>
                        </a:rPr>
                        <a:t>P3</a:t>
                      </a:r>
                      <a:endParaRPr lang="zh-CN" sz="1600" kern="100">
                        <a:effectLst/>
                        <a:latin typeface="Arial"/>
                        <a:ea typeface="黑体"/>
                        <a:cs typeface="Times New Roman"/>
                      </a:endParaRPr>
                    </a:p>
                  </a:txBody>
                  <a:tcPr marL="68580" marR="68580" marT="0" marB="0" anchor="ctr"/>
                </a:tc>
                <a:tc>
                  <a:txBody>
                    <a:bodyPr/>
                    <a:lstStyle/>
                    <a:p>
                      <a:pPr algn="just">
                        <a:lnSpc>
                          <a:spcPts val="1900"/>
                        </a:lnSpc>
                        <a:spcBef>
                          <a:spcPts val="600"/>
                        </a:spcBef>
                        <a:spcAft>
                          <a:spcPts val="600"/>
                        </a:spcAft>
                      </a:pPr>
                      <a:r>
                        <a:rPr lang="en-US" sz="1600" kern="100" dirty="0">
                          <a:effectLst/>
                        </a:rPr>
                        <a:t>Current protection of compressor</a:t>
                      </a:r>
                      <a:endParaRPr lang="zh-CN" sz="1600" kern="100" dirty="0">
                        <a:effectLst/>
                        <a:latin typeface="Arial"/>
                        <a:ea typeface="黑体"/>
                        <a:cs typeface="Times New Roman"/>
                      </a:endParaRPr>
                    </a:p>
                  </a:txBody>
                  <a:tcPr marL="68580" marR="68580" marT="0" marB="0" anchor="ctr"/>
                </a:tc>
              </a:tr>
              <a:tr h="304646">
                <a:tc>
                  <a:txBody>
                    <a:bodyPr/>
                    <a:lstStyle/>
                    <a:p>
                      <a:pPr algn="ctr">
                        <a:lnSpc>
                          <a:spcPts val="1900"/>
                        </a:lnSpc>
                        <a:spcBef>
                          <a:spcPts val="600"/>
                        </a:spcBef>
                        <a:spcAft>
                          <a:spcPts val="600"/>
                        </a:spcAft>
                      </a:pPr>
                      <a:r>
                        <a:rPr lang="en-US" sz="1600" kern="100">
                          <a:effectLst/>
                        </a:rPr>
                        <a:t>P4</a:t>
                      </a:r>
                      <a:endParaRPr lang="zh-CN" sz="1600" kern="100">
                        <a:effectLst/>
                        <a:latin typeface="Arial"/>
                        <a:ea typeface="黑体"/>
                        <a:cs typeface="Times New Roman"/>
                      </a:endParaRPr>
                    </a:p>
                  </a:txBody>
                  <a:tcPr marL="68580" marR="68580" marT="0" marB="0" anchor="ctr"/>
                </a:tc>
                <a:tc>
                  <a:txBody>
                    <a:bodyPr/>
                    <a:lstStyle/>
                    <a:p>
                      <a:pPr algn="just">
                        <a:lnSpc>
                          <a:spcPts val="1900"/>
                        </a:lnSpc>
                        <a:spcBef>
                          <a:spcPts val="600"/>
                        </a:spcBef>
                        <a:spcAft>
                          <a:spcPts val="600"/>
                        </a:spcAft>
                      </a:pPr>
                      <a:r>
                        <a:rPr lang="en-US" sz="1600" kern="100" dirty="0">
                          <a:effectLst/>
                        </a:rPr>
                        <a:t>Discharge temperature protection of compressor</a:t>
                      </a:r>
                      <a:endParaRPr lang="zh-CN" sz="1600" kern="100" dirty="0">
                        <a:effectLst/>
                        <a:latin typeface="Arial"/>
                        <a:ea typeface="黑体"/>
                        <a:cs typeface="Times New Roman"/>
                      </a:endParaRPr>
                    </a:p>
                  </a:txBody>
                  <a:tcPr marL="68580" marR="68580" marT="0" marB="0" anchor="ctr"/>
                </a:tc>
              </a:tr>
              <a:tr h="304646">
                <a:tc>
                  <a:txBody>
                    <a:bodyPr/>
                    <a:lstStyle/>
                    <a:p>
                      <a:pPr algn="ctr">
                        <a:lnSpc>
                          <a:spcPts val="1900"/>
                        </a:lnSpc>
                        <a:spcBef>
                          <a:spcPts val="600"/>
                        </a:spcBef>
                        <a:spcAft>
                          <a:spcPts val="600"/>
                        </a:spcAft>
                      </a:pPr>
                      <a:r>
                        <a:rPr lang="en-US" sz="1600" kern="100">
                          <a:effectLst/>
                        </a:rPr>
                        <a:t>P5</a:t>
                      </a:r>
                      <a:endParaRPr lang="zh-CN" sz="1600" kern="100">
                        <a:effectLst/>
                        <a:latin typeface="Arial"/>
                        <a:ea typeface="黑体"/>
                        <a:cs typeface="Times New Roman"/>
                      </a:endParaRPr>
                    </a:p>
                  </a:txBody>
                  <a:tcPr marL="68580" marR="68580" marT="0" marB="0" anchor="ctr"/>
                </a:tc>
                <a:tc>
                  <a:txBody>
                    <a:bodyPr/>
                    <a:lstStyle/>
                    <a:p>
                      <a:pPr algn="just">
                        <a:lnSpc>
                          <a:spcPts val="1900"/>
                        </a:lnSpc>
                        <a:spcBef>
                          <a:spcPts val="600"/>
                        </a:spcBef>
                        <a:spcAft>
                          <a:spcPts val="600"/>
                        </a:spcAft>
                      </a:pPr>
                      <a:r>
                        <a:rPr lang="en-US" sz="1600" kern="100" dirty="0">
                          <a:effectLst/>
                        </a:rPr>
                        <a:t>High temperature protection of condenser</a:t>
                      </a:r>
                      <a:endParaRPr lang="zh-CN" sz="1600" kern="100" dirty="0">
                        <a:effectLst/>
                        <a:latin typeface="Arial"/>
                        <a:ea typeface="黑体"/>
                        <a:cs typeface="Times New Roman"/>
                      </a:endParaRPr>
                    </a:p>
                  </a:txBody>
                  <a:tcPr marL="68580" marR="68580" marT="0" marB="0" anchor="ctr"/>
                </a:tc>
              </a:tr>
              <a:tr h="304646">
                <a:tc>
                  <a:txBody>
                    <a:bodyPr/>
                    <a:lstStyle/>
                    <a:p>
                      <a:pPr algn="ctr">
                        <a:lnSpc>
                          <a:spcPts val="1900"/>
                        </a:lnSpc>
                        <a:spcBef>
                          <a:spcPts val="600"/>
                        </a:spcBef>
                        <a:spcAft>
                          <a:spcPts val="600"/>
                        </a:spcAft>
                      </a:pPr>
                      <a:r>
                        <a:rPr lang="en-US" sz="1600" kern="100">
                          <a:effectLst/>
                        </a:rPr>
                        <a:t>P6</a:t>
                      </a:r>
                      <a:endParaRPr lang="zh-CN" sz="1600" kern="100">
                        <a:effectLst/>
                        <a:latin typeface="Arial"/>
                        <a:ea typeface="黑体"/>
                        <a:cs typeface="Times New Roman"/>
                      </a:endParaRPr>
                    </a:p>
                  </a:txBody>
                  <a:tcPr marL="68580" marR="68580" marT="0" marB="0" anchor="ctr"/>
                </a:tc>
                <a:tc>
                  <a:txBody>
                    <a:bodyPr/>
                    <a:lstStyle/>
                    <a:p>
                      <a:pPr algn="just">
                        <a:lnSpc>
                          <a:spcPts val="1900"/>
                        </a:lnSpc>
                        <a:spcBef>
                          <a:spcPts val="600"/>
                        </a:spcBef>
                        <a:spcAft>
                          <a:spcPts val="600"/>
                        </a:spcAft>
                      </a:pPr>
                      <a:r>
                        <a:rPr lang="en-US" sz="1600" kern="0" dirty="0">
                          <a:effectLst/>
                        </a:rPr>
                        <a:t>IPM module protection</a:t>
                      </a:r>
                      <a:endParaRPr lang="zh-CN" sz="1600" kern="100" dirty="0">
                        <a:effectLst/>
                        <a:latin typeface="Arial"/>
                        <a:ea typeface="黑体"/>
                        <a:cs typeface="Times New Roman"/>
                      </a:endParaRPr>
                    </a:p>
                  </a:txBody>
                  <a:tcPr marL="68580" marR="68580" marT="0" marB="0" anchor="ctr"/>
                </a:tc>
              </a:tr>
            </a:tbl>
          </a:graphicData>
        </a:graphic>
      </p:graphicFrame>
      <p:pic>
        <p:nvPicPr>
          <p:cNvPr id="7" name="Picture 11" descr="未命名"/>
          <p:cNvPicPr>
            <a:picLocks noChangeAspect="1" noChangeArrowheads="1"/>
          </p:cNvPicPr>
          <p:nvPr/>
        </p:nvPicPr>
        <p:blipFill>
          <a:blip r:embed="rId2" cstate="print"/>
          <a:srcRect r="-18805" b="-598"/>
          <a:stretch>
            <a:fillRect/>
          </a:stretch>
        </p:blipFill>
        <p:spPr bwMode="auto">
          <a:xfrm>
            <a:off x="8515052" y="1692399"/>
            <a:ext cx="1584325" cy="1073150"/>
          </a:xfrm>
          <a:prstGeom prst="rect">
            <a:avLst/>
          </a:prstGeom>
          <a:noFill/>
          <a:ln w="9525">
            <a:noFill/>
            <a:miter lim="800000"/>
            <a:headEnd/>
            <a:tailEnd/>
          </a:ln>
        </p:spPr>
      </p:pic>
      <p:sp>
        <p:nvSpPr>
          <p:cNvPr id="6" name="矩形 5"/>
          <p:cNvSpPr/>
          <p:nvPr/>
        </p:nvSpPr>
        <p:spPr>
          <a:xfrm>
            <a:off x="8299028" y="2988543"/>
            <a:ext cx="2031864" cy="646331"/>
          </a:xfrm>
          <a:prstGeom prst="rect">
            <a:avLst/>
          </a:prstGeom>
        </p:spPr>
        <p:txBody>
          <a:bodyPr wrap="square">
            <a:spAutoFit/>
          </a:bodyPr>
          <a:lstStyle/>
          <a:p>
            <a:pPr algn="ctr"/>
            <a:r>
              <a:rPr kumimoji="1" lang="en-US" altLang="zh-CN" sz="1800" b="1" dirty="0" smtClean="0">
                <a:solidFill>
                  <a:schemeClr val="accent2">
                    <a:lumMod val="75000"/>
                  </a:schemeClr>
                </a:solidFill>
                <a:ea typeface="宋体" charset="-122"/>
                <a:cs typeface="Times New Roman" pitchFamily="18" charset="0"/>
              </a:rPr>
              <a:t>Digit display on outdoor PCB</a:t>
            </a:r>
            <a:endParaRPr lang="zh-CN" altLang="en-US" sz="1800" dirty="0"/>
          </a:p>
        </p:txBody>
      </p:sp>
    </p:spTree>
    <p:extLst>
      <p:ext uri="{BB962C8B-B14F-4D97-AF65-F5344CB8AC3E}">
        <p14:creationId xmlns:p14="http://schemas.microsoft.com/office/powerpoint/2010/main" val="20237681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122738" y="898525"/>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p>
        </p:txBody>
      </p:sp>
      <p:sp>
        <p:nvSpPr>
          <p:cNvPr id="2" name="矩形 1"/>
          <p:cNvSpPr/>
          <p:nvPr/>
        </p:nvSpPr>
        <p:spPr>
          <a:xfrm>
            <a:off x="4677903" y="180975"/>
            <a:ext cx="5759910" cy="584775"/>
          </a:xfrm>
          <a:prstGeom prst="rect">
            <a:avLst/>
          </a:prstGeom>
        </p:spPr>
        <p:txBody>
          <a:bodyPr wrap="none">
            <a:spAutoFit/>
          </a:bodyPr>
          <a:lstStyle/>
          <a:p>
            <a:pPr algn="r">
              <a:defRPr/>
            </a:pPr>
            <a:r>
              <a:rPr kumimoji="1" lang="en-US" altLang="zh-CN" sz="3200" b="1" dirty="0" smtClean="0">
                <a:solidFill>
                  <a:schemeClr val="accent2">
                    <a:lumMod val="75000"/>
                  </a:schemeClr>
                </a:solidFill>
                <a:latin typeface="Arial" charset="0"/>
                <a:ea typeface="宋体" charset="-122"/>
                <a:cs typeface="Times New Roman" pitchFamily="18" charset="0"/>
              </a:rPr>
              <a:t>1. </a:t>
            </a:r>
            <a:r>
              <a:rPr kumimoji="1" lang="en-US" altLang="zh-CN" sz="3200" b="1" dirty="0" smtClean="0">
                <a:solidFill>
                  <a:schemeClr val="accent2">
                    <a:lumMod val="75000"/>
                  </a:schemeClr>
                </a:solidFill>
                <a:ea typeface="宋体" charset="-122"/>
                <a:cs typeface="Times New Roman" pitchFamily="18" charset="0"/>
              </a:rPr>
              <a:t>Main parts understanding</a:t>
            </a:r>
            <a:endParaRPr lang="zh-CN" altLang="en-US" sz="3200" dirty="0">
              <a:latin typeface="Arial" charset="0"/>
              <a:ea typeface="宋体" charset="-122"/>
            </a:endParaRPr>
          </a:p>
        </p:txBody>
      </p:sp>
      <p:sp>
        <p:nvSpPr>
          <p:cNvPr id="4" name="矩形 3"/>
          <p:cNvSpPr/>
          <p:nvPr/>
        </p:nvSpPr>
        <p:spPr>
          <a:xfrm>
            <a:off x="165102" y="972319"/>
            <a:ext cx="3573222" cy="461665"/>
          </a:xfrm>
          <a:prstGeom prst="rect">
            <a:avLst/>
          </a:prstGeom>
        </p:spPr>
        <p:txBody>
          <a:bodyPr wrap="none">
            <a:spAutoFit/>
          </a:bodyPr>
          <a:lstStyle/>
          <a:p>
            <a:r>
              <a:rPr kumimoji="1" lang="en-US" altLang="zh-CN" sz="2400" b="1" dirty="0" smtClean="0">
                <a:solidFill>
                  <a:schemeClr val="accent2">
                    <a:lumMod val="75000"/>
                  </a:schemeClr>
                </a:solidFill>
                <a:ea typeface="宋体" charset="-122"/>
                <a:cs typeface="Times New Roman" pitchFamily="18" charset="0"/>
              </a:rPr>
              <a:t>1. GA indoor PCB  36K </a:t>
            </a:r>
            <a:endParaRPr lang="zh-CN" alt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172" y="1433984"/>
            <a:ext cx="8627858" cy="539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对象 5"/>
          <p:cNvGraphicFramePr>
            <a:graphicFrameLocks noChangeAspect="1"/>
          </p:cNvGraphicFramePr>
          <p:nvPr>
            <p:extLst>
              <p:ext uri="{D42A27DB-BD31-4B8C-83A1-F6EECF244321}">
                <p14:modId xmlns:p14="http://schemas.microsoft.com/office/powerpoint/2010/main" val="1963115497"/>
              </p:ext>
            </p:extLst>
          </p:nvPr>
        </p:nvGraphicFramePr>
        <p:xfrm>
          <a:off x="538826" y="1620391"/>
          <a:ext cx="7184138" cy="4964782"/>
        </p:xfrm>
        <a:graphic>
          <a:graphicData uri="http://schemas.openxmlformats.org/presentationml/2006/ole">
            <mc:AlternateContent xmlns:mc="http://schemas.openxmlformats.org/markup-compatibility/2006">
              <mc:Choice xmlns:v="urn:schemas-microsoft-com:vml" Requires="v">
                <p:oleObj spid="_x0000_s2099" r:id="rId3" imgW="4162194" imgH="2892247" progId="Visio.Drawing.11">
                  <p:embed/>
                </p:oleObj>
              </mc:Choice>
              <mc:Fallback>
                <p:oleObj r:id="rId3" imgW="4162194" imgH="2892247"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826" y="1620391"/>
                        <a:ext cx="7184138" cy="4964782"/>
                      </a:xfrm>
                      <a:prstGeom prst="rect">
                        <a:avLst/>
                      </a:prstGeom>
                      <a:noFill/>
                    </p:spPr>
                  </p:pic>
                </p:oleObj>
              </mc:Fallback>
            </mc:AlternateContent>
          </a:graphicData>
        </a:graphic>
      </p:graphicFrame>
      <p:sp>
        <p:nvSpPr>
          <p:cNvPr id="15362" name="Rectangle 2"/>
          <p:cNvSpPr>
            <a:spLocks noChangeArrowheads="1"/>
          </p:cNvSpPr>
          <p:nvPr/>
        </p:nvSpPr>
        <p:spPr bwMode="auto">
          <a:xfrm>
            <a:off x="4122738" y="898525"/>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p>
        </p:txBody>
      </p:sp>
      <p:sp>
        <p:nvSpPr>
          <p:cNvPr id="4" name="矩形 3"/>
          <p:cNvSpPr/>
          <p:nvPr/>
        </p:nvSpPr>
        <p:spPr>
          <a:xfrm>
            <a:off x="165102" y="972319"/>
            <a:ext cx="4410182" cy="461665"/>
          </a:xfrm>
          <a:prstGeom prst="rect">
            <a:avLst/>
          </a:prstGeom>
        </p:spPr>
        <p:txBody>
          <a:bodyPr wrap="none">
            <a:spAutoFit/>
          </a:bodyPr>
          <a:lstStyle/>
          <a:p>
            <a:r>
              <a:rPr kumimoji="1" lang="en-US" altLang="zh-CN" sz="2400" b="1" dirty="0">
                <a:solidFill>
                  <a:schemeClr val="accent2">
                    <a:lumMod val="75000"/>
                  </a:schemeClr>
                </a:solidFill>
                <a:ea typeface="宋体" charset="-122"/>
                <a:cs typeface="Times New Roman" pitchFamily="18" charset="0"/>
              </a:rPr>
              <a:t>1. EEPROM parameter error  </a:t>
            </a:r>
            <a:endParaRPr lang="zh-CN" altLang="en-US" dirty="0"/>
          </a:p>
        </p:txBody>
      </p:sp>
      <p:sp>
        <p:nvSpPr>
          <p:cNvPr id="5" name="矩形 4"/>
          <p:cNvSpPr/>
          <p:nvPr/>
        </p:nvSpPr>
        <p:spPr>
          <a:xfrm>
            <a:off x="4842644" y="180975"/>
            <a:ext cx="5671745" cy="584775"/>
          </a:xfrm>
          <a:prstGeom prst="rect">
            <a:avLst/>
          </a:prstGeom>
        </p:spPr>
        <p:txBody>
          <a:bodyPr wrap="none">
            <a:spAutoFit/>
          </a:bodyPr>
          <a:lstStyle/>
          <a:p>
            <a:pPr>
              <a:defRPr/>
            </a:pPr>
            <a:r>
              <a:rPr kumimoji="1" lang="en-US" altLang="zh-CN" sz="3200" b="1" dirty="0" smtClean="0">
                <a:solidFill>
                  <a:schemeClr val="accent2">
                    <a:lumMod val="75000"/>
                  </a:schemeClr>
                </a:solidFill>
                <a:latin typeface="Arial" charset="0"/>
                <a:ea typeface="宋体" charset="-122"/>
                <a:cs typeface="Times New Roman" pitchFamily="18" charset="0"/>
              </a:rPr>
              <a:t>4. Error code understanding</a:t>
            </a:r>
            <a:endParaRPr kumimoji="1" lang="en-US" altLang="zh-CN" sz="3200" b="1" dirty="0">
              <a:solidFill>
                <a:schemeClr val="accent2">
                  <a:lumMod val="75000"/>
                </a:schemeClr>
              </a:solidFill>
              <a:ea typeface="宋体" charset="-122"/>
              <a:cs typeface="Times New Roman" pitchFamily="18" charset="0"/>
            </a:endParaRPr>
          </a:p>
        </p:txBody>
      </p:sp>
      <p:sp>
        <p:nvSpPr>
          <p:cNvPr id="3" name="Rectangle 2"/>
          <p:cNvSpPr>
            <a:spLocks noChangeArrowheads="1"/>
          </p:cNvSpPr>
          <p:nvPr/>
        </p:nvSpPr>
        <p:spPr bwMode="auto">
          <a:xfrm>
            <a:off x="0" y="0"/>
            <a:ext cx="10693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Rectangle 2"/>
          <p:cNvSpPr>
            <a:spLocks noChangeArrowheads="1"/>
          </p:cNvSpPr>
          <p:nvPr/>
        </p:nvSpPr>
        <p:spPr bwMode="auto">
          <a:xfrm>
            <a:off x="0" y="0"/>
            <a:ext cx="10693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矩形 6"/>
          <p:cNvSpPr/>
          <p:nvPr/>
        </p:nvSpPr>
        <p:spPr bwMode="auto">
          <a:xfrm>
            <a:off x="666180" y="5940871"/>
            <a:ext cx="2808312" cy="504056"/>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Arial" charset="0"/>
                <a:ea typeface="宋体" pitchFamily="2" charset="-122"/>
              </a:rPr>
              <a:t>Replace the PCB</a:t>
            </a:r>
            <a:endParaRPr kumimoji="0" lang="zh-CN" altLang="en-US" sz="2000" b="0" i="0" u="none" strike="noStrike" cap="none" normalizeH="0" baseline="0" dirty="0" smtClean="0">
              <a:ln>
                <a:noFill/>
              </a:ln>
              <a:solidFill>
                <a:schemeClr val="tx1"/>
              </a:solidFill>
              <a:effectLst/>
              <a:latin typeface="Arial" charset="0"/>
              <a:ea typeface="宋体" pitchFamily="2" charset="-122"/>
            </a:endParaRPr>
          </a:p>
        </p:txBody>
      </p:sp>
      <p:sp>
        <p:nvSpPr>
          <p:cNvPr id="8" name="矩形 7"/>
          <p:cNvSpPr/>
          <p:nvPr/>
        </p:nvSpPr>
        <p:spPr>
          <a:xfrm>
            <a:off x="4679851" y="4977472"/>
            <a:ext cx="5346700" cy="1323439"/>
          </a:xfrm>
          <a:prstGeom prst="rect">
            <a:avLst/>
          </a:prstGeom>
        </p:spPr>
        <p:txBody>
          <a:bodyPr>
            <a:spAutoFit/>
          </a:bodyPr>
          <a:lstStyle/>
          <a:p>
            <a:pPr marL="285750" indent="-285750">
              <a:buFont typeface="Wingdings" pitchFamily="2" charset="2"/>
              <a:buChar char="Ø"/>
            </a:pPr>
            <a:r>
              <a:rPr lang="en-US" altLang="zh-CN" sz="1600" dirty="0" smtClean="0">
                <a:solidFill>
                  <a:srgbClr val="FF0000"/>
                </a:solidFill>
              </a:rPr>
              <a:t>EEPROM</a:t>
            </a:r>
            <a:r>
              <a:rPr lang="en-US" altLang="zh-CN" sz="1600" dirty="0">
                <a:solidFill>
                  <a:srgbClr val="FF0000"/>
                </a:solidFill>
              </a:rPr>
              <a:t>: a read-only memory whose contents can be erased and reprogrammed using a pulsed voltage. </a:t>
            </a:r>
            <a:endParaRPr lang="en-US" altLang="zh-CN" sz="1600" dirty="0" smtClean="0">
              <a:solidFill>
                <a:srgbClr val="FF0000"/>
              </a:solidFill>
            </a:endParaRPr>
          </a:p>
          <a:p>
            <a:pPr marL="285750" indent="-285750">
              <a:buFont typeface="Wingdings" pitchFamily="2" charset="2"/>
              <a:buChar char="Ø"/>
            </a:pPr>
            <a:endParaRPr lang="en-US" altLang="zh-CN" sz="1600" dirty="0">
              <a:solidFill>
                <a:srgbClr val="FF0000"/>
              </a:solidFill>
            </a:endParaRPr>
          </a:p>
          <a:p>
            <a:pPr marL="285750" indent="-285750">
              <a:buFont typeface="Wingdings" pitchFamily="2" charset="2"/>
              <a:buChar char="Ø"/>
            </a:pPr>
            <a:r>
              <a:rPr lang="en-US" altLang="zh-CN" sz="1600" dirty="0" smtClean="0">
                <a:solidFill>
                  <a:srgbClr val="FF0000"/>
                </a:solidFill>
              </a:rPr>
              <a:t>If this problem happened, need to replace the EEPROM or PCB.</a:t>
            </a:r>
            <a:endParaRPr lang="zh-CN" altLang="zh-CN" sz="1600" dirty="0">
              <a:solidFill>
                <a:srgbClr val="FF0000"/>
              </a:solidFill>
            </a:endParaRPr>
          </a:p>
        </p:txBody>
      </p:sp>
    </p:spTree>
    <p:extLst>
      <p:ext uri="{BB962C8B-B14F-4D97-AF65-F5344CB8AC3E}">
        <p14:creationId xmlns:p14="http://schemas.microsoft.com/office/powerpoint/2010/main" val="11914425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4122738" y="898525"/>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p>
        </p:txBody>
      </p:sp>
      <p:sp>
        <p:nvSpPr>
          <p:cNvPr id="4" name="矩形 3"/>
          <p:cNvSpPr/>
          <p:nvPr/>
        </p:nvSpPr>
        <p:spPr>
          <a:xfrm>
            <a:off x="165102" y="972319"/>
            <a:ext cx="6878806" cy="461665"/>
          </a:xfrm>
          <a:prstGeom prst="rect">
            <a:avLst/>
          </a:prstGeom>
        </p:spPr>
        <p:txBody>
          <a:bodyPr wrap="none">
            <a:spAutoFit/>
          </a:bodyPr>
          <a:lstStyle/>
          <a:p>
            <a:r>
              <a:rPr kumimoji="1" lang="en-US" altLang="zh-CN" sz="2400" b="1" dirty="0" smtClean="0">
                <a:solidFill>
                  <a:schemeClr val="accent2">
                    <a:lumMod val="75000"/>
                  </a:schemeClr>
                </a:solidFill>
                <a:ea typeface="宋体" charset="-122"/>
                <a:cs typeface="Times New Roman" pitchFamily="18" charset="0"/>
              </a:rPr>
              <a:t>2</a:t>
            </a:r>
            <a:r>
              <a:rPr kumimoji="1" lang="en-US" altLang="zh-CN" sz="2400" b="1" dirty="0">
                <a:solidFill>
                  <a:schemeClr val="accent2">
                    <a:lumMod val="75000"/>
                  </a:schemeClr>
                </a:solidFill>
                <a:ea typeface="宋体" charset="-122"/>
                <a:cs typeface="Times New Roman" pitchFamily="18" charset="0"/>
              </a:rPr>
              <a:t>. Indoor / outdoor units communication error</a:t>
            </a:r>
            <a:endParaRPr lang="zh-CN" altLang="en-US" dirty="0"/>
          </a:p>
        </p:txBody>
      </p:sp>
      <p:sp>
        <p:nvSpPr>
          <p:cNvPr id="5" name="矩形 4"/>
          <p:cNvSpPr/>
          <p:nvPr/>
        </p:nvSpPr>
        <p:spPr>
          <a:xfrm>
            <a:off x="4842644" y="180975"/>
            <a:ext cx="5671745" cy="584775"/>
          </a:xfrm>
          <a:prstGeom prst="rect">
            <a:avLst/>
          </a:prstGeom>
        </p:spPr>
        <p:txBody>
          <a:bodyPr wrap="none">
            <a:spAutoFit/>
          </a:bodyPr>
          <a:lstStyle/>
          <a:p>
            <a:pPr>
              <a:defRPr/>
            </a:pPr>
            <a:r>
              <a:rPr kumimoji="1" lang="en-US" altLang="zh-CN" sz="3200" b="1" dirty="0" smtClean="0">
                <a:solidFill>
                  <a:schemeClr val="accent2">
                    <a:lumMod val="75000"/>
                  </a:schemeClr>
                </a:solidFill>
                <a:latin typeface="Arial" charset="0"/>
                <a:ea typeface="宋体" charset="-122"/>
                <a:cs typeface="Times New Roman" pitchFamily="18" charset="0"/>
              </a:rPr>
              <a:t>4. Error code understanding</a:t>
            </a:r>
            <a:endParaRPr kumimoji="1" lang="en-US" altLang="zh-CN" sz="3200" b="1" dirty="0">
              <a:solidFill>
                <a:schemeClr val="accent2">
                  <a:lumMod val="75000"/>
                </a:schemeClr>
              </a:solidFill>
              <a:ea typeface="宋体" charset="-122"/>
              <a:cs typeface="Times New Roman" pitchFamily="18" charset="0"/>
            </a:endParaRPr>
          </a:p>
        </p:txBody>
      </p:sp>
      <p:sp>
        <p:nvSpPr>
          <p:cNvPr id="3" name="Rectangle 2"/>
          <p:cNvSpPr>
            <a:spLocks noChangeArrowheads="1"/>
          </p:cNvSpPr>
          <p:nvPr/>
        </p:nvSpPr>
        <p:spPr bwMode="auto">
          <a:xfrm>
            <a:off x="0" y="0"/>
            <a:ext cx="10693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Rectangle 2"/>
          <p:cNvSpPr>
            <a:spLocks noChangeArrowheads="1"/>
          </p:cNvSpPr>
          <p:nvPr/>
        </p:nvSpPr>
        <p:spPr bwMode="auto">
          <a:xfrm>
            <a:off x="0" y="0"/>
            <a:ext cx="10693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6" name="对象 5"/>
          <p:cNvGraphicFramePr>
            <a:graphicFrameLocks noChangeAspect="1"/>
          </p:cNvGraphicFramePr>
          <p:nvPr>
            <p:extLst>
              <p:ext uri="{D42A27DB-BD31-4B8C-83A1-F6EECF244321}">
                <p14:modId xmlns:p14="http://schemas.microsoft.com/office/powerpoint/2010/main" val="3900430887"/>
              </p:ext>
            </p:extLst>
          </p:nvPr>
        </p:nvGraphicFramePr>
        <p:xfrm>
          <a:off x="594172" y="1433984"/>
          <a:ext cx="5136758" cy="7532762"/>
        </p:xfrm>
        <a:graphic>
          <a:graphicData uri="http://schemas.openxmlformats.org/presentationml/2006/ole">
            <mc:AlternateContent xmlns:mc="http://schemas.openxmlformats.org/markup-compatibility/2006">
              <mc:Choice xmlns:v="urn:schemas-microsoft-com:vml" Requires="v">
                <p:oleObj spid="_x0000_s3126" r:id="rId3" imgW="5684132" imgH="8324698" progId="Visio.Drawing.11">
                  <p:embed/>
                </p:oleObj>
              </mc:Choice>
              <mc:Fallback>
                <p:oleObj r:id="rId3" imgW="5684132" imgH="8324698"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172" y="1433984"/>
                        <a:ext cx="5136758" cy="7532762"/>
                      </a:xfrm>
                      <a:prstGeom prst="rect">
                        <a:avLst/>
                      </a:prstGeom>
                      <a:noFill/>
                    </p:spPr>
                  </p:pic>
                </p:oleObj>
              </mc:Fallback>
            </mc:AlternateContent>
          </a:graphicData>
        </a:graphic>
      </p:graphicFrame>
      <p:sp>
        <p:nvSpPr>
          <p:cNvPr id="9" name="矩形 8"/>
          <p:cNvSpPr/>
          <p:nvPr/>
        </p:nvSpPr>
        <p:spPr>
          <a:xfrm>
            <a:off x="4914899" y="1620391"/>
            <a:ext cx="5688385" cy="2554545"/>
          </a:xfrm>
          <a:prstGeom prst="rect">
            <a:avLst/>
          </a:prstGeom>
        </p:spPr>
        <p:txBody>
          <a:bodyPr wrap="square">
            <a:spAutoFit/>
          </a:bodyPr>
          <a:lstStyle/>
          <a:p>
            <a:pPr marL="285750" indent="-285750">
              <a:buFont typeface="Wingdings" pitchFamily="2" charset="2"/>
              <a:buChar char="Ø"/>
            </a:pPr>
            <a:r>
              <a:rPr lang="en-US" altLang="zh-CN" sz="1600" dirty="0" smtClean="0">
                <a:solidFill>
                  <a:srgbClr val="FF0000"/>
                </a:solidFill>
              </a:rPr>
              <a:t>Check if there any electromagnetic interface source.</a:t>
            </a:r>
          </a:p>
          <a:p>
            <a:r>
              <a:rPr lang="en-US" altLang="zh-CN" sz="1600" dirty="0" smtClean="0">
                <a:solidFill>
                  <a:srgbClr val="FF0000"/>
                </a:solidFill>
              </a:rPr>
              <a:t>Check the wiring connected to indoor and outdoor are good?</a:t>
            </a:r>
          </a:p>
          <a:p>
            <a:pPr marL="285750" indent="-285750">
              <a:buFont typeface="Wingdings" pitchFamily="2" charset="2"/>
              <a:buChar char="Ø"/>
            </a:pPr>
            <a:r>
              <a:rPr lang="en-US" altLang="zh-CN" sz="1600" dirty="0" smtClean="0">
                <a:solidFill>
                  <a:srgbClr val="FF0000"/>
                </a:solidFill>
              </a:rPr>
              <a:t>Check the polarity of signal wire is correct of LCAC. P-P, Q-Q, E-E.</a:t>
            </a:r>
          </a:p>
          <a:p>
            <a:pPr marL="285750" indent="-285750">
              <a:buFont typeface="Wingdings" pitchFamily="2" charset="2"/>
              <a:buChar char="Ø"/>
            </a:pPr>
            <a:r>
              <a:rPr lang="en-US" altLang="zh-CN" sz="1600" dirty="0" smtClean="0">
                <a:solidFill>
                  <a:srgbClr val="FF0000"/>
                </a:solidFill>
              </a:rPr>
              <a:t>The signal wire of LCAC should be 3-Core shield wire.</a:t>
            </a:r>
          </a:p>
          <a:p>
            <a:pPr marL="285750" indent="-285750">
              <a:buFont typeface="Wingdings" pitchFamily="2" charset="2"/>
              <a:buChar char="Ø"/>
            </a:pPr>
            <a:r>
              <a:rPr lang="en-US" altLang="zh-CN" sz="1600" dirty="0" smtClean="0">
                <a:solidFill>
                  <a:srgbClr val="FF0000"/>
                </a:solidFill>
              </a:rPr>
              <a:t>The signal wire is good. For LCAC, the voltage is 0~5V. For wall mounted, the voltage between S and N is about 50V of indoor, about 90V of outdoor.</a:t>
            </a:r>
          </a:p>
          <a:p>
            <a:endParaRPr lang="en-US" altLang="zh-CN" sz="1600" dirty="0">
              <a:solidFill>
                <a:srgbClr val="FF0000"/>
              </a:solidFill>
            </a:endParaRPr>
          </a:p>
          <a:p>
            <a:pPr marL="285750" indent="-285750">
              <a:buFont typeface="Wingdings" pitchFamily="2" charset="2"/>
              <a:buChar char="Ø"/>
            </a:pPr>
            <a:r>
              <a:rPr lang="en-US" altLang="zh-CN" sz="1600" dirty="0" smtClean="0">
                <a:solidFill>
                  <a:srgbClr val="FF0000"/>
                </a:solidFill>
              </a:rPr>
              <a:t>If not the above problem, replace the main PCB</a:t>
            </a:r>
            <a:endParaRPr lang="zh-CN" altLang="zh-CN" sz="1600" dirty="0">
              <a:solidFill>
                <a:srgbClr val="FF0000"/>
              </a:solidFill>
            </a:endParaRPr>
          </a:p>
        </p:txBody>
      </p:sp>
    </p:spTree>
    <p:extLst>
      <p:ext uri="{BB962C8B-B14F-4D97-AF65-F5344CB8AC3E}">
        <p14:creationId xmlns:p14="http://schemas.microsoft.com/office/powerpoint/2010/main" val="4341176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4122738" y="898525"/>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p>
        </p:txBody>
      </p:sp>
      <p:sp>
        <p:nvSpPr>
          <p:cNvPr id="4" name="矩形 3"/>
          <p:cNvSpPr/>
          <p:nvPr/>
        </p:nvSpPr>
        <p:spPr>
          <a:xfrm>
            <a:off x="165102" y="972319"/>
            <a:ext cx="4410182" cy="461665"/>
          </a:xfrm>
          <a:prstGeom prst="rect">
            <a:avLst/>
          </a:prstGeom>
        </p:spPr>
        <p:txBody>
          <a:bodyPr wrap="none">
            <a:spAutoFit/>
          </a:bodyPr>
          <a:lstStyle/>
          <a:p>
            <a:r>
              <a:rPr kumimoji="1" lang="en-US" altLang="zh-CN" sz="2400" b="1" dirty="0" smtClean="0">
                <a:solidFill>
                  <a:schemeClr val="accent2">
                    <a:lumMod val="75000"/>
                  </a:schemeClr>
                </a:solidFill>
                <a:ea typeface="宋体" charset="-122"/>
                <a:cs typeface="Times New Roman" pitchFamily="18" charset="0"/>
              </a:rPr>
              <a:t>3</a:t>
            </a:r>
            <a:r>
              <a:rPr kumimoji="1" lang="en-US" altLang="zh-CN" sz="2400" b="1" dirty="0">
                <a:solidFill>
                  <a:schemeClr val="accent2">
                    <a:lumMod val="75000"/>
                  </a:schemeClr>
                </a:solidFill>
                <a:ea typeface="宋体" charset="-122"/>
                <a:cs typeface="Times New Roman" pitchFamily="18" charset="0"/>
              </a:rPr>
              <a:t>. Zero-crossing signal error</a:t>
            </a:r>
            <a:endParaRPr lang="zh-CN" altLang="en-US" dirty="0"/>
          </a:p>
        </p:txBody>
      </p:sp>
      <p:sp>
        <p:nvSpPr>
          <p:cNvPr id="5" name="矩形 4"/>
          <p:cNvSpPr/>
          <p:nvPr/>
        </p:nvSpPr>
        <p:spPr>
          <a:xfrm>
            <a:off x="4842644" y="180975"/>
            <a:ext cx="5671745" cy="584775"/>
          </a:xfrm>
          <a:prstGeom prst="rect">
            <a:avLst/>
          </a:prstGeom>
        </p:spPr>
        <p:txBody>
          <a:bodyPr wrap="none">
            <a:spAutoFit/>
          </a:bodyPr>
          <a:lstStyle/>
          <a:p>
            <a:pPr>
              <a:defRPr/>
            </a:pPr>
            <a:r>
              <a:rPr kumimoji="1" lang="en-US" altLang="zh-CN" sz="3200" b="1" dirty="0" smtClean="0">
                <a:solidFill>
                  <a:schemeClr val="accent2">
                    <a:lumMod val="75000"/>
                  </a:schemeClr>
                </a:solidFill>
                <a:latin typeface="Arial" charset="0"/>
                <a:ea typeface="宋体" charset="-122"/>
                <a:cs typeface="Times New Roman" pitchFamily="18" charset="0"/>
              </a:rPr>
              <a:t>4. Error code understanding</a:t>
            </a:r>
            <a:endParaRPr kumimoji="1" lang="en-US" altLang="zh-CN" sz="3200" b="1" dirty="0">
              <a:solidFill>
                <a:schemeClr val="accent2">
                  <a:lumMod val="75000"/>
                </a:schemeClr>
              </a:solidFill>
              <a:ea typeface="宋体" charset="-122"/>
              <a:cs typeface="Times New Roman" pitchFamily="18" charset="0"/>
            </a:endParaRPr>
          </a:p>
        </p:txBody>
      </p:sp>
      <p:sp>
        <p:nvSpPr>
          <p:cNvPr id="3" name="Rectangle 2"/>
          <p:cNvSpPr>
            <a:spLocks noChangeArrowheads="1"/>
          </p:cNvSpPr>
          <p:nvPr/>
        </p:nvSpPr>
        <p:spPr bwMode="auto">
          <a:xfrm>
            <a:off x="0" y="0"/>
            <a:ext cx="10693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Rectangle 2"/>
          <p:cNvSpPr>
            <a:spLocks noChangeArrowheads="1"/>
          </p:cNvSpPr>
          <p:nvPr/>
        </p:nvSpPr>
        <p:spPr bwMode="auto">
          <a:xfrm>
            <a:off x="0" y="0"/>
            <a:ext cx="10693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7" name="对象 6"/>
          <p:cNvGraphicFramePr>
            <a:graphicFrameLocks noChangeAspect="1"/>
          </p:cNvGraphicFramePr>
          <p:nvPr>
            <p:extLst>
              <p:ext uri="{D42A27DB-BD31-4B8C-83A1-F6EECF244321}">
                <p14:modId xmlns:p14="http://schemas.microsoft.com/office/powerpoint/2010/main" val="1577967641"/>
              </p:ext>
            </p:extLst>
          </p:nvPr>
        </p:nvGraphicFramePr>
        <p:xfrm>
          <a:off x="450156" y="1980431"/>
          <a:ext cx="7798830" cy="2063105"/>
        </p:xfrm>
        <a:graphic>
          <a:graphicData uri="http://schemas.openxmlformats.org/presentationml/2006/ole">
            <mc:AlternateContent xmlns:mc="http://schemas.openxmlformats.org/markup-compatibility/2006">
              <mc:Choice xmlns:v="urn:schemas-microsoft-com:vml" Requires="v">
                <p:oleObj spid="_x0000_s4147" r:id="rId3" imgW="5056802" imgH="1339680" progId="Visio.Drawing.11">
                  <p:embed/>
                </p:oleObj>
              </mc:Choice>
              <mc:Fallback>
                <p:oleObj r:id="rId3" imgW="5056802" imgH="1339680"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156" y="1980431"/>
                        <a:ext cx="7798830" cy="2063105"/>
                      </a:xfrm>
                      <a:prstGeom prst="rect">
                        <a:avLst/>
                      </a:prstGeom>
                      <a:noFill/>
                    </p:spPr>
                  </p:pic>
                </p:oleObj>
              </mc:Fallback>
            </mc:AlternateContent>
          </a:graphicData>
        </a:graphic>
      </p:graphicFrame>
      <p:sp>
        <p:nvSpPr>
          <p:cNvPr id="10" name="矩形 9"/>
          <p:cNvSpPr/>
          <p:nvPr/>
        </p:nvSpPr>
        <p:spPr>
          <a:xfrm>
            <a:off x="522164" y="4932759"/>
            <a:ext cx="3765087" cy="1200329"/>
          </a:xfrm>
          <a:prstGeom prst="rect">
            <a:avLst/>
          </a:prstGeom>
        </p:spPr>
        <p:txBody>
          <a:bodyPr wrap="square">
            <a:spAutoFit/>
          </a:bodyPr>
          <a:lstStyle/>
          <a:p>
            <a:pPr marL="285750" indent="-285750">
              <a:buFont typeface="Wingdings" pitchFamily="2" charset="2"/>
              <a:buChar char="Ø"/>
            </a:pPr>
            <a:r>
              <a:rPr lang="en-US" altLang="zh-CN" sz="1800" dirty="0" smtClean="0">
                <a:solidFill>
                  <a:srgbClr val="FF0000"/>
                </a:solidFill>
              </a:rPr>
              <a:t>If it’s not the problem of power supply, it the problem of PCB.</a:t>
            </a:r>
          </a:p>
          <a:p>
            <a:pPr marL="285750" indent="-285750">
              <a:buFont typeface="Wingdings" pitchFamily="2" charset="2"/>
              <a:buChar char="Ø"/>
            </a:pPr>
            <a:r>
              <a:rPr lang="en-US" altLang="zh-CN" sz="1800" dirty="0" smtClean="0">
                <a:solidFill>
                  <a:srgbClr val="FF0000"/>
                </a:solidFill>
              </a:rPr>
              <a:t>DC inverter fan motor and wiper motor do not have this problem.</a:t>
            </a:r>
            <a:endParaRPr lang="zh-CN" altLang="en-US" sz="1800" dirty="0">
              <a:solidFill>
                <a:srgbClr val="FF0000"/>
              </a:solidFill>
            </a:endParaRPr>
          </a:p>
        </p:txBody>
      </p:sp>
      <p:pic>
        <p:nvPicPr>
          <p:cNvPr id="12" name="Picture 9"/>
          <p:cNvPicPr>
            <a:picLocks noChangeAspect="1" noChangeArrowheads="1"/>
          </p:cNvPicPr>
          <p:nvPr/>
        </p:nvPicPr>
        <p:blipFill>
          <a:blip r:embed="rId5" cstate="print"/>
          <a:srcRect/>
          <a:stretch>
            <a:fillRect/>
          </a:stretch>
        </p:blipFill>
        <p:spPr bwMode="auto">
          <a:xfrm>
            <a:off x="5490716" y="3518188"/>
            <a:ext cx="4759302" cy="2829141"/>
          </a:xfrm>
          <a:prstGeom prst="rect">
            <a:avLst/>
          </a:prstGeom>
          <a:noFill/>
          <a:ln w="9525" algn="ctr">
            <a:noFill/>
            <a:miter lim="800000"/>
            <a:headEnd/>
            <a:tailEnd/>
          </a:ln>
        </p:spPr>
      </p:pic>
      <p:sp>
        <p:nvSpPr>
          <p:cNvPr id="11" name="矩形 10"/>
          <p:cNvSpPr/>
          <p:nvPr/>
        </p:nvSpPr>
        <p:spPr bwMode="auto">
          <a:xfrm>
            <a:off x="6282804" y="5364807"/>
            <a:ext cx="648072" cy="175954"/>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Arial" charset="0"/>
                <a:ea typeface="宋体" pitchFamily="2" charset="-122"/>
              </a:rPr>
              <a:t>0.006</a:t>
            </a:r>
            <a:endParaRPr kumimoji="0" lang="zh-CN" altLang="en-US" sz="1400" b="0" i="0" u="none" strike="noStrike" cap="none" normalizeH="0" baseline="0" dirty="0" smtClean="0">
              <a:ln>
                <a:noFill/>
              </a:ln>
              <a:solidFill>
                <a:schemeClr val="tx1"/>
              </a:solidFill>
              <a:effectLst/>
              <a:latin typeface="Arial" charset="0"/>
              <a:ea typeface="宋体" pitchFamily="2" charset="-122"/>
            </a:endParaRPr>
          </a:p>
        </p:txBody>
      </p:sp>
      <p:sp>
        <p:nvSpPr>
          <p:cNvPr id="14" name="矩形 13"/>
          <p:cNvSpPr/>
          <p:nvPr/>
        </p:nvSpPr>
        <p:spPr bwMode="auto">
          <a:xfrm>
            <a:off x="6282804" y="5620901"/>
            <a:ext cx="648072" cy="175954"/>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Arial" charset="0"/>
                <a:ea typeface="宋体" pitchFamily="2" charset="-122"/>
              </a:rPr>
              <a:t>0.008</a:t>
            </a:r>
            <a:endParaRPr kumimoji="0" lang="zh-CN" altLang="en-US" sz="1400" b="0" i="0" u="none" strike="noStrike" cap="none" normalizeH="0" baseline="0" dirty="0" smtClean="0">
              <a:ln>
                <a:noFill/>
              </a:ln>
              <a:solidFill>
                <a:schemeClr val="tx1"/>
              </a:solidFill>
              <a:effectLst/>
              <a:latin typeface="Arial" charset="0"/>
              <a:ea typeface="宋体" pitchFamily="2" charset="-122"/>
            </a:endParaRPr>
          </a:p>
        </p:txBody>
      </p:sp>
      <p:sp>
        <p:nvSpPr>
          <p:cNvPr id="15" name="矩形 14"/>
          <p:cNvSpPr/>
          <p:nvPr/>
        </p:nvSpPr>
        <p:spPr bwMode="auto">
          <a:xfrm>
            <a:off x="6282804" y="5908933"/>
            <a:ext cx="648072" cy="175954"/>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Arial" charset="0"/>
                <a:ea typeface="宋体" pitchFamily="2" charset="-122"/>
              </a:rPr>
              <a:t>0.010</a:t>
            </a:r>
            <a:endParaRPr kumimoji="0" lang="zh-CN" altLang="en-US" sz="1400" b="0" i="0" u="none" strike="noStrike" cap="none" normalizeH="0" baseline="0" dirty="0" smtClean="0">
              <a:ln>
                <a:noFill/>
              </a:ln>
              <a:solidFill>
                <a:schemeClr val="tx1"/>
              </a:solidFill>
              <a:effectLst/>
              <a:latin typeface="Arial" charset="0"/>
              <a:ea typeface="宋体" pitchFamily="2" charset="-122"/>
            </a:endParaRPr>
          </a:p>
        </p:txBody>
      </p:sp>
    </p:spTree>
    <p:extLst>
      <p:ext uri="{BB962C8B-B14F-4D97-AF65-F5344CB8AC3E}">
        <p14:creationId xmlns:p14="http://schemas.microsoft.com/office/powerpoint/2010/main" val="4341176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4122738" y="898525"/>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p>
        </p:txBody>
      </p:sp>
      <p:sp>
        <p:nvSpPr>
          <p:cNvPr id="4" name="矩形 3"/>
          <p:cNvSpPr/>
          <p:nvPr/>
        </p:nvSpPr>
        <p:spPr>
          <a:xfrm>
            <a:off x="165102" y="972319"/>
            <a:ext cx="5530681" cy="461665"/>
          </a:xfrm>
          <a:prstGeom prst="rect">
            <a:avLst/>
          </a:prstGeom>
        </p:spPr>
        <p:txBody>
          <a:bodyPr wrap="none">
            <a:spAutoFit/>
          </a:bodyPr>
          <a:lstStyle/>
          <a:p>
            <a:r>
              <a:rPr kumimoji="1" lang="en-US" altLang="zh-CN" sz="2400" b="1" dirty="0" smtClean="0">
                <a:solidFill>
                  <a:schemeClr val="accent2">
                    <a:lumMod val="75000"/>
                  </a:schemeClr>
                </a:solidFill>
                <a:ea typeface="宋体" charset="-122"/>
                <a:cs typeface="Times New Roman" pitchFamily="18" charset="0"/>
              </a:rPr>
              <a:t>4</a:t>
            </a:r>
            <a:r>
              <a:rPr kumimoji="1" lang="en-US" altLang="zh-CN" sz="2400" b="1" dirty="0">
                <a:solidFill>
                  <a:schemeClr val="accent2">
                    <a:lumMod val="75000"/>
                  </a:schemeClr>
                </a:solidFill>
                <a:ea typeface="宋体" charset="-122"/>
                <a:cs typeface="Times New Roman" pitchFamily="18" charset="0"/>
              </a:rPr>
              <a:t>. </a:t>
            </a:r>
            <a:r>
              <a:rPr kumimoji="1" lang="en-US" altLang="zh-CN" sz="2400" b="1" dirty="0" smtClean="0">
                <a:solidFill>
                  <a:schemeClr val="accent2">
                    <a:lumMod val="75000"/>
                  </a:schemeClr>
                </a:solidFill>
                <a:ea typeface="宋体" charset="-122"/>
                <a:cs typeface="Times New Roman" pitchFamily="18" charset="0"/>
              </a:rPr>
              <a:t>Fan </a:t>
            </a:r>
            <a:r>
              <a:rPr kumimoji="1" lang="en-US" altLang="zh-CN" sz="2400" b="1" dirty="0">
                <a:solidFill>
                  <a:schemeClr val="accent2">
                    <a:lumMod val="75000"/>
                  </a:schemeClr>
                </a:solidFill>
                <a:ea typeface="宋体" charset="-122"/>
                <a:cs typeface="Times New Roman" pitchFamily="18" charset="0"/>
              </a:rPr>
              <a:t>speed has been out of control</a:t>
            </a:r>
            <a:endParaRPr lang="zh-CN" altLang="en-US" dirty="0"/>
          </a:p>
        </p:txBody>
      </p:sp>
      <p:sp>
        <p:nvSpPr>
          <p:cNvPr id="5" name="矩形 4"/>
          <p:cNvSpPr/>
          <p:nvPr/>
        </p:nvSpPr>
        <p:spPr>
          <a:xfrm>
            <a:off x="4842644" y="180975"/>
            <a:ext cx="5671745" cy="584775"/>
          </a:xfrm>
          <a:prstGeom prst="rect">
            <a:avLst/>
          </a:prstGeom>
        </p:spPr>
        <p:txBody>
          <a:bodyPr wrap="none">
            <a:spAutoFit/>
          </a:bodyPr>
          <a:lstStyle/>
          <a:p>
            <a:pPr>
              <a:defRPr/>
            </a:pPr>
            <a:r>
              <a:rPr kumimoji="1" lang="en-US" altLang="zh-CN" sz="3200" b="1" dirty="0" smtClean="0">
                <a:solidFill>
                  <a:schemeClr val="accent2">
                    <a:lumMod val="75000"/>
                  </a:schemeClr>
                </a:solidFill>
                <a:latin typeface="Arial" charset="0"/>
                <a:ea typeface="宋体" charset="-122"/>
                <a:cs typeface="Times New Roman" pitchFamily="18" charset="0"/>
              </a:rPr>
              <a:t>4. Error code understanding</a:t>
            </a:r>
            <a:endParaRPr kumimoji="1" lang="en-US" altLang="zh-CN" sz="3200" b="1" dirty="0">
              <a:solidFill>
                <a:schemeClr val="accent2">
                  <a:lumMod val="75000"/>
                </a:schemeClr>
              </a:solidFill>
              <a:ea typeface="宋体" charset="-122"/>
              <a:cs typeface="Times New Roman" pitchFamily="18" charset="0"/>
            </a:endParaRPr>
          </a:p>
        </p:txBody>
      </p:sp>
      <p:sp>
        <p:nvSpPr>
          <p:cNvPr id="3" name="Rectangle 2"/>
          <p:cNvSpPr>
            <a:spLocks noChangeArrowheads="1"/>
          </p:cNvSpPr>
          <p:nvPr/>
        </p:nvSpPr>
        <p:spPr bwMode="auto">
          <a:xfrm>
            <a:off x="0" y="0"/>
            <a:ext cx="10693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6" name="图片 7" descr="ST变频故障诊断流程.jpg"/>
          <p:cNvPicPr>
            <a:picLocks noChangeAspect="1"/>
          </p:cNvPicPr>
          <p:nvPr/>
        </p:nvPicPr>
        <p:blipFill>
          <a:blip r:embed="rId2" cstate="print"/>
          <a:srcRect/>
          <a:stretch>
            <a:fillRect/>
          </a:stretch>
        </p:blipFill>
        <p:spPr bwMode="auto">
          <a:xfrm>
            <a:off x="378148" y="1548383"/>
            <a:ext cx="7316899" cy="5184576"/>
          </a:xfrm>
          <a:prstGeom prst="rect">
            <a:avLst/>
          </a:prstGeom>
          <a:noFill/>
          <a:ln w="9525">
            <a:noFill/>
            <a:miter lim="800000"/>
            <a:headEnd/>
            <a:tailEnd/>
          </a:ln>
        </p:spPr>
      </p:pic>
      <p:sp>
        <p:nvSpPr>
          <p:cNvPr id="7" name="矩形 6"/>
          <p:cNvSpPr/>
          <p:nvPr/>
        </p:nvSpPr>
        <p:spPr>
          <a:xfrm>
            <a:off x="6282804" y="1017516"/>
            <a:ext cx="4104209" cy="1077218"/>
          </a:xfrm>
          <a:prstGeom prst="rect">
            <a:avLst/>
          </a:prstGeom>
        </p:spPr>
        <p:txBody>
          <a:bodyPr wrap="square">
            <a:spAutoFit/>
          </a:bodyPr>
          <a:lstStyle/>
          <a:p>
            <a:pPr marL="285750" indent="-285750">
              <a:buFont typeface="Wingdings" pitchFamily="2" charset="2"/>
              <a:buChar char="Ø"/>
            </a:pPr>
            <a:r>
              <a:rPr lang="en-US" altLang="zh-CN" sz="1600" dirty="0">
                <a:solidFill>
                  <a:srgbClr val="FF0000"/>
                </a:solidFill>
              </a:rPr>
              <a:t>This problem is for DC motor and plastic motor</a:t>
            </a:r>
            <a:r>
              <a:rPr lang="en-US" altLang="zh-CN" sz="1600" dirty="0" smtClean="0">
                <a:solidFill>
                  <a:srgbClr val="FF0000"/>
                </a:solidFill>
              </a:rPr>
              <a:t>.</a:t>
            </a:r>
          </a:p>
          <a:p>
            <a:pPr marL="285750" indent="-285750">
              <a:buFont typeface="Wingdings" pitchFamily="2" charset="2"/>
              <a:buChar char="Ø"/>
            </a:pPr>
            <a:r>
              <a:rPr lang="en-US" altLang="zh-CN" sz="1600" dirty="0" smtClean="0">
                <a:solidFill>
                  <a:srgbClr val="FF0000"/>
                </a:solidFill>
              </a:rPr>
              <a:t>Check the connection wire connection good.</a:t>
            </a:r>
            <a:endParaRPr lang="en-US" altLang="zh-CN" sz="1600" dirty="0">
              <a:solidFill>
                <a:srgbClr val="FF0000"/>
              </a:solidFill>
            </a:endParaRPr>
          </a:p>
        </p:txBody>
      </p:sp>
      <p:sp>
        <p:nvSpPr>
          <p:cNvPr id="8" name="矩形 7"/>
          <p:cNvSpPr/>
          <p:nvPr/>
        </p:nvSpPr>
        <p:spPr>
          <a:xfrm>
            <a:off x="7722964" y="2196455"/>
            <a:ext cx="2826420" cy="4031873"/>
          </a:xfrm>
          <a:prstGeom prst="rect">
            <a:avLst/>
          </a:prstGeom>
        </p:spPr>
        <p:txBody>
          <a:bodyPr wrap="square">
            <a:spAutoFit/>
          </a:bodyPr>
          <a:lstStyle/>
          <a:p>
            <a:pPr marL="285750" indent="-285750">
              <a:buFont typeface="Wingdings" pitchFamily="2" charset="2"/>
              <a:buChar char="Ø"/>
            </a:pPr>
            <a:r>
              <a:rPr lang="en-US" altLang="zh-CN" sz="1600" dirty="0" smtClean="0">
                <a:solidFill>
                  <a:srgbClr val="FF0000"/>
                </a:solidFill>
              </a:rPr>
              <a:t>Check the bearing by rotate the fan manually.</a:t>
            </a:r>
          </a:p>
          <a:p>
            <a:pPr marL="285750" indent="-285750">
              <a:buFont typeface="Wingdings" pitchFamily="2" charset="2"/>
              <a:buChar char="Ø"/>
            </a:pPr>
            <a:r>
              <a:rPr lang="en-US" altLang="zh-CN" sz="1600" dirty="0" smtClean="0">
                <a:solidFill>
                  <a:srgbClr val="FF0000"/>
                </a:solidFill>
              </a:rPr>
              <a:t>Restart by remoter controller, if the motor running for about 50s, it’s the problem of PCB. If not, motor has problem.</a:t>
            </a:r>
          </a:p>
          <a:p>
            <a:pPr marL="285750" indent="-285750">
              <a:buFont typeface="Wingdings" pitchFamily="2" charset="2"/>
              <a:buChar char="Ø"/>
            </a:pPr>
            <a:r>
              <a:rPr lang="en-US" altLang="zh-CN" sz="1600" dirty="0" smtClean="0">
                <a:solidFill>
                  <a:srgbClr val="FF0000"/>
                </a:solidFill>
              </a:rPr>
              <a:t>Double check to test the voltage between Red and black, the correct voltage should be 90~160VAC, and test the resistance is correct or not.</a:t>
            </a:r>
          </a:p>
          <a:p>
            <a:pPr marL="285750" indent="-285750">
              <a:buFont typeface="Wingdings" pitchFamily="2" charset="2"/>
              <a:buChar char="Ø"/>
            </a:pPr>
            <a:r>
              <a:rPr lang="en-US" altLang="zh-CN" sz="1600" dirty="0" smtClean="0">
                <a:solidFill>
                  <a:srgbClr val="FF0000"/>
                </a:solidFill>
              </a:rPr>
              <a:t>Fan capacitor also may cause the problem</a:t>
            </a:r>
            <a:r>
              <a:rPr lang="en-US" altLang="zh-CN" sz="1600" dirty="0">
                <a:solidFill>
                  <a:srgbClr val="FF0000"/>
                </a:solidFill>
              </a:rPr>
              <a:t>, test its </a:t>
            </a:r>
            <a:r>
              <a:rPr lang="en-US" altLang="zh-CN" sz="1600" dirty="0" smtClean="0">
                <a:solidFill>
                  <a:srgbClr val="FF0000"/>
                </a:solidFill>
              </a:rPr>
              <a:t>capacitance.</a:t>
            </a:r>
            <a:endParaRPr lang="en-US" altLang="zh-CN" sz="1600" dirty="0">
              <a:solidFill>
                <a:srgbClr val="FF0000"/>
              </a:solidFill>
            </a:endParaRPr>
          </a:p>
        </p:txBody>
      </p:sp>
    </p:spTree>
    <p:extLst>
      <p:ext uri="{BB962C8B-B14F-4D97-AF65-F5344CB8AC3E}">
        <p14:creationId xmlns:p14="http://schemas.microsoft.com/office/powerpoint/2010/main" val="4341176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4122738" y="898525"/>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p>
        </p:txBody>
      </p:sp>
      <p:sp>
        <p:nvSpPr>
          <p:cNvPr id="4" name="矩形 3"/>
          <p:cNvSpPr/>
          <p:nvPr/>
        </p:nvSpPr>
        <p:spPr>
          <a:xfrm>
            <a:off x="165102" y="972319"/>
            <a:ext cx="4934364" cy="461665"/>
          </a:xfrm>
          <a:prstGeom prst="rect">
            <a:avLst/>
          </a:prstGeom>
        </p:spPr>
        <p:txBody>
          <a:bodyPr wrap="none">
            <a:spAutoFit/>
          </a:bodyPr>
          <a:lstStyle/>
          <a:p>
            <a:r>
              <a:rPr kumimoji="1" lang="en-US" altLang="zh-CN" sz="2400" b="1" dirty="0" smtClean="0">
                <a:solidFill>
                  <a:schemeClr val="accent2">
                    <a:lumMod val="75000"/>
                  </a:schemeClr>
                </a:solidFill>
                <a:ea typeface="宋体" charset="-122"/>
                <a:cs typeface="Times New Roman" pitchFamily="18" charset="0"/>
              </a:rPr>
              <a:t>5. Sensor problem (T1, T2,T3,T4)</a:t>
            </a:r>
            <a:endParaRPr lang="zh-CN" altLang="en-US" dirty="0"/>
          </a:p>
        </p:txBody>
      </p:sp>
      <p:sp>
        <p:nvSpPr>
          <p:cNvPr id="5" name="矩形 4"/>
          <p:cNvSpPr/>
          <p:nvPr/>
        </p:nvSpPr>
        <p:spPr>
          <a:xfrm>
            <a:off x="4842644" y="180975"/>
            <a:ext cx="5671745" cy="584775"/>
          </a:xfrm>
          <a:prstGeom prst="rect">
            <a:avLst/>
          </a:prstGeom>
        </p:spPr>
        <p:txBody>
          <a:bodyPr wrap="none">
            <a:spAutoFit/>
          </a:bodyPr>
          <a:lstStyle/>
          <a:p>
            <a:pPr>
              <a:defRPr/>
            </a:pPr>
            <a:r>
              <a:rPr kumimoji="1" lang="en-US" altLang="zh-CN" sz="3200" b="1" dirty="0" smtClean="0">
                <a:solidFill>
                  <a:schemeClr val="accent2">
                    <a:lumMod val="75000"/>
                  </a:schemeClr>
                </a:solidFill>
                <a:latin typeface="Arial" charset="0"/>
                <a:ea typeface="宋体" charset="-122"/>
                <a:cs typeface="Times New Roman" pitchFamily="18" charset="0"/>
              </a:rPr>
              <a:t>4. Error code understanding</a:t>
            </a:r>
            <a:endParaRPr kumimoji="1" lang="en-US" altLang="zh-CN" sz="3200" b="1" dirty="0">
              <a:solidFill>
                <a:schemeClr val="accent2">
                  <a:lumMod val="75000"/>
                </a:schemeClr>
              </a:solidFill>
              <a:ea typeface="宋体" charset="-122"/>
              <a:cs typeface="Times New Roman" pitchFamily="18" charset="0"/>
            </a:endParaRPr>
          </a:p>
        </p:txBody>
      </p:sp>
      <p:sp>
        <p:nvSpPr>
          <p:cNvPr id="3" name="Rectangle 2"/>
          <p:cNvSpPr>
            <a:spLocks noChangeArrowheads="1"/>
          </p:cNvSpPr>
          <p:nvPr/>
        </p:nvSpPr>
        <p:spPr bwMode="auto">
          <a:xfrm>
            <a:off x="0" y="0"/>
            <a:ext cx="10693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 name="对象 1"/>
          <p:cNvGraphicFramePr>
            <a:graphicFrameLocks noChangeAspect="1"/>
          </p:cNvGraphicFramePr>
          <p:nvPr>
            <p:extLst>
              <p:ext uri="{D42A27DB-BD31-4B8C-83A1-F6EECF244321}">
                <p14:modId xmlns:p14="http://schemas.microsoft.com/office/powerpoint/2010/main" val="1751856310"/>
              </p:ext>
            </p:extLst>
          </p:nvPr>
        </p:nvGraphicFramePr>
        <p:xfrm>
          <a:off x="7678516" y="5724847"/>
          <a:ext cx="914400" cy="685800"/>
        </p:xfrm>
        <a:graphic>
          <a:graphicData uri="http://schemas.openxmlformats.org/presentationml/2006/ole">
            <mc:AlternateContent xmlns:mc="http://schemas.openxmlformats.org/markup-compatibility/2006">
              <mc:Choice xmlns:v="urn:schemas-microsoft-com:vml" Requires="v">
                <p:oleObj spid="_x0000_s5189" name="文档" showAsIcon="1" r:id="rId3" imgW="914400" imgH="685800" progId="Word.Document.12">
                  <p:embed/>
                </p:oleObj>
              </mc:Choice>
              <mc:Fallback>
                <p:oleObj name="文档" showAsIcon="1" r:id="rId3" imgW="914400" imgH="685800" progId="Word.Document.12">
                  <p:embed/>
                  <p:pic>
                    <p:nvPicPr>
                      <p:cNvPr id="0" name=""/>
                      <p:cNvPicPr/>
                      <p:nvPr/>
                    </p:nvPicPr>
                    <p:blipFill>
                      <a:blip r:embed="rId4"/>
                      <a:stretch>
                        <a:fillRect/>
                      </a:stretch>
                    </p:blipFill>
                    <p:spPr>
                      <a:xfrm>
                        <a:off x="7678516" y="5724847"/>
                        <a:ext cx="914400" cy="685800"/>
                      </a:xfrm>
                      <a:prstGeom prst="rect">
                        <a:avLst/>
                      </a:prstGeom>
                    </p:spPr>
                  </p:pic>
                </p:oleObj>
              </mc:Fallback>
            </mc:AlternateContent>
          </a:graphicData>
        </a:graphic>
      </p:graphicFrame>
      <p:sp>
        <p:nvSpPr>
          <p:cNvPr id="8" name="矩形 7"/>
          <p:cNvSpPr/>
          <p:nvPr/>
        </p:nvSpPr>
        <p:spPr>
          <a:xfrm>
            <a:off x="6138788" y="4644727"/>
            <a:ext cx="4104209" cy="584775"/>
          </a:xfrm>
          <a:prstGeom prst="rect">
            <a:avLst/>
          </a:prstGeom>
        </p:spPr>
        <p:txBody>
          <a:bodyPr wrap="square">
            <a:spAutoFit/>
          </a:bodyPr>
          <a:lstStyle/>
          <a:p>
            <a:pPr marL="285750" indent="-285750">
              <a:buFont typeface="Wingdings" pitchFamily="2" charset="2"/>
              <a:buChar char="Ø"/>
            </a:pPr>
            <a:r>
              <a:rPr lang="en-US" altLang="zh-CN" sz="1600" dirty="0" smtClean="0">
                <a:solidFill>
                  <a:srgbClr val="FF0000"/>
                </a:solidFill>
              </a:rPr>
              <a:t>Test the resistance according to the table in the link document.</a:t>
            </a:r>
            <a:endParaRPr lang="en-US" altLang="zh-CN" sz="1600" dirty="0">
              <a:solidFill>
                <a:srgbClr val="FF0000"/>
              </a:solidFill>
            </a:endParaRPr>
          </a:p>
        </p:txBody>
      </p:sp>
      <p:sp>
        <p:nvSpPr>
          <p:cNvPr id="7" name="Rectangle 2"/>
          <p:cNvSpPr>
            <a:spLocks noChangeArrowheads="1"/>
          </p:cNvSpPr>
          <p:nvPr/>
        </p:nvSpPr>
        <p:spPr bwMode="auto">
          <a:xfrm>
            <a:off x="0" y="0"/>
            <a:ext cx="10693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9" name="对象 8"/>
          <p:cNvGraphicFramePr>
            <a:graphicFrameLocks noChangeAspect="1"/>
          </p:cNvGraphicFramePr>
          <p:nvPr>
            <p:extLst>
              <p:ext uri="{D42A27DB-BD31-4B8C-83A1-F6EECF244321}">
                <p14:modId xmlns:p14="http://schemas.microsoft.com/office/powerpoint/2010/main" val="604149500"/>
              </p:ext>
            </p:extLst>
          </p:nvPr>
        </p:nvGraphicFramePr>
        <p:xfrm>
          <a:off x="378148" y="1563191"/>
          <a:ext cx="7242625" cy="5025752"/>
        </p:xfrm>
        <a:graphic>
          <a:graphicData uri="http://schemas.openxmlformats.org/presentationml/2006/ole">
            <mc:AlternateContent xmlns:mc="http://schemas.openxmlformats.org/markup-compatibility/2006">
              <mc:Choice xmlns:v="urn:schemas-microsoft-com:vml" Requires="v">
                <p:oleObj spid="_x0000_s5190" r:id="rId5" imgW="5477053" imgH="4941418" progId="Visio.Drawing.11">
                  <p:embed/>
                </p:oleObj>
              </mc:Choice>
              <mc:Fallback>
                <p:oleObj r:id="rId5" imgW="5477053" imgH="4941418" progId="Visio.Drawing.11">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b="28477"/>
                      <a:stretch>
                        <a:fillRect/>
                      </a:stretch>
                    </p:blipFill>
                    <p:spPr bwMode="auto">
                      <a:xfrm>
                        <a:off x="378148" y="1563191"/>
                        <a:ext cx="7242625" cy="5025752"/>
                      </a:xfrm>
                      <a:prstGeom prst="rect">
                        <a:avLst/>
                      </a:prstGeom>
                      <a:noFill/>
                    </p:spPr>
                  </p:pic>
                </p:oleObj>
              </mc:Fallback>
            </mc:AlternateContent>
          </a:graphicData>
        </a:graphic>
      </p:graphicFrame>
    </p:spTree>
    <p:extLst>
      <p:ext uri="{BB962C8B-B14F-4D97-AF65-F5344CB8AC3E}">
        <p14:creationId xmlns:p14="http://schemas.microsoft.com/office/powerpoint/2010/main" val="4341176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4122738" y="898525"/>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p>
        </p:txBody>
      </p:sp>
      <p:sp>
        <p:nvSpPr>
          <p:cNvPr id="4" name="矩形 3"/>
          <p:cNvSpPr/>
          <p:nvPr/>
        </p:nvSpPr>
        <p:spPr>
          <a:xfrm>
            <a:off x="165102" y="972319"/>
            <a:ext cx="6274475" cy="461665"/>
          </a:xfrm>
          <a:prstGeom prst="rect">
            <a:avLst/>
          </a:prstGeom>
        </p:spPr>
        <p:txBody>
          <a:bodyPr wrap="none">
            <a:spAutoFit/>
          </a:bodyPr>
          <a:lstStyle/>
          <a:p>
            <a:r>
              <a:rPr kumimoji="1" lang="en-US" altLang="zh-CN" sz="2400" b="1" dirty="0" smtClean="0">
                <a:solidFill>
                  <a:schemeClr val="accent2">
                    <a:lumMod val="75000"/>
                  </a:schemeClr>
                </a:solidFill>
                <a:ea typeface="宋体" charset="-122"/>
                <a:cs typeface="Times New Roman" pitchFamily="18" charset="0"/>
              </a:rPr>
              <a:t>6. Discharge temperature sensor problem</a:t>
            </a:r>
            <a:endParaRPr lang="zh-CN" altLang="en-US" dirty="0"/>
          </a:p>
        </p:txBody>
      </p:sp>
      <p:sp>
        <p:nvSpPr>
          <p:cNvPr id="5" name="矩形 4"/>
          <p:cNvSpPr/>
          <p:nvPr/>
        </p:nvSpPr>
        <p:spPr>
          <a:xfrm>
            <a:off x="4842644" y="180975"/>
            <a:ext cx="5671745" cy="584775"/>
          </a:xfrm>
          <a:prstGeom prst="rect">
            <a:avLst/>
          </a:prstGeom>
        </p:spPr>
        <p:txBody>
          <a:bodyPr wrap="none">
            <a:spAutoFit/>
          </a:bodyPr>
          <a:lstStyle/>
          <a:p>
            <a:pPr>
              <a:defRPr/>
            </a:pPr>
            <a:r>
              <a:rPr kumimoji="1" lang="en-US" altLang="zh-CN" sz="3200" b="1" dirty="0" smtClean="0">
                <a:solidFill>
                  <a:schemeClr val="accent2">
                    <a:lumMod val="75000"/>
                  </a:schemeClr>
                </a:solidFill>
                <a:latin typeface="Arial" charset="0"/>
                <a:ea typeface="宋体" charset="-122"/>
                <a:cs typeface="Times New Roman" pitchFamily="18" charset="0"/>
              </a:rPr>
              <a:t>4. Error code understanding</a:t>
            </a:r>
            <a:endParaRPr kumimoji="1" lang="en-US" altLang="zh-CN" sz="3200" b="1" dirty="0">
              <a:solidFill>
                <a:schemeClr val="accent2">
                  <a:lumMod val="75000"/>
                </a:schemeClr>
              </a:solidFill>
              <a:ea typeface="宋体" charset="-122"/>
              <a:cs typeface="Times New Roman" pitchFamily="18" charset="0"/>
            </a:endParaRPr>
          </a:p>
        </p:txBody>
      </p:sp>
      <p:sp>
        <p:nvSpPr>
          <p:cNvPr id="3" name="Rectangle 2"/>
          <p:cNvSpPr>
            <a:spLocks noChangeArrowheads="1"/>
          </p:cNvSpPr>
          <p:nvPr/>
        </p:nvSpPr>
        <p:spPr bwMode="auto">
          <a:xfrm>
            <a:off x="0" y="0"/>
            <a:ext cx="10693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4677" r="7887"/>
          <a:stretch/>
        </p:blipFill>
        <p:spPr bwMode="auto">
          <a:xfrm>
            <a:off x="18108" y="1433984"/>
            <a:ext cx="8255141" cy="5948458"/>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7794972" y="1236653"/>
            <a:ext cx="2972464" cy="3785652"/>
          </a:xfrm>
          <a:prstGeom prst="rect">
            <a:avLst/>
          </a:prstGeom>
        </p:spPr>
        <p:txBody>
          <a:bodyPr wrap="square">
            <a:spAutoFit/>
          </a:bodyPr>
          <a:lstStyle/>
          <a:p>
            <a:pPr marL="285750" indent="-285750">
              <a:buFont typeface="Wingdings" pitchFamily="2" charset="2"/>
              <a:buChar char="Ø"/>
            </a:pPr>
            <a:r>
              <a:rPr lang="en-US" altLang="zh-CN" sz="1600" dirty="0">
                <a:solidFill>
                  <a:srgbClr val="FF0000"/>
                </a:solidFill>
              </a:rPr>
              <a:t>When compressor discharge temperature is higher than 115°C, the unit will stop, and unit runs again when compressor discharge temperature is lower than 90°C.</a:t>
            </a:r>
            <a:endParaRPr lang="zh-CN" altLang="zh-CN" sz="1600" dirty="0">
              <a:solidFill>
                <a:srgbClr val="FF0000"/>
              </a:solidFill>
            </a:endParaRPr>
          </a:p>
          <a:p>
            <a:pPr marL="285750" indent="-285750">
              <a:buFont typeface="Wingdings" pitchFamily="2" charset="2"/>
              <a:buChar char="Ø"/>
            </a:pPr>
            <a:endParaRPr lang="en-US" altLang="zh-CN" sz="1600" dirty="0" smtClean="0">
              <a:solidFill>
                <a:srgbClr val="FF0000"/>
              </a:solidFill>
            </a:endParaRPr>
          </a:p>
          <a:p>
            <a:pPr marL="285750" indent="-285750">
              <a:buFont typeface="Wingdings" pitchFamily="2" charset="2"/>
              <a:buChar char="Ø"/>
            </a:pPr>
            <a:r>
              <a:rPr lang="en-US" altLang="zh-CN" sz="1600" dirty="0" smtClean="0">
                <a:solidFill>
                  <a:srgbClr val="FF0000"/>
                </a:solidFill>
              </a:rPr>
              <a:t>Maybe the wiring or sensor  or outdoor PCB has problem.</a:t>
            </a:r>
          </a:p>
          <a:p>
            <a:pPr marL="285750" indent="-285750">
              <a:buFont typeface="Wingdings" pitchFamily="2" charset="2"/>
              <a:buChar char="Ø"/>
            </a:pPr>
            <a:r>
              <a:rPr lang="en-US" altLang="zh-CN" sz="1600" dirty="0" smtClean="0">
                <a:solidFill>
                  <a:srgbClr val="FF0000"/>
                </a:solidFill>
              </a:rPr>
              <a:t>Or the refrigerant is leaked or ambient temperature is very high.</a:t>
            </a:r>
          </a:p>
          <a:p>
            <a:pPr marL="285750" indent="-285750">
              <a:buFont typeface="Wingdings" pitchFamily="2" charset="2"/>
              <a:buChar char="Ø"/>
            </a:pPr>
            <a:endParaRPr lang="en-US" altLang="zh-CN" sz="1600" dirty="0">
              <a:solidFill>
                <a:srgbClr val="FF0000"/>
              </a:solidFill>
            </a:endParaRPr>
          </a:p>
        </p:txBody>
      </p:sp>
    </p:spTree>
    <p:extLst>
      <p:ext uri="{BB962C8B-B14F-4D97-AF65-F5344CB8AC3E}">
        <p14:creationId xmlns:p14="http://schemas.microsoft.com/office/powerpoint/2010/main" val="4341176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4122738" y="898525"/>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p>
        </p:txBody>
      </p:sp>
      <p:sp>
        <p:nvSpPr>
          <p:cNvPr id="4" name="矩形 3"/>
          <p:cNvSpPr/>
          <p:nvPr/>
        </p:nvSpPr>
        <p:spPr>
          <a:xfrm>
            <a:off x="165102" y="972319"/>
            <a:ext cx="8735084" cy="461665"/>
          </a:xfrm>
          <a:prstGeom prst="rect">
            <a:avLst/>
          </a:prstGeom>
        </p:spPr>
        <p:txBody>
          <a:bodyPr wrap="none">
            <a:spAutoFit/>
          </a:bodyPr>
          <a:lstStyle/>
          <a:p>
            <a:r>
              <a:rPr kumimoji="1" lang="en-US" altLang="zh-CN" sz="2400" b="1" dirty="0" smtClean="0">
                <a:solidFill>
                  <a:schemeClr val="accent2">
                    <a:lumMod val="75000"/>
                  </a:schemeClr>
                </a:solidFill>
                <a:ea typeface="宋体" charset="-122"/>
                <a:cs typeface="Times New Roman" pitchFamily="18" charset="0"/>
              </a:rPr>
              <a:t>7.1. IPM Problem </a:t>
            </a:r>
            <a:r>
              <a:rPr kumimoji="1" lang="en-US" altLang="zh-CN" sz="2400" b="1" dirty="0">
                <a:solidFill>
                  <a:schemeClr val="accent2">
                    <a:lumMod val="75000"/>
                  </a:schemeClr>
                </a:solidFill>
                <a:ea typeface="宋体" charset="-122"/>
                <a:cs typeface="Times New Roman" pitchFamily="18" charset="0"/>
              </a:rPr>
              <a:t>of Oasis; Inverter compressor drive error</a:t>
            </a:r>
            <a:endParaRPr lang="zh-CN" altLang="en-US" dirty="0"/>
          </a:p>
        </p:txBody>
      </p:sp>
      <p:sp>
        <p:nvSpPr>
          <p:cNvPr id="5" name="矩形 4"/>
          <p:cNvSpPr/>
          <p:nvPr/>
        </p:nvSpPr>
        <p:spPr>
          <a:xfrm>
            <a:off x="4842644" y="180975"/>
            <a:ext cx="5671745" cy="584775"/>
          </a:xfrm>
          <a:prstGeom prst="rect">
            <a:avLst/>
          </a:prstGeom>
        </p:spPr>
        <p:txBody>
          <a:bodyPr wrap="none">
            <a:spAutoFit/>
          </a:bodyPr>
          <a:lstStyle/>
          <a:p>
            <a:pPr>
              <a:defRPr/>
            </a:pPr>
            <a:r>
              <a:rPr kumimoji="1" lang="en-US" altLang="zh-CN" sz="3200" b="1" dirty="0" smtClean="0">
                <a:solidFill>
                  <a:schemeClr val="accent2">
                    <a:lumMod val="75000"/>
                  </a:schemeClr>
                </a:solidFill>
                <a:latin typeface="Arial" charset="0"/>
                <a:ea typeface="宋体" charset="-122"/>
                <a:cs typeface="Times New Roman" pitchFamily="18" charset="0"/>
              </a:rPr>
              <a:t>4. Error code understanding</a:t>
            </a:r>
            <a:endParaRPr kumimoji="1" lang="en-US" altLang="zh-CN" sz="3200" b="1" dirty="0">
              <a:solidFill>
                <a:schemeClr val="accent2">
                  <a:lumMod val="75000"/>
                </a:schemeClr>
              </a:solidFill>
              <a:ea typeface="宋体" charset="-122"/>
              <a:cs typeface="Times New Roman" pitchFamily="18" charset="0"/>
            </a:endParaRPr>
          </a:p>
        </p:txBody>
      </p:sp>
      <p:sp>
        <p:nvSpPr>
          <p:cNvPr id="3" name="Rectangle 2"/>
          <p:cNvSpPr>
            <a:spLocks noChangeArrowheads="1"/>
          </p:cNvSpPr>
          <p:nvPr/>
        </p:nvSpPr>
        <p:spPr bwMode="auto">
          <a:xfrm>
            <a:off x="0" y="0"/>
            <a:ext cx="10693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Rectangle 2"/>
          <p:cNvSpPr>
            <a:spLocks noChangeArrowheads="1"/>
          </p:cNvSpPr>
          <p:nvPr/>
        </p:nvSpPr>
        <p:spPr bwMode="auto">
          <a:xfrm>
            <a:off x="0" y="0"/>
            <a:ext cx="10693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6" name="对象 5"/>
          <p:cNvGraphicFramePr>
            <a:graphicFrameLocks noChangeAspect="1"/>
          </p:cNvGraphicFramePr>
          <p:nvPr>
            <p:extLst>
              <p:ext uri="{D42A27DB-BD31-4B8C-83A1-F6EECF244321}">
                <p14:modId xmlns:p14="http://schemas.microsoft.com/office/powerpoint/2010/main" val="288865726"/>
              </p:ext>
            </p:extLst>
          </p:nvPr>
        </p:nvGraphicFramePr>
        <p:xfrm>
          <a:off x="378148" y="1451531"/>
          <a:ext cx="5817118" cy="5353435"/>
        </p:xfrm>
        <a:graphic>
          <a:graphicData uri="http://schemas.openxmlformats.org/presentationml/2006/ole">
            <mc:AlternateContent xmlns:mc="http://schemas.openxmlformats.org/markup-compatibility/2006">
              <mc:Choice xmlns:v="urn:schemas-microsoft-com:vml" Requires="v">
                <p:oleObj spid="_x0000_s8224" r:id="rId3" imgW="5400977" imgH="4956250" progId="Visio.Drawing.11">
                  <p:embed/>
                </p:oleObj>
              </mc:Choice>
              <mc:Fallback>
                <p:oleObj r:id="rId3" imgW="5400977" imgH="4956250"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148" y="1451531"/>
                        <a:ext cx="5817118" cy="5353435"/>
                      </a:xfrm>
                      <a:prstGeom prst="rect">
                        <a:avLst/>
                      </a:prstGeom>
                      <a:noFill/>
                    </p:spPr>
                  </p:pic>
                </p:oleObj>
              </mc:Fallback>
            </mc:AlternateContent>
          </a:graphicData>
        </a:graphic>
      </p:graphicFrame>
      <p:sp>
        <p:nvSpPr>
          <p:cNvPr id="7" name="矩形 6"/>
          <p:cNvSpPr/>
          <p:nvPr/>
        </p:nvSpPr>
        <p:spPr>
          <a:xfrm>
            <a:off x="6354812" y="1764407"/>
            <a:ext cx="4032201" cy="2554545"/>
          </a:xfrm>
          <a:prstGeom prst="rect">
            <a:avLst/>
          </a:prstGeom>
        </p:spPr>
        <p:txBody>
          <a:bodyPr wrap="square">
            <a:spAutoFit/>
          </a:bodyPr>
          <a:lstStyle/>
          <a:p>
            <a:pPr marL="285750" indent="-285750">
              <a:buFont typeface="Wingdings" pitchFamily="2" charset="2"/>
              <a:buChar char="Ø"/>
            </a:pPr>
            <a:r>
              <a:rPr lang="en-US" altLang="zh-CN" sz="1600" dirty="0">
                <a:solidFill>
                  <a:srgbClr val="FF0000"/>
                </a:solidFill>
              </a:rPr>
              <a:t>C</a:t>
            </a:r>
            <a:r>
              <a:rPr lang="en-US" altLang="zh-CN" sz="1600" dirty="0" smtClean="0">
                <a:solidFill>
                  <a:srgbClr val="FF0000"/>
                </a:solidFill>
              </a:rPr>
              <a:t>heck the wire connection</a:t>
            </a:r>
          </a:p>
          <a:p>
            <a:pPr marL="285750" indent="-285750">
              <a:buFont typeface="Wingdings" pitchFamily="2" charset="2"/>
              <a:buChar char="Ø"/>
            </a:pPr>
            <a:r>
              <a:rPr lang="en-US" altLang="zh-CN" sz="1600" dirty="0" smtClean="0">
                <a:solidFill>
                  <a:srgbClr val="FF0000"/>
                </a:solidFill>
              </a:rPr>
              <a:t>Check the IPM fix fasten or not</a:t>
            </a:r>
          </a:p>
          <a:p>
            <a:pPr marL="285750" indent="-285750">
              <a:buFont typeface="Wingdings" pitchFamily="2" charset="2"/>
              <a:buChar char="Ø"/>
            </a:pPr>
            <a:r>
              <a:rPr lang="en-US" altLang="zh-CN" sz="1600" dirty="0" smtClean="0">
                <a:solidFill>
                  <a:srgbClr val="FF0000"/>
                </a:solidFill>
              </a:rPr>
              <a:t>Check the </a:t>
            </a:r>
            <a:r>
              <a:rPr lang="en-US" altLang="zh-CN" sz="1600" dirty="0">
                <a:solidFill>
                  <a:srgbClr val="FF0000"/>
                </a:solidFill>
              </a:rPr>
              <a:t>Radiating </a:t>
            </a:r>
            <a:r>
              <a:rPr lang="en-US" altLang="zh-CN" sz="1600" dirty="0" smtClean="0">
                <a:solidFill>
                  <a:srgbClr val="FF0000"/>
                </a:solidFill>
              </a:rPr>
              <a:t>paste is exhaust or not</a:t>
            </a:r>
          </a:p>
          <a:p>
            <a:pPr marL="285750" indent="-285750">
              <a:buFont typeface="Wingdings" pitchFamily="2" charset="2"/>
              <a:buChar char="Ø"/>
            </a:pPr>
            <a:r>
              <a:rPr lang="en-US" altLang="zh-CN" sz="1600" dirty="0">
                <a:solidFill>
                  <a:srgbClr val="FF0000"/>
                </a:solidFill>
              </a:rPr>
              <a:t>If the resistance between “U V W” and “P N” is infinity, the IPM is broken.</a:t>
            </a:r>
          </a:p>
          <a:p>
            <a:pPr marL="285750" indent="-285750">
              <a:buFont typeface="Wingdings" pitchFamily="2" charset="2"/>
              <a:buChar char="Ø"/>
            </a:pPr>
            <a:r>
              <a:rPr lang="en-US" altLang="zh-CN" sz="1600" dirty="0" smtClean="0">
                <a:solidFill>
                  <a:srgbClr val="FF0000"/>
                </a:solidFill>
              </a:rPr>
              <a:t>Check the fan motor is good? If the fan motor not work, will cause high current.</a:t>
            </a:r>
          </a:p>
          <a:p>
            <a:pPr marL="285750" indent="-285750">
              <a:buFont typeface="Wingdings" pitchFamily="2" charset="2"/>
              <a:buChar char="Ø"/>
            </a:pPr>
            <a:r>
              <a:rPr lang="en-US" altLang="zh-CN" sz="1600" dirty="0" smtClean="0">
                <a:solidFill>
                  <a:srgbClr val="FF0000"/>
                </a:solidFill>
              </a:rPr>
              <a:t>Check the compressor is good?</a:t>
            </a:r>
          </a:p>
          <a:p>
            <a:endParaRPr lang="en-US" altLang="zh-CN" sz="1600" dirty="0" smtClean="0">
              <a:solidFill>
                <a:srgbClr val="FF0000"/>
              </a:solidFill>
            </a:endParaRPr>
          </a:p>
        </p:txBody>
      </p:sp>
    </p:spTree>
    <p:extLst>
      <p:ext uri="{BB962C8B-B14F-4D97-AF65-F5344CB8AC3E}">
        <p14:creationId xmlns:p14="http://schemas.microsoft.com/office/powerpoint/2010/main" val="4341176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4122738" y="898525"/>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p>
        </p:txBody>
      </p:sp>
      <p:sp>
        <p:nvSpPr>
          <p:cNvPr id="4" name="矩形 3"/>
          <p:cNvSpPr/>
          <p:nvPr/>
        </p:nvSpPr>
        <p:spPr>
          <a:xfrm>
            <a:off x="165102" y="972319"/>
            <a:ext cx="3876382" cy="461665"/>
          </a:xfrm>
          <a:prstGeom prst="rect">
            <a:avLst/>
          </a:prstGeom>
        </p:spPr>
        <p:txBody>
          <a:bodyPr wrap="none">
            <a:spAutoFit/>
          </a:bodyPr>
          <a:lstStyle/>
          <a:p>
            <a:r>
              <a:rPr kumimoji="1" lang="en-US" altLang="zh-CN" sz="2400" b="1" dirty="0" smtClean="0">
                <a:solidFill>
                  <a:schemeClr val="accent2">
                    <a:lumMod val="75000"/>
                  </a:schemeClr>
                </a:solidFill>
                <a:ea typeface="宋体" charset="-122"/>
                <a:cs typeface="Times New Roman" pitchFamily="18" charset="0"/>
              </a:rPr>
              <a:t>7.2 IPM Problem of LCAC</a:t>
            </a:r>
            <a:endParaRPr lang="zh-CN" altLang="en-US" dirty="0"/>
          </a:p>
        </p:txBody>
      </p:sp>
      <p:sp>
        <p:nvSpPr>
          <p:cNvPr id="5" name="矩形 4"/>
          <p:cNvSpPr/>
          <p:nvPr/>
        </p:nvSpPr>
        <p:spPr>
          <a:xfrm>
            <a:off x="4842644" y="180975"/>
            <a:ext cx="5671745" cy="584775"/>
          </a:xfrm>
          <a:prstGeom prst="rect">
            <a:avLst/>
          </a:prstGeom>
        </p:spPr>
        <p:txBody>
          <a:bodyPr wrap="none">
            <a:spAutoFit/>
          </a:bodyPr>
          <a:lstStyle/>
          <a:p>
            <a:pPr>
              <a:defRPr/>
            </a:pPr>
            <a:r>
              <a:rPr kumimoji="1" lang="en-US" altLang="zh-CN" sz="3200" b="1" dirty="0" smtClean="0">
                <a:solidFill>
                  <a:schemeClr val="accent2">
                    <a:lumMod val="75000"/>
                  </a:schemeClr>
                </a:solidFill>
                <a:latin typeface="Arial" charset="0"/>
                <a:ea typeface="宋体" charset="-122"/>
                <a:cs typeface="Times New Roman" pitchFamily="18" charset="0"/>
              </a:rPr>
              <a:t>4. Error code understanding</a:t>
            </a:r>
            <a:endParaRPr kumimoji="1" lang="en-US" altLang="zh-CN" sz="3200" b="1" dirty="0">
              <a:solidFill>
                <a:schemeClr val="accent2">
                  <a:lumMod val="75000"/>
                </a:schemeClr>
              </a:solidFill>
              <a:ea typeface="宋体" charset="-122"/>
              <a:cs typeface="Times New Roman" pitchFamily="18" charset="0"/>
            </a:endParaRPr>
          </a:p>
        </p:txBody>
      </p:sp>
      <p:sp>
        <p:nvSpPr>
          <p:cNvPr id="3" name="Rectangle 2"/>
          <p:cNvSpPr>
            <a:spLocks noChangeArrowheads="1"/>
          </p:cNvSpPr>
          <p:nvPr/>
        </p:nvSpPr>
        <p:spPr bwMode="auto">
          <a:xfrm>
            <a:off x="0" y="0"/>
            <a:ext cx="10693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 name="对象 1"/>
          <p:cNvGraphicFramePr>
            <a:graphicFrameLocks noChangeAspect="1"/>
          </p:cNvGraphicFramePr>
          <p:nvPr>
            <p:extLst>
              <p:ext uri="{D42A27DB-BD31-4B8C-83A1-F6EECF244321}">
                <p14:modId xmlns:p14="http://schemas.microsoft.com/office/powerpoint/2010/main" val="3616469144"/>
              </p:ext>
            </p:extLst>
          </p:nvPr>
        </p:nvGraphicFramePr>
        <p:xfrm>
          <a:off x="1026220" y="2412479"/>
          <a:ext cx="3553544" cy="2665158"/>
        </p:xfrm>
        <a:graphic>
          <a:graphicData uri="http://schemas.openxmlformats.org/presentationml/2006/ole">
            <mc:AlternateContent xmlns:mc="http://schemas.openxmlformats.org/markup-compatibility/2006">
              <mc:Choice xmlns:v="urn:schemas-microsoft-com:vml" Requires="v">
                <p:oleObj spid="_x0000_s9244" name="工作表" showAsIcon="1" r:id="rId3" imgW="914400" imgH="685800" progId="Excel.Sheet.8">
                  <p:embed/>
                </p:oleObj>
              </mc:Choice>
              <mc:Fallback>
                <p:oleObj name="工作表" showAsIcon="1" r:id="rId3" imgW="914400" imgH="685800" progId="Excel.Sheet.8">
                  <p:embed/>
                  <p:pic>
                    <p:nvPicPr>
                      <p:cNvPr id="0" name=""/>
                      <p:cNvPicPr/>
                      <p:nvPr/>
                    </p:nvPicPr>
                    <p:blipFill>
                      <a:blip r:embed="rId4"/>
                      <a:stretch>
                        <a:fillRect/>
                      </a:stretch>
                    </p:blipFill>
                    <p:spPr>
                      <a:xfrm>
                        <a:off x="1026220" y="2412479"/>
                        <a:ext cx="3553544" cy="2665158"/>
                      </a:xfrm>
                      <a:prstGeom prst="rect">
                        <a:avLst/>
                      </a:prstGeom>
                    </p:spPr>
                  </p:pic>
                </p:oleObj>
              </mc:Fallback>
            </mc:AlternateContent>
          </a:graphicData>
        </a:graphic>
      </p:graphicFrame>
      <p:pic>
        <p:nvPicPr>
          <p:cNvPr id="8" name="图片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99594" y="2285466"/>
            <a:ext cx="1557844" cy="164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61201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4122738" y="898525"/>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p>
        </p:txBody>
      </p:sp>
      <p:sp>
        <p:nvSpPr>
          <p:cNvPr id="4" name="矩形 3"/>
          <p:cNvSpPr/>
          <p:nvPr/>
        </p:nvSpPr>
        <p:spPr>
          <a:xfrm>
            <a:off x="93131" y="1274922"/>
            <a:ext cx="2997552" cy="461665"/>
          </a:xfrm>
          <a:prstGeom prst="rect">
            <a:avLst/>
          </a:prstGeom>
        </p:spPr>
        <p:txBody>
          <a:bodyPr wrap="none">
            <a:spAutoFit/>
          </a:bodyPr>
          <a:lstStyle/>
          <a:p>
            <a:r>
              <a:rPr kumimoji="1" lang="en-US" altLang="zh-CN" sz="2400" b="1" dirty="0" smtClean="0">
                <a:solidFill>
                  <a:schemeClr val="accent2">
                    <a:lumMod val="75000"/>
                  </a:schemeClr>
                </a:solidFill>
                <a:ea typeface="宋体" charset="-122"/>
                <a:cs typeface="Times New Roman" pitchFamily="18" charset="0"/>
              </a:rPr>
              <a:t>8. Voltage problem</a:t>
            </a:r>
            <a:endParaRPr lang="zh-CN" altLang="en-US" dirty="0"/>
          </a:p>
        </p:txBody>
      </p:sp>
      <p:sp>
        <p:nvSpPr>
          <p:cNvPr id="5" name="矩形 4"/>
          <p:cNvSpPr/>
          <p:nvPr/>
        </p:nvSpPr>
        <p:spPr>
          <a:xfrm>
            <a:off x="4842644" y="180975"/>
            <a:ext cx="5671745" cy="584775"/>
          </a:xfrm>
          <a:prstGeom prst="rect">
            <a:avLst/>
          </a:prstGeom>
        </p:spPr>
        <p:txBody>
          <a:bodyPr wrap="none">
            <a:spAutoFit/>
          </a:bodyPr>
          <a:lstStyle/>
          <a:p>
            <a:pPr>
              <a:defRPr/>
            </a:pPr>
            <a:r>
              <a:rPr kumimoji="1" lang="en-US" altLang="zh-CN" sz="3200" b="1" dirty="0" smtClean="0">
                <a:solidFill>
                  <a:schemeClr val="accent2">
                    <a:lumMod val="75000"/>
                  </a:schemeClr>
                </a:solidFill>
                <a:latin typeface="Arial" charset="0"/>
                <a:ea typeface="宋体" charset="-122"/>
                <a:cs typeface="Times New Roman" pitchFamily="18" charset="0"/>
              </a:rPr>
              <a:t>4. Error code understanding</a:t>
            </a:r>
            <a:endParaRPr kumimoji="1" lang="en-US" altLang="zh-CN" sz="3200" b="1" dirty="0">
              <a:solidFill>
                <a:schemeClr val="accent2">
                  <a:lumMod val="75000"/>
                </a:schemeClr>
              </a:solidFill>
              <a:ea typeface="宋体" charset="-122"/>
              <a:cs typeface="Times New Roman" pitchFamily="18" charset="0"/>
            </a:endParaRPr>
          </a:p>
        </p:txBody>
      </p:sp>
      <p:sp>
        <p:nvSpPr>
          <p:cNvPr id="3" name="Rectangle 2"/>
          <p:cNvSpPr>
            <a:spLocks noChangeArrowheads="1"/>
          </p:cNvSpPr>
          <p:nvPr/>
        </p:nvSpPr>
        <p:spPr bwMode="auto">
          <a:xfrm>
            <a:off x="0" y="0"/>
            <a:ext cx="10693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Rectangle 2"/>
          <p:cNvSpPr>
            <a:spLocks noChangeArrowheads="1"/>
          </p:cNvSpPr>
          <p:nvPr/>
        </p:nvSpPr>
        <p:spPr bwMode="auto">
          <a:xfrm>
            <a:off x="0" y="0"/>
            <a:ext cx="10693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15361" name="组合 15360"/>
          <p:cNvGrpSpPr/>
          <p:nvPr/>
        </p:nvGrpSpPr>
        <p:grpSpPr>
          <a:xfrm>
            <a:off x="99119" y="2196455"/>
            <a:ext cx="8199909" cy="4156670"/>
            <a:chOff x="-188913" y="2360265"/>
            <a:chExt cx="6759749" cy="3220566"/>
          </a:xfrm>
        </p:grpSpPr>
        <p:sp>
          <p:nvSpPr>
            <p:cNvPr id="7" name="Text Box 26"/>
            <p:cNvSpPr txBox="1">
              <a:spLocks noChangeArrowheads="1"/>
            </p:cNvSpPr>
            <p:nvPr/>
          </p:nvSpPr>
          <p:spPr bwMode="auto">
            <a:xfrm>
              <a:off x="-114300" y="2360265"/>
              <a:ext cx="3886200" cy="5937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Arial" pitchFamily="34" charset="0"/>
                  <a:ea typeface="黑体" pitchFamily="2" charset="-122"/>
                  <a:cs typeface="Times New Roman" pitchFamily="18" charset="0"/>
                </a:rPr>
                <a:t>Check the voltage of outdoor unit power supply, whether the voltage between L(1) and N is about 220VAC</a:t>
              </a:r>
              <a:endParaRPr kumimoji="0" lang="en-US" altLang="zh-CN" sz="1400" b="0" i="0" u="none" strike="noStrike" cap="none" normalizeH="0" baseline="0" dirty="0" smtClean="0">
                <a:ln>
                  <a:noFill/>
                </a:ln>
                <a:solidFill>
                  <a:schemeClr val="tx1"/>
                </a:solidFill>
                <a:effectLst/>
                <a:latin typeface="Arial" pitchFamily="34" charset="0"/>
              </a:endParaRPr>
            </a:p>
          </p:txBody>
        </p:sp>
        <p:sp>
          <p:nvSpPr>
            <p:cNvPr id="8" name="Text Box 25"/>
            <p:cNvSpPr txBox="1">
              <a:spLocks noChangeArrowheads="1"/>
            </p:cNvSpPr>
            <p:nvPr/>
          </p:nvSpPr>
          <p:spPr bwMode="auto">
            <a:xfrm>
              <a:off x="3886200" y="2360265"/>
              <a:ext cx="457200" cy="295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Arial" pitchFamily="34" charset="0"/>
                  <a:ea typeface="黑体" pitchFamily="2" charset="-122"/>
                  <a:cs typeface="Times New Roman" pitchFamily="18" charset="0"/>
                </a:rPr>
                <a:t>No</a:t>
              </a:r>
              <a:endParaRPr kumimoji="0" lang="en-US" altLang="zh-CN" sz="14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Arial" pitchFamily="34" charset="0"/>
              </a:endParaRPr>
            </a:p>
          </p:txBody>
        </p:sp>
        <p:sp>
          <p:nvSpPr>
            <p:cNvPr id="9" name="Line 24"/>
            <p:cNvSpPr>
              <a:spLocks noChangeShapeType="1"/>
            </p:cNvSpPr>
            <p:nvPr/>
          </p:nvSpPr>
          <p:spPr bwMode="auto">
            <a:xfrm>
              <a:off x="1828800" y="2950815"/>
              <a:ext cx="0" cy="59848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10" name="Text Box 23"/>
            <p:cNvSpPr txBox="1">
              <a:spLocks noChangeArrowheads="1"/>
            </p:cNvSpPr>
            <p:nvPr/>
          </p:nvSpPr>
          <p:spPr bwMode="auto">
            <a:xfrm>
              <a:off x="4457700" y="2360265"/>
              <a:ext cx="1828800" cy="495300"/>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Arial" pitchFamily="34" charset="0"/>
                  <a:ea typeface="黑体" pitchFamily="2" charset="-122"/>
                  <a:cs typeface="Times New Roman" pitchFamily="18" charset="0"/>
                </a:rPr>
                <a:t>Check the power supply</a:t>
              </a:r>
              <a:endParaRPr kumimoji="0" lang="en-US" altLang="zh-CN" sz="1400" b="0" i="0" u="none" strike="noStrike" cap="none" normalizeH="0" baseline="0" smtClean="0">
                <a:ln>
                  <a:noFill/>
                </a:ln>
                <a:solidFill>
                  <a:schemeClr val="tx1"/>
                </a:solidFill>
                <a:effectLst/>
                <a:latin typeface="Arial" pitchFamily="34" charset="0"/>
              </a:endParaRPr>
            </a:p>
          </p:txBody>
        </p:sp>
        <p:sp>
          <p:nvSpPr>
            <p:cNvPr id="11" name="Text Box 22"/>
            <p:cNvSpPr txBox="1">
              <a:spLocks noChangeArrowheads="1"/>
            </p:cNvSpPr>
            <p:nvPr/>
          </p:nvSpPr>
          <p:spPr bwMode="auto">
            <a:xfrm>
              <a:off x="1943100" y="3049240"/>
              <a:ext cx="457200" cy="295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Arial" pitchFamily="34" charset="0"/>
                  <a:ea typeface="黑体" pitchFamily="2" charset="-122"/>
                  <a:cs typeface="Times New Roman" pitchFamily="18" charset="0"/>
                </a:rPr>
                <a:t>Yes</a:t>
              </a:r>
              <a:endParaRPr kumimoji="0" lang="en-US" altLang="zh-CN" sz="14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Arial" pitchFamily="34" charset="0"/>
              </a:endParaRPr>
            </a:p>
          </p:txBody>
        </p:sp>
        <p:sp>
          <p:nvSpPr>
            <p:cNvPr id="12" name="Line 21"/>
            <p:cNvSpPr>
              <a:spLocks noChangeShapeType="1"/>
            </p:cNvSpPr>
            <p:nvPr/>
          </p:nvSpPr>
          <p:spPr bwMode="auto">
            <a:xfrm>
              <a:off x="3771900" y="2655540"/>
              <a:ext cx="6858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13" name="Text Box 20"/>
            <p:cNvSpPr txBox="1">
              <a:spLocks noChangeArrowheads="1"/>
            </p:cNvSpPr>
            <p:nvPr/>
          </p:nvSpPr>
          <p:spPr bwMode="auto">
            <a:xfrm>
              <a:off x="390525" y="5191893"/>
              <a:ext cx="2857500" cy="388938"/>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Arial" pitchFamily="34" charset="0"/>
                  <a:ea typeface="黑体" pitchFamily="2" charset="-122"/>
                  <a:cs typeface="Times New Roman" pitchFamily="18" charset="0"/>
                </a:rPr>
                <a:t>Replace outdoor main board</a:t>
              </a:r>
              <a:endParaRPr kumimoji="0" lang="en-US" altLang="zh-CN" sz="1400" b="0" i="0" u="none" strike="noStrike" cap="none" normalizeH="0" baseline="0" smtClean="0">
                <a:ln>
                  <a:noFill/>
                </a:ln>
                <a:solidFill>
                  <a:schemeClr val="tx1"/>
                </a:solidFill>
                <a:effectLst/>
                <a:latin typeface="Arial" pitchFamily="34" charset="0"/>
              </a:endParaRPr>
            </a:p>
          </p:txBody>
        </p:sp>
        <p:sp>
          <p:nvSpPr>
            <p:cNvPr id="14" name="Text Box 19"/>
            <p:cNvSpPr txBox="1">
              <a:spLocks noChangeArrowheads="1"/>
            </p:cNvSpPr>
            <p:nvPr/>
          </p:nvSpPr>
          <p:spPr bwMode="auto">
            <a:xfrm>
              <a:off x="-188913" y="3593752"/>
              <a:ext cx="3887788" cy="3968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Arial" pitchFamily="34" charset="0"/>
                  <a:ea typeface="黑体" pitchFamily="2" charset="-122"/>
                  <a:cs typeface="Times New Roman" pitchFamily="18" charset="0"/>
                </a:rPr>
                <a:t>Check whether the voltage of IPM board P and N is 277-410VDC</a:t>
              </a:r>
              <a:endParaRPr kumimoji="0" lang="en-US" altLang="zh-CN" sz="1400" b="0" i="0" u="none" strike="noStrike" cap="none" normalizeH="0" baseline="0" smtClean="0">
                <a:ln>
                  <a:noFill/>
                </a:ln>
                <a:solidFill>
                  <a:schemeClr val="tx1"/>
                </a:solidFill>
                <a:effectLst/>
                <a:latin typeface="Arial" pitchFamily="34" charset="0"/>
              </a:endParaRPr>
            </a:p>
          </p:txBody>
        </p:sp>
        <p:sp>
          <p:nvSpPr>
            <p:cNvPr id="15" name="Text Box 18"/>
            <p:cNvSpPr txBox="1">
              <a:spLocks noChangeArrowheads="1"/>
            </p:cNvSpPr>
            <p:nvPr/>
          </p:nvSpPr>
          <p:spPr bwMode="auto">
            <a:xfrm>
              <a:off x="342900" y="4398615"/>
              <a:ext cx="2971800" cy="3968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Arial" pitchFamily="34" charset="0"/>
                  <a:ea typeface="黑体" pitchFamily="2" charset="-122"/>
                  <a:cs typeface="Times New Roman" pitchFamily="18" charset="0"/>
                </a:rPr>
                <a:t>Replace bridge rectifiers, then check whether the system can run normally </a:t>
              </a:r>
              <a:endParaRPr kumimoji="0" lang="en-US" altLang="zh-CN" sz="14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Arial" pitchFamily="34" charset="0"/>
              </a:endParaRPr>
            </a:p>
          </p:txBody>
        </p:sp>
        <p:sp>
          <p:nvSpPr>
            <p:cNvPr id="16" name="Line 17"/>
            <p:cNvSpPr>
              <a:spLocks noChangeShapeType="1"/>
            </p:cNvSpPr>
            <p:nvPr/>
          </p:nvSpPr>
          <p:spPr bwMode="auto">
            <a:xfrm>
              <a:off x="1828800" y="4004915"/>
              <a:ext cx="0" cy="39687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17" name="Text Box 16"/>
            <p:cNvSpPr txBox="1">
              <a:spLocks noChangeArrowheads="1"/>
            </p:cNvSpPr>
            <p:nvPr/>
          </p:nvSpPr>
          <p:spPr bwMode="auto">
            <a:xfrm>
              <a:off x="4097338" y="4455765"/>
              <a:ext cx="1390650" cy="296862"/>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Arial" pitchFamily="34" charset="0"/>
                  <a:ea typeface="黑体" pitchFamily="2" charset="-122"/>
                  <a:cs typeface="Times New Roman" pitchFamily="18" charset="0"/>
                </a:rPr>
                <a:t>Trouble is solved</a:t>
              </a:r>
              <a:endParaRPr kumimoji="0" lang="en-US" altLang="zh-CN" sz="14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Arial" pitchFamily="34" charset="0"/>
              </a:endParaRPr>
            </a:p>
          </p:txBody>
        </p:sp>
        <p:sp>
          <p:nvSpPr>
            <p:cNvPr id="18" name="Text Box 15"/>
            <p:cNvSpPr txBox="1">
              <a:spLocks noChangeArrowheads="1"/>
            </p:cNvSpPr>
            <p:nvPr/>
          </p:nvSpPr>
          <p:spPr bwMode="auto">
            <a:xfrm>
              <a:off x="4457700" y="3508027"/>
              <a:ext cx="2113136" cy="50006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Arial" pitchFamily="34" charset="0"/>
                  <a:ea typeface="黑体" pitchFamily="2" charset="-122"/>
                  <a:cs typeface="Times New Roman" pitchFamily="18" charset="0"/>
                </a:rPr>
                <a:t>Replace IPM board, then check whether the system can run normally</a:t>
              </a:r>
              <a:endParaRPr kumimoji="0" lang="en-US" altLang="zh-CN" sz="1400" b="0" i="0" u="none" strike="noStrike" cap="none" normalizeH="0" baseline="0" dirty="0" smtClean="0">
                <a:ln>
                  <a:noFill/>
                </a:ln>
                <a:solidFill>
                  <a:schemeClr val="tx1"/>
                </a:solidFill>
                <a:effectLst/>
                <a:latin typeface="Arial" pitchFamily="34" charset="0"/>
              </a:endParaRPr>
            </a:p>
          </p:txBody>
        </p:sp>
        <p:sp>
          <p:nvSpPr>
            <p:cNvPr id="19" name="Text Box 14"/>
            <p:cNvSpPr txBox="1">
              <a:spLocks noChangeArrowheads="1"/>
            </p:cNvSpPr>
            <p:nvPr/>
          </p:nvSpPr>
          <p:spPr bwMode="auto">
            <a:xfrm>
              <a:off x="2057400" y="4071590"/>
              <a:ext cx="457200" cy="295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Arial" pitchFamily="34" charset="0"/>
                  <a:ea typeface="黑体" pitchFamily="2" charset="-122"/>
                  <a:cs typeface="Times New Roman" pitchFamily="18" charset="0"/>
                </a:rPr>
                <a:t>Yes</a:t>
              </a:r>
              <a:endParaRPr kumimoji="0" lang="en-US" altLang="zh-CN" sz="14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Arial" pitchFamily="34" charset="0"/>
              </a:endParaRPr>
            </a:p>
          </p:txBody>
        </p:sp>
        <p:sp>
          <p:nvSpPr>
            <p:cNvPr id="20" name="Text Box 13"/>
            <p:cNvSpPr txBox="1">
              <a:spLocks noChangeArrowheads="1"/>
            </p:cNvSpPr>
            <p:nvPr/>
          </p:nvSpPr>
          <p:spPr bwMode="auto">
            <a:xfrm>
              <a:off x="3478213" y="4320827"/>
              <a:ext cx="457200" cy="295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Arial" pitchFamily="34" charset="0"/>
                  <a:ea typeface="黑体" pitchFamily="2" charset="-122"/>
                  <a:cs typeface="Times New Roman" pitchFamily="18" charset="0"/>
                </a:rPr>
                <a:t>Yes</a:t>
              </a:r>
              <a:endParaRPr kumimoji="0" lang="en-US" altLang="zh-CN" sz="14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Arial" pitchFamily="34" charset="0"/>
              </a:endParaRPr>
            </a:p>
          </p:txBody>
        </p:sp>
        <p:sp>
          <p:nvSpPr>
            <p:cNvPr id="21" name="Line 12"/>
            <p:cNvSpPr>
              <a:spLocks noChangeShapeType="1"/>
            </p:cNvSpPr>
            <p:nvPr/>
          </p:nvSpPr>
          <p:spPr bwMode="auto">
            <a:xfrm>
              <a:off x="3289300" y="4595465"/>
              <a:ext cx="808038" cy="476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22" name="Line 11"/>
            <p:cNvSpPr>
              <a:spLocks noChangeShapeType="1"/>
            </p:cNvSpPr>
            <p:nvPr/>
          </p:nvSpPr>
          <p:spPr bwMode="auto">
            <a:xfrm>
              <a:off x="1828800" y="4793902"/>
              <a:ext cx="0" cy="39528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23" name="Text Box 10"/>
            <p:cNvSpPr txBox="1">
              <a:spLocks noChangeArrowheads="1"/>
            </p:cNvSpPr>
            <p:nvPr/>
          </p:nvSpPr>
          <p:spPr bwMode="auto">
            <a:xfrm>
              <a:off x="2057400" y="4892327"/>
              <a:ext cx="457200" cy="295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Arial" pitchFamily="34" charset="0"/>
                  <a:ea typeface="黑体" pitchFamily="2" charset="-122"/>
                  <a:cs typeface="Times New Roman" pitchFamily="18" charset="0"/>
                </a:rPr>
                <a:t>No</a:t>
              </a:r>
              <a:endParaRPr kumimoji="0" lang="en-US" altLang="zh-CN" sz="14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Arial" pitchFamily="34" charset="0"/>
              </a:endParaRPr>
            </a:p>
          </p:txBody>
        </p:sp>
        <p:sp>
          <p:nvSpPr>
            <p:cNvPr id="24" name="Text Box 9"/>
            <p:cNvSpPr txBox="1">
              <a:spLocks noChangeArrowheads="1"/>
            </p:cNvSpPr>
            <p:nvPr/>
          </p:nvSpPr>
          <p:spPr bwMode="auto">
            <a:xfrm>
              <a:off x="3773488" y="3508027"/>
              <a:ext cx="457200" cy="295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Arial" pitchFamily="34" charset="0"/>
                  <a:ea typeface="黑体" pitchFamily="2" charset="-122"/>
                  <a:cs typeface="Times New Roman" pitchFamily="18" charset="0"/>
                </a:rPr>
                <a:t>No</a:t>
              </a:r>
              <a:endParaRPr kumimoji="0" lang="en-US" altLang="zh-CN" sz="14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Arial" pitchFamily="34" charset="0"/>
              </a:endParaRPr>
            </a:p>
          </p:txBody>
        </p:sp>
        <p:sp>
          <p:nvSpPr>
            <p:cNvPr id="25" name="Line 8"/>
            <p:cNvSpPr>
              <a:spLocks noChangeShapeType="1"/>
            </p:cNvSpPr>
            <p:nvPr/>
          </p:nvSpPr>
          <p:spPr bwMode="auto">
            <a:xfrm>
              <a:off x="3698875" y="3801715"/>
              <a:ext cx="758825" cy="476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26" name="AutoShape 7"/>
            <p:cNvSpPr>
              <a:spLocks noChangeShapeType="1"/>
            </p:cNvSpPr>
            <p:nvPr/>
          </p:nvSpPr>
          <p:spPr bwMode="auto">
            <a:xfrm flipH="1">
              <a:off x="5659438" y="4004915"/>
              <a:ext cx="9525" cy="89217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27" name="AutoShape 6"/>
            <p:cNvSpPr>
              <a:spLocks noChangeShapeType="1"/>
            </p:cNvSpPr>
            <p:nvPr/>
          </p:nvSpPr>
          <p:spPr bwMode="auto">
            <a:xfrm flipH="1">
              <a:off x="1828800" y="4890740"/>
              <a:ext cx="3830638"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28" name="Text Box 5"/>
            <p:cNvSpPr txBox="1">
              <a:spLocks noChangeArrowheads="1"/>
            </p:cNvSpPr>
            <p:nvPr/>
          </p:nvSpPr>
          <p:spPr bwMode="auto">
            <a:xfrm>
              <a:off x="5773738" y="4304952"/>
              <a:ext cx="457200" cy="295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Arial" pitchFamily="34" charset="0"/>
                  <a:ea typeface="黑体" pitchFamily="2" charset="-122"/>
                  <a:cs typeface="Times New Roman" pitchFamily="18" charset="0"/>
                </a:rPr>
                <a:t>No</a:t>
              </a:r>
              <a:endParaRPr kumimoji="0" lang="en-US" altLang="zh-CN" sz="14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Arial" pitchFamily="34" charset="0"/>
              </a:endParaRPr>
            </a:p>
          </p:txBody>
        </p:sp>
        <p:sp>
          <p:nvSpPr>
            <p:cNvPr id="29" name="Line 4"/>
            <p:cNvSpPr>
              <a:spLocks noChangeShapeType="1"/>
            </p:cNvSpPr>
            <p:nvPr/>
          </p:nvSpPr>
          <p:spPr bwMode="auto">
            <a:xfrm>
              <a:off x="4849813" y="4060477"/>
              <a:ext cx="0" cy="39687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30" name="Text Box 3"/>
            <p:cNvSpPr txBox="1">
              <a:spLocks noChangeArrowheads="1"/>
            </p:cNvSpPr>
            <p:nvPr/>
          </p:nvSpPr>
          <p:spPr bwMode="auto">
            <a:xfrm>
              <a:off x="4905375" y="4103340"/>
              <a:ext cx="457200" cy="295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Arial" pitchFamily="34" charset="0"/>
                  <a:ea typeface="黑体" pitchFamily="2" charset="-122"/>
                  <a:cs typeface="Times New Roman" pitchFamily="18" charset="0"/>
                </a:rPr>
                <a:t>Yes</a:t>
              </a:r>
              <a:endParaRPr kumimoji="0" lang="en-US" altLang="zh-CN" sz="14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Arial" pitchFamily="34" charset="0"/>
              </a:endParaRPr>
            </a:p>
          </p:txBody>
        </p:sp>
      </p:grpSp>
      <p:sp>
        <p:nvSpPr>
          <p:cNvPr id="31" name="Rectangle 27"/>
          <p:cNvSpPr>
            <a:spLocks noChangeArrowheads="1"/>
          </p:cNvSpPr>
          <p:nvPr/>
        </p:nvSpPr>
        <p:spPr bwMode="auto">
          <a:xfrm>
            <a:off x="0" y="0"/>
            <a:ext cx="1069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5360" name="Rectangle 43"/>
          <p:cNvSpPr>
            <a:spLocks noChangeArrowheads="1"/>
          </p:cNvSpPr>
          <p:nvPr/>
        </p:nvSpPr>
        <p:spPr bwMode="auto">
          <a:xfrm>
            <a:off x="0" y="457200"/>
            <a:ext cx="1069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5363" name="矩形 15362"/>
          <p:cNvSpPr/>
          <p:nvPr/>
        </p:nvSpPr>
        <p:spPr>
          <a:xfrm>
            <a:off x="7357994" y="4932759"/>
            <a:ext cx="3309113" cy="830997"/>
          </a:xfrm>
          <a:prstGeom prst="rect">
            <a:avLst/>
          </a:prstGeom>
        </p:spPr>
        <p:txBody>
          <a:bodyPr wrap="square">
            <a:spAutoFit/>
          </a:bodyPr>
          <a:lstStyle/>
          <a:p>
            <a:pPr marL="285750" indent="-285750">
              <a:buFont typeface="Wingdings" pitchFamily="2" charset="2"/>
              <a:buChar char="Ø"/>
            </a:pPr>
            <a:r>
              <a:rPr lang="en-US" altLang="zh-CN" sz="1600" dirty="0" smtClean="0">
                <a:solidFill>
                  <a:srgbClr val="FF0000"/>
                </a:solidFill>
                <a:ea typeface="黑体" pitchFamily="2" charset="-122"/>
                <a:cs typeface="Times New Roman" pitchFamily="18" charset="0"/>
              </a:rPr>
              <a:t>If the PCB and IPM is integrated, and the voltage is not correct, replace the </a:t>
            </a:r>
            <a:r>
              <a:rPr lang="en-US" altLang="zh-CN" sz="1600" dirty="0" smtClean="0">
                <a:solidFill>
                  <a:srgbClr val="FF0000"/>
                </a:solidFill>
                <a:ea typeface="黑体" pitchFamily="2" charset="-122"/>
                <a:cs typeface="Times New Roman" pitchFamily="18" charset="0"/>
              </a:rPr>
              <a:t>PCB</a:t>
            </a:r>
          </a:p>
        </p:txBody>
      </p:sp>
      <p:sp>
        <p:nvSpPr>
          <p:cNvPr id="6" name="矩形 5"/>
          <p:cNvSpPr/>
          <p:nvPr/>
        </p:nvSpPr>
        <p:spPr>
          <a:xfrm>
            <a:off x="4482603" y="5724847"/>
            <a:ext cx="5904409" cy="1077218"/>
          </a:xfrm>
          <a:prstGeom prst="rect">
            <a:avLst/>
          </a:prstGeom>
        </p:spPr>
        <p:txBody>
          <a:bodyPr wrap="square">
            <a:spAutoFit/>
          </a:bodyPr>
          <a:lstStyle/>
          <a:p>
            <a:pPr marL="285750" indent="-285750">
              <a:buFont typeface="Wingdings" pitchFamily="2" charset="2"/>
              <a:buChar char="Ø"/>
            </a:pPr>
            <a:r>
              <a:rPr lang="en-US" altLang="zh-CN" sz="1600" dirty="0">
                <a:solidFill>
                  <a:srgbClr val="FF0000"/>
                </a:solidFill>
                <a:ea typeface="黑体" pitchFamily="2" charset="-122"/>
                <a:cs typeface="Times New Roman" pitchFamily="18" charset="0"/>
              </a:rPr>
              <a:t>If not integrated, check the voltage between P and N, if at the range of 277~410VDC, replace the rectifier, if not solve the problem, replace the PCB. If at this range, replace the IPM, them restart, if still have problem, replace PCB.</a:t>
            </a:r>
            <a:endParaRPr lang="zh-CN" altLang="en-US" sz="1600" dirty="0">
              <a:solidFill>
                <a:srgbClr val="FF0000"/>
              </a:solidFill>
            </a:endParaRPr>
          </a:p>
        </p:txBody>
      </p:sp>
    </p:spTree>
    <p:extLst>
      <p:ext uri="{BB962C8B-B14F-4D97-AF65-F5344CB8AC3E}">
        <p14:creationId xmlns:p14="http://schemas.microsoft.com/office/powerpoint/2010/main" val="33753817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4122738" y="898525"/>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p>
        </p:txBody>
      </p:sp>
      <p:sp>
        <p:nvSpPr>
          <p:cNvPr id="4" name="矩形 3"/>
          <p:cNvSpPr/>
          <p:nvPr/>
        </p:nvSpPr>
        <p:spPr>
          <a:xfrm>
            <a:off x="165102" y="972319"/>
            <a:ext cx="7449475" cy="461665"/>
          </a:xfrm>
          <a:prstGeom prst="rect">
            <a:avLst/>
          </a:prstGeom>
        </p:spPr>
        <p:txBody>
          <a:bodyPr wrap="none">
            <a:spAutoFit/>
          </a:bodyPr>
          <a:lstStyle/>
          <a:p>
            <a:r>
              <a:rPr kumimoji="1" lang="en-US" altLang="zh-CN" sz="2400" b="1" dirty="0" smtClean="0">
                <a:solidFill>
                  <a:schemeClr val="accent2">
                    <a:lumMod val="75000"/>
                  </a:schemeClr>
                </a:solidFill>
                <a:ea typeface="宋体" charset="-122"/>
                <a:cs typeface="Times New Roman" pitchFamily="18" charset="0"/>
              </a:rPr>
              <a:t>9</a:t>
            </a:r>
            <a:r>
              <a:rPr kumimoji="1" lang="en-US" altLang="zh-CN" sz="2400" b="1" dirty="0">
                <a:solidFill>
                  <a:schemeClr val="accent2">
                    <a:lumMod val="75000"/>
                  </a:schemeClr>
                </a:solidFill>
                <a:ea typeface="宋体" charset="-122"/>
                <a:cs typeface="Times New Roman" pitchFamily="18" charset="0"/>
              </a:rPr>
              <a:t>. High temperature protection of compressor top</a:t>
            </a:r>
            <a:endParaRPr lang="zh-CN" altLang="en-US" dirty="0"/>
          </a:p>
        </p:txBody>
      </p:sp>
      <p:sp>
        <p:nvSpPr>
          <p:cNvPr id="5" name="矩形 4"/>
          <p:cNvSpPr/>
          <p:nvPr/>
        </p:nvSpPr>
        <p:spPr>
          <a:xfrm>
            <a:off x="4842644" y="180975"/>
            <a:ext cx="5671745" cy="584775"/>
          </a:xfrm>
          <a:prstGeom prst="rect">
            <a:avLst/>
          </a:prstGeom>
        </p:spPr>
        <p:txBody>
          <a:bodyPr wrap="none">
            <a:spAutoFit/>
          </a:bodyPr>
          <a:lstStyle/>
          <a:p>
            <a:pPr>
              <a:defRPr/>
            </a:pPr>
            <a:r>
              <a:rPr kumimoji="1" lang="en-US" altLang="zh-CN" sz="3200" b="1" dirty="0" smtClean="0">
                <a:solidFill>
                  <a:schemeClr val="accent2">
                    <a:lumMod val="75000"/>
                  </a:schemeClr>
                </a:solidFill>
                <a:latin typeface="Arial" charset="0"/>
                <a:ea typeface="宋体" charset="-122"/>
                <a:cs typeface="Times New Roman" pitchFamily="18" charset="0"/>
              </a:rPr>
              <a:t>4. Error code understanding</a:t>
            </a:r>
            <a:endParaRPr kumimoji="1" lang="en-US" altLang="zh-CN" sz="3200" b="1" dirty="0">
              <a:solidFill>
                <a:schemeClr val="accent2">
                  <a:lumMod val="75000"/>
                </a:schemeClr>
              </a:solidFill>
              <a:ea typeface="宋体" charset="-122"/>
              <a:cs typeface="Times New Roman" pitchFamily="18" charset="0"/>
            </a:endParaRPr>
          </a:p>
        </p:txBody>
      </p:sp>
      <p:sp>
        <p:nvSpPr>
          <p:cNvPr id="3" name="Rectangle 2"/>
          <p:cNvSpPr>
            <a:spLocks noChangeArrowheads="1"/>
          </p:cNvSpPr>
          <p:nvPr/>
        </p:nvSpPr>
        <p:spPr bwMode="auto">
          <a:xfrm>
            <a:off x="0" y="0"/>
            <a:ext cx="10693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Rectangle 2"/>
          <p:cNvSpPr>
            <a:spLocks noChangeArrowheads="1"/>
          </p:cNvSpPr>
          <p:nvPr/>
        </p:nvSpPr>
        <p:spPr bwMode="auto">
          <a:xfrm>
            <a:off x="0" y="0"/>
            <a:ext cx="10693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6" name="对象 5"/>
          <p:cNvGraphicFramePr>
            <a:graphicFrameLocks noChangeAspect="1"/>
          </p:cNvGraphicFramePr>
          <p:nvPr>
            <p:extLst>
              <p:ext uri="{D42A27DB-BD31-4B8C-83A1-F6EECF244321}">
                <p14:modId xmlns:p14="http://schemas.microsoft.com/office/powerpoint/2010/main" val="2242543543"/>
              </p:ext>
            </p:extLst>
          </p:nvPr>
        </p:nvGraphicFramePr>
        <p:xfrm>
          <a:off x="217598" y="1491183"/>
          <a:ext cx="8225446" cy="5313784"/>
        </p:xfrm>
        <a:graphic>
          <a:graphicData uri="http://schemas.openxmlformats.org/presentationml/2006/ole">
            <mc:AlternateContent xmlns:mc="http://schemas.openxmlformats.org/markup-compatibility/2006">
              <mc:Choice xmlns:v="urn:schemas-microsoft-com:vml" Requires="v">
                <p:oleObj spid="_x0000_s11293" r:id="rId3" imgW="7257090" imgH="4687667" progId="Visio.Drawing.11">
                  <p:embed/>
                </p:oleObj>
              </mc:Choice>
              <mc:Fallback>
                <p:oleObj r:id="rId3" imgW="7257090" imgH="4687667"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598" y="1491183"/>
                        <a:ext cx="8225446" cy="5313784"/>
                      </a:xfrm>
                      <a:prstGeom prst="rect">
                        <a:avLst/>
                      </a:prstGeom>
                      <a:noFill/>
                    </p:spPr>
                  </p:pic>
                </p:oleObj>
              </mc:Fallback>
            </mc:AlternateContent>
          </a:graphicData>
        </a:graphic>
      </p:graphicFrame>
      <p:sp>
        <p:nvSpPr>
          <p:cNvPr id="8" name="矩形 7"/>
          <p:cNvSpPr/>
          <p:nvPr/>
        </p:nvSpPr>
        <p:spPr>
          <a:xfrm>
            <a:off x="6570836" y="1620391"/>
            <a:ext cx="3816177" cy="2062103"/>
          </a:xfrm>
          <a:prstGeom prst="rect">
            <a:avLst/>
          </a:prstGeom>
        </p:spPr>
        <p:txBody>
          <a:bodyPr wrap="square">
            <a:spAutoFit/>
          </a:bodyPr>
          <a:lstStyle/>
          <a:p>
            <a:pPr marL="285750" indent="-285750">
              <a:buFont typeface="Wingdings" pitchFamily="2" charset="2"/>
              <a:buChar char="Ø"/>
            </a:pPr>
            <a:r>
              <a:rPr lang="en-US" altLang="zh-CN" sz="1600" dirty="0" smtClean="0">
                <a:solidFill>
                  <a:srgbClr val="FF0000"/>
                </a:solidFill>
              </a:rPr>
              <a:t>If compressor can restart, it’s the problem of refrigerant system, need to check </a:t>
            </a:r>
            <a:r>
              <a:rPr lang="en-US" altLang="zh-CN" sz="1600" dirty="0" smtClean="0">
                <a:solidFill>
                  <a:srgbClr val="FF0000"/>
                </a:solidFill>
              </a:rPr>
              <a:t>any leakage? Block? </a:t>
            </a:r>
            <a:r>
              <a:rPr lang="en-US" altLang="zh-CN" sz="1600" dirty="0" smtClean="0">
                <a:solidFill>
                  <a:srgbClr val="FF0000"/>
                </a:solidFill>
              </a:rPr>
              <a:t>dirty condenser?</a:t>
            </a:r>
          </a:p>
          <a:p>
            <a:pPr marL="285750" indent="-285750">
              <a:buFont typeface="Wingdings" pitchFamily="2" charset="2"/>
              <a:buChar char="Ø"/>
            </a:pPr>
            <a:r>
              <a:rPr lang="en-US" altLang="zh-CN" sz="1600" dirty="0" smtClean="0">
                <a:solidFill>
                  <a:srgbClr val="FF0000"/>
                </a:solidFill>
              </a:rPr>
              <a:t>If compressor can not restart, check the wire connection of OLP, check the resistance, if zero, replace outdoor PCB, if not </a:t>
            </a:r>
            <a:r>
              <a:rPr lang="en-US" altLang="zh-CN" sz="1600" dirty="0" smtClean="0">
                <a:solidFill>
                  <a:srgbClr val="FF0000"/>
                </a:solidFill>
              </a:rPr>
              <a:t>replace </a:t>
            </a:r>
            <a:r>
              <a:rPr lang="en-US" altLang="zh-CN" sz="1600" dirty="0" smtClean="0">
                <a:solidFill>
                  <a:srgbClr val="FF0000"/>
                </a:solidFill>
              </a:rPr>
              <a:t>OLP.</a:t>
            </a:r>
          </a:p>
        </p:txBody>
      </p:sp>
      <p:sp>
        <p:nvSpPr>
          <p:cNvPr id="7" name="矩形 6"/>
          <p:cNvSpPr/>
          <p:nvPr/>
        </p:nvSpPr>
        <p:spPr>
          <a:xfrm>
            <a:off x="8227020" y="4234165"/>
            <a:ext cx="2495872" cy="338554"/>
          </a:xfrm>
          <a:prstGeom prst="rect">
            <a:avLst/>
          </a:prstGeom>
        </p:spPr>
        <p:txBody>
          <a:bodyPr wrap="square">
            <a:spAutoFit/>
          </a:bodyPr>
          <a:lstStyle/>
          <a:p>
            <a:r>
              <a:rPr lang="en-US" altLang="zh-CN" sz="1600" dirty="0" smtClean="0">
                <a:solidFill>
                  <a:srgbClr val="FF0000"/>
                </a:solidFill>
              </a:rPr>
              <a:t>OLP</a:t>
            </a:r>
            <a:r>
              <a:rPr lang="en-US" altLang="zh-CN" sz="1600" dirty="0">
                <a:solidFill>
                  <a:srgbClr val="FF0000"/>
                </a:solidFill>
              </a:rPr>
              <a:t>: Over load </a:t>
            </a:r>
            <a:r>
              <a:rPr lang="en-US" altLang="zh-CN" sz="1600" dirty="0" smtClean="0">
                <a:solidFill>
                  <a:srgbClr val="FF0000"/>
                </a:solidFill>
              </a:rPr>
              <a:t>protector</a:t>
            </a:r>
            <a:endParaRPr lang="zh-CN" altLang="en-US" sz="1600" dirty="0">
              <a:solidFill>
                <a:srgbClr val="FF0000"/>
              </a:solidFill>
            </a:endParaRPr>
          </a:p>
        </p:txBody>
      </p:sp>
    </p:spTree>
    <p:extLst>
      <p:ext uri="{BB962C8B-B14F-4D97-AF65-F5344CB8AC3E}">
        <p14:creationId xmlns:p14="http://schemas.microsoft.com/office/powerpoint/2010/main" val="33753817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122738" y="898525"/>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solidFill>
                <a:srgbClr val="002060"/>
              </a:solidFill>
            </a:endParaRPr>
          </a:p>
        </p:txBody>
      </p:sp>
      <p:sp>
        <p:nvSpPr>
          <p:cNvPr id="2" name="矩形 1"/>
          <p:cNvSpPr/>
          <p:nvPr/>
        </p:nvSpPr>
        <p:spPr>
          <a:xfrm>
            <a:off x="4677903" y="180975"/>
            <a:ext cx="5759910" cy="584775"/>
          </a:xfrm>
          <a:prstGeom prst="rect">
            <a:avLst/>
          </a:prstGeom>
        </p:spPr>
        <p:txBody>
          <a:bodyPr wrap="none">
            <a:spAutoFit/>
          </a:bodyPr>
          <a:lstStyle/>
          <a:p>
            <a:pPr algn="r">
              <a:defRPr/>
            </a:pPr>
            <a:r>
              <a:rPr kumimoji="1" lang="en-US" altLang="zh-CN" sz="3200" b="1" dirty="0" smtClean="0">
                <a:solidFill>
                  <a:srgbClr val="002060"/>
                </a:solidFill>
                <a:latin typeface="Arial" charset="0"/>
                <a:ea typeface="宋体" charset="-122"/>
                <a:cs typeface="Times New Roman" pitchFamily="18" charset="0"/>
              </a:rPr>
              <a:t>1. </a:t>
            </a:r>
            <a:r>
              <a:rPr kumimoji="1" lang="en-US" altLang="zh-CN" sz="3200" b="1" dirty="0" smtClean="0">
                <a:solidFill>
                  <a:srgbClr val="002060"/>
                </a:solidFill>
                <a:ea typeface="宋体" charset="-122"/>
                <a:cs typeface="Times New Roman" pitchFamily="18" charset="0"/>
              </a:rPr>
              <a:t>Main parts understanding</a:t>
            </a:r>
            <a:endParaRPr lang="zh-CN" altLang="en-US" sz="3200" dirty="0">
              <a:solidFill>
                <a:srgbClr val="002060"/>
              </a:solidFill>
              <a:latin typeface="Arial" charset="0"/>
              <a:ea typeface="宋体" charset="-122"/>
            </a:endParaRPr>
          </a:p>
        </p:txBody>
      </p:sp>
      <p:sp>
        <p:nvSpPr>
          <p:cNvPr id="4" name="矩形 3"/>
          <p:cNvSpPr/>
          <p:nvPr/>
        </p:nvSpPr>
        <p:spPr>
          <a:xfrm>
            <a:off x="165102" y="972319"/>
            <a:ext cx="3488263" cy="461665"/>
          </a:xfrm>
          <a:prstGeom prst="rect">
            <a:avLst/>
          </a:prstGeom>
        </p:spPr>
        <p:txBody>
          <a:bodyPr wrap="none">
            <a:spAutoFit/>
          </a:bodyPr>
          <a:lstStyle/>
          <a:p>
            <a:r>
              <a:rPr kumimoji="1" lang="en-US" altLang="zh-CN" sz="2400" b="1" dirty="0" smtClean="0">
                <a:solidFill>
                  <a:srgbClr val="002060"/>
                </a:solidFill>
                <a:ea typeface="宋体" charset="-122"/>
                <a:cs typeface="Times New Roman" pitchFamily="18" charset="0"/>
              </a:rPr>
              <a:t>1. </a:t>
            </a:r>
            <a:r>
              <a:rPr kumimoji="1" lang="en-US" altLang="zh-CN" sz="2400" b="1" dirty="0">
                <a:solidFill>
                  <a:srgbClr val="002060"/>
                </a:solidFill>
                <a:ea typeface="宋体" charset="-122"/>
                <a:cs typeface="Times New Roman" pitchFamily="18" charset="0"/>
              </a:rPr>
              <a:t>GA </a:t>
            </a:r>
            <a:r>
              <a:rPr kumimoji="1" lang="en-US" altLang="zh-CN" sz="2400" b="1" dirty="0" smtClean="0">
                <a:solidFill>
                  <a:srgbClr val="002060"/>
                </a:solidFill>
                <a:ea typeface="宋体" charset="-122"/>
                <a:cs typeface="Times New Roman" pitchFamily="18" charset="0"/>
              </a:rPr>
              <a:t>indoor PCB  36K</a:t>
            </a:r>
            <a:endParaRPr lang="zh-CN" altLang="en-US" dirty="0">
              <a:solidFill>
                <a:srgbClr val="002060"/>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flipV="1">
            <a:off x="3090749" y="1429190"/>
            <a:ext cx="5444157" cy="4658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椭圆 91"/>
          <p:cNvSpPr/>
          <p:nvPr/>
        </p:nvSpPr>
        <p:spPr bwMode="auto">
          <a:xfrm>
            <a:off x="4079899" y="5220791"/>
            <a:ext cx="834753" cy="1080119"/>
          </a:xfrm>
          <a:prstGeom prst="ellipse">
            <a:avLst/>
          </a:prstGeom>
          <a:noFill/>
          <a:ln w="25400">
            <a:solidFill>
              <a:srgbClr val="C00000"/>
            </a:solidFill>
            <a:prstDash val="sysDash"/>
            <a:round/>
            <a:headEnd/>
            <a:tailEnd type="oval" w="lg" len="lg"/>
          </a:ln>
          <a:effectLst>
            <a:outerShdw blurRad="63500" sx="102000" sy="102000" algn="ctr" rotWithShape="0">
              <a:prstClr val="black">
                <a:alpha val="40000"/>
              </a:prstClr>
            </a:outerShdw>
          </a:effectLst>
        </p:spPr>
        <p:txBody>
          <a:bodyPr wrap="none" anchor="ctr"/>
          <a:lstStyle/>
          <a:p>
            <a:pPr algn="ctr" fontAlgn="auto">
              <a:spcBef>
                <a:spcPts val="0"/>
              </a:spcBef>
              <a:spcAft>
                <a:spcPts val="0"/>
              </a:spcAft>
              <a:defRPr/>
            </a:pPr>
            <a:endParaRPr lang="zh-CN" altLang="en-US" sz="1600" b="1" i="1">
              <a:solidFill>
                <a:srgbClr val="002060"/>
              </a:solidFill>
              <a:latin typeface="Times New Roman" pitchFamily="18" charset="0"/>
              <a:ea typeface="+mn-ea"/>
              <a:cs typeface="Times New Roman" pitchFamily="18" charset="0"/>
            </a:endParaRPr>
          </a:p>
        </p:txBody>
      </p:sp>
      <p:cxnSp>
        <p:nvCxnSpPr>
          <p:cNvPr id="10" name="直接箭头连接符 130"/>
          <p:cNvCxnSpPr>
            <a:stCxn id="12" idx="3"/>
            <a:endCxn id="9" idx="4"/>
          </p:cNvCxnSpPr>
          <p:nvPr/>
        </p:nvCxnSpPr>
        <p:spPr bwMode="auto">
          <a:xfrm flipV="1">
            <a:off x="4359920" y="6300910"/>
            <a:ext cx="137356" cy="432049"/>
          </a:xfrm>
          <a:prstGeom prst="straightConnector1">
            <a:avLst/>
          </a:prstGeom>
          <a:ln w="25400">
            <a:solidFill>
              <a:srgbClr val="C00000"/>
            </a:solidFill>
            <a:prstDash val="sysDash"/>
            <a:tailEnd type="none"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AutoShape 138">
            <a:hlinkClick r:id="" action="ppaction://noaction"/>
          </p:cNvPr>
          <p:cNvSpPr>
            <a:spLocks noChangeArrowheads="1"/>
          </p:cNvSpPr>
          <p:nvPr/>
        </p:nvSpPr>
        <p:spPr bwMode="auto">
          <a:xfrm>
            <a:off x="3690516" y="6732959"/>
            <a:ext cx="1338808" cy="504056"/>
          </a:xfrm>
          <a:prstGeom prst="round2DiagRect">
            <a:avLst/>
          </a:prstGeom>
          <a:solidFill>
            <a:schemeClr val="bg1"/>
          </a:solidFill>
          <a:ln w="25400" algn="ctr">
            <a:solidFill>
              <a:srgbClr val="C00000"/>
            </a:solidFill>
            <a:miter lim="800000"/>
            <a:headEnd/>
            <a:tailEnd/>
          </a:ln>
          <a:effectLst>
            <a:outerShdw blurRad="63500" sx="102000" sy="102000" algn="ctr" rotWithShape="0">
              <a:prstClr val="black">
                <a:alpha val="40000"/>
              </a:prstClr>
            </a:outerShdw>
          </a:effectLst>
        </p:spPr>
        <p:txBody>
          <a:bodyPr lIns="0" tIns="36000" rIns="0" bIns="36000" anchor="ctr"/>
          <a:lstStyle/>
          <a:p>
            <a:pPr marL="72000" algn="ctr" fontAlgn="auto">
              <a:spcBef>
                <a:spcPts val="0"/>
              </a:spcBef>
              <a:spcAft>
                <a:spcPts val="0"/>
              </a:spcAft>
              <a:defRPr/>
            </a:pPr>
            <a:r>
              <a:rPr lang="en-US" altLang="zh-CN" sz="1800" b="1" i="1" dirty="0" smtClean="0">
                <a:solidFill>
                  <a:srgbClr val="002060"/>
                </a:solidFill>
                <a:latin typeface="+mn-lt"/>
                <a:ea typeface="+mn-ea"/>
                <a:cs typeface="Times New Roman" pitchFamily="18" charset="0"/>
              </a:rPr>
              <a:t>Power</a:t>
            </a:r>
            <a:endParaRPr lang="en-US" altLang="zh-CN" sz="1800" b="1" i="1" dirty="0">
              <a:solidFill>
                <a:srgbClr val="002060"/>
              </a:solidFill>
              <a:latin typeface="+mn-lt"/>
              <a:ea typeface="+mn-ea"/>
              <a:cs typeface="Times New Roman" pitchFamily="18" charset="0"/>
            </a:endParaRPr>
          </a:p>
        </p:txBody>
      </p:sp>
      <p:sp>
        <p:nvSpPr>
          <p:cNvPr id="22" name="椭圆 91"/>
          <p:cNvSpPr/>
          <p:nvPr/>
        </p:nvSpPr>
        <p:spPr bwMode="auto">
          <a:xfrm>
            <a:off x="7053597" y="2700511"/>
            <a:ext cx="669367" cy="769922"/>
          </a:xfrm>
          <a:prstGeom prst="ellipse">
            <a:avLst/>
          </a:prstGeom>
          <a:noFill/>
          <a:ln w="25400">
            <a:solidFill>
              <a:srgbClr val="C00000"/>
            </a:solidFill>
            <a:prstDash val="sysDash"/>
            <a:round/>
            <a:headEnd/>
            <a:tailEnd type="oval" w="lg" len="lg"/>
          </a:ln>
          <a:effectLst>
            <a:outerShdw blurRad="63500" sx="102000" sy="102000" algn="ctr" rotWithShape="0">
              <a:prstClr val="black">
                <a:alpha val="40000"/>
              </a:prstClr>
            </a:outerShdw>
          </a:effectLst>
        </p:spPr>
        <p:txBody>
          <a:bodyPr wrap="none" anchor="ctr"/>
          <a:lstStyle/>
          <a:p>
            <a:pPr algn="ctr" fontAlgn="auto">
              <a:spcBef>
                <a:spcPts val="0"/>
              </a:spcBef>
              <a:spcAft>
                <a:spcPts val="0"/>
              </a:spcAft>
              <a:defRPr/>
            </a:pPr>
            <a:endParaRPr lang="zh-CN" altLang="en-US" sz="1600" b="1" i="1">
              <a:solidFill>
                <a:srgbClr val="002060"/>
              </a:solidFill>
              <a:latin typeface="Times New Roman" pitchFamily="18" charset="0"/>
              <a:ea typeface="+mn-ea"/>
              <a:cs typeface="Times New Roman" pitchFamily="18" charset="0"/>
            </a:endParaRPr>
          </a:p>
        </p:txBody>
      </p:sp>
      <p:sp>
        <p:nvSpPr>
          <p:cNvPr id="25" name="椭圆 91"/>
          <p:cNvSpPr/>
          <p:nvPr/>
        </p:nvSpPr>
        <p:spPr bwMode="auto">
          <a:xfrm>
            <a:off x="7722964" y="1908423"/>
            <a:ext cx="457200" cy="444500"/>
          </a:xfrm>
          <a:prstGeom prst="ellipse">
            <a:avLst/>
          </a:prstGeom>
          <a:noFill/>
          <a:ln w="25400">
            <a:solidFill>
              <a:srgbClr val="C00000"/>
            </a:solidFill>
            <a:prstDash val="sysDash"/>
            <a:round/>
            <a:headEnd/>
            <a:tailEnd type="oval" w="lg" len="lg"/>
          </a:ln>
          <a:effectLst>
            <a:outerShdw blurRad="63500" sx="102000" sy="102000" algn="ctr" rotWithShape="0">
              <a:prstClr val="black">
                <a:alpha val="40000"/>
              </a:prstClr>
            </a:outerShdw>
          </a:effectLst>
        </p:spPr>
        <p:txBody>
          <a:bodyPr wrap="none" anchor="ctr"/>
          <a:lstStyle/>
          <a:p>
            <a:pPr algn="ctr" fontAlgn="auto">
              <a:spcBef>
                <a:spcPts val="0"/>
              </a:spcBef>
              <a:spcAft>
                <a:spcPts val="0"/>
              </a:spcAft>
              <a:defRPr/>
            </a:pPr>
            <a:endParaRPr lang="zh-CN" altLang="en-US" sz="1600" b="1" i="1">
              <a:solidFill>
                <a:srgbClr val="002060"/>
              </a:solidFill>
              <a:latin typeface="Calibri" pitchFamily="34" charset="0"/>
              <a:ea typeface="+mn-ea"/>
              <a:cs typeface="Times New Roman" pitchFamily="18" charset="0"/>
            </a:endParaRPr>
          </a:p>
        </p:txBody>
      </p:sp>
      <p:cxnSp>
        <p:nvCxnSpPr>
          <p:cNvPr id="26" name="直接箭头连接符 130"/>
          <p:cNvCxnSpPr/>
          <p:nvPr/>
        </p:nvCxnSpPr>
        <p:spPr bwMode="auto">
          <a:xfrm flipV="1">
            <a:off x="8180164" y="2176832"/>
            <a:ext cx="694928" cy="1"/>
          </a:xfrm>
          <a:prstGeom prst="straightConnector1">
            <a:avLst/>
          </a:prstGeom>
          <a:ln w="25400">
            <a:solidFill>
              <a:srgbClr val="C00000"/>
            </a:solidFill>
            <a:prstDash val="sysDash"/>
            <a:tailEnd type="none"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9" name="AutoShape 138">
            <a:hlinkClick r:id="" action="ppaction://noaction"/>
          </p:cNvPr>
          <p:cNvSpPr>
            <a:spLocks noChangeArrowheads="1"/>
          </p:cNvSpPr>
          <p:nvPr/>
        </p:nvSpPr>
        <p:spPr bwMode="auto">
          <a:xfrm>
            <a:off x="8875092" y="1908423"/>
            <a:ext cx="1338808" cy="504056"/>
          </a:xfrm>
          <a:prstGeom prst="round2DiagRect">
            <a:avLst/>
          </a:prstGeom>
          <a:solidFill>
            <a:schemeClr val="bg1"/>
          </a:solidFill>
          <a:ln w="25400" algn="ctr">
            <a:solidFill>
              <a:srgbClr val="C00000"/>
            </a:solidFill>
            <a:miter lim="800000"/>
            <a:headEnd/>
            <a:tailEnd/>
          </a:ln>
          <a:effectLst>
            <a:outerShdw blurRad="63500" sx="102000" sy="102000" algn="ctr" rotWithShape="0">
              <a:prstClr val="black">
                <a:alpha val="40000"/>
              </a:prstClr>
            </a:outerShdw>
          </a:effectLst>
        </p:spPr>
        <p:txBody>
          <a:bodyPr lIns="0" tIns="36000" rIns="0" bIns="36000" anchor="ctr"/>
          <a:lstStyle/>
          <a:p>
            <a:pPr marL="72000" algn="ctr" fontAlgn="auto">
              <a:spcBef>
                <a:spcPts val="0"/>
              </a:spcBef>
              <a:spcAft>
                <a:spcPts val="0"/>
              </a:spcAft>
              <a:defRPr/>
            </a:pPr>
            <a:r>
              <a:rPr lang="en-US" altLang="zh-CN" sz="1800" b="1" i="1" dirty="0" smtClean="0">
                <a:solidFill>
                  <a:srgbClr val="002060"/>
                </a:solidFill>
                <a:latin typeface="+mn-lt"/>
                <a:ea typeface="+mn-ea"/>
                <a:cs typeface="Times New Roman" pitchFamily="18" charset="0"/>
              </a:rPr>
              <a:t>EEPROM</a:t>
            </a:r>
            <a:endParaRPr lang="en-US" altLang="zh-CN" sz="1800" b="1" i="1" dirty="0">
              <a:solidFill>
                <a:srgbClr val="002060"/>
              </a:solidFill>
              <a:latin typeface="+mn-lt"/>
              <a:ea typeface="+mn-ea"/>
              <a:cs typeface="Times New Roman" pitchFamily="18" charset="0"/>
            </a:endParaRPr>
          </a:p>
        </p:txBody>
      </p:sp>
      <p:cxnSp>
        <p:nvCxnSpPr>
          <p:cNvPr id="30" name="直接箭头连接符 130"/>
          <p:cNvCxnSpPr>
            <a:endCxn id="33" idx="2"/>
          </p:cNvCxnSpPr>
          <p:nvPr/>
        </p:nvCxnSpPr>
        <p:spPr bwMode="auto">
          <a:xfrm>
            <a:off x="7722964" y="3096555"/>
            <a:ext cx="1140533" cy="0"/>
          </a:xfrm>
          <a:prstGeom prst="straightConnector1">
            <a:avLst/>
          </a:prstGeom>
          <a:ln w="25400">
            <a:solidFill>
              <a:srgbClr val="C00000"/>
            </a:solidFill>
            <a:prstDash val="sysDash"/>
            <a:tailEnd type="none"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3" name="AutoShape 138">
            <a:hlinkClick r:id="" action="ppaction://noaction"/>
          </p:cNvPr>
          <p:cNvSpPr>
            <a:spLocks noChangeArrowheads="1"/>
          </p:cNvSpPr>
          <p:nvPr/>
        </p:nvSpPr>
        <p:spPr bwMode="auto">
          <a:xfrm>
            <a:off x="8863497" y="2844527"/>
            <a:ext cx="1338808" cy="504056"/>
          </a:xfrm>
          <a:prstGeom prst="round2DiagRect">
            <a:avLst/>
          </a:prstGeom>
          <a:solidFill>
            <a:schemeClr val="bg1"/>
          </a:solidFill>
          <a:ln w="25400" algn="ctr">
            <a:solidFill>
              <a:srgbClr val="C00000"/>
            </a:solidFill>
            <a:miter lim="800000"/>
            <a:headEnd/>
            <a:tailEnd/>
          </a:ln>
          <a:effectLst>
            <a:outerShdw blurRad="63500" sx="102000" sy="102000" algn="ctr" rotWithShape="0">
              <a:prstClr val="black">
                <a:alpha val="40000"/>
              </a:prstClr>
            </a:outerShdw>
          </a:effectLst>
        </p:spPr>
        <p:txBody>
          <a:bodyPr lIns="0" tIns="36000" rIns="0" bIns="36000" anchor="ctr"/>
          <a:lstStyle/>
          <a:p>
            <a:pPr marL="72000" algn="ctr" fontAlgn="auto">
              <a:spcBef>
                <a:spcPts val="0"/>
              </a:spcBef>
              <a:spcAft>
                <a:spcPts val="0"/>
              </a:spcAft>
              <a:defRPr/>
            </a:pPr>
            <a:r>
              <a:rPr lang="en-US" altLang="zh-CN" sz="1800" b="1" i="1" dirty="0" smtClean="0">
                <a:solidFill>
                  <a:srgbClr val="002060"/>
                </a:solidFill>
                <a:latin typeface="+mn-lt"/>
                <a:ea typeface="+mn-ea"/>
                <a:cs typeface="Times New Roman" pitchFamily="18" charset="0"/>
              </a:rPr>
              <a:t>MCU</a:t>
            </a:r>
            <a:endParaRPr lang="en-US" altLang="zh-CN" sz="1800" b="1" i="1" dirty="0">
              <a:solidFill>
                <a:srgbClr val="002060"/>
              </a:solidFill>
              <a:latin typeface="+mn-lt"/>
              <a:ea typeface="+mn-ea"/>
              <a:cs typeface="Times New Roman" pitchFamily="18" charset="0"/>
            </a:endParaRPr>
          </a:p>
        </p:txBody>
      </p:sp>
      <p:cxnSp>
        <p:nvCxnSpPr>
          <p:cNvPr id="36" name="直接箭头连接符 159"/>
          <p:cNvCxnSpPr/>
          <p:nvPr/>
        </p:nvCxnSpPr>
        <p:spPr>
          <a:xfrm flipV="1">
            <a:off x="2530497" y="2340471"/>
            <a:ext cx="943995" cy="9820"/>
          </a:xfrm>
          <a:prstGeom prst="straightConnector1">
            <a:avLst/>
          </a:prstGeom>
          <a:ln w="25400">
            <a:solidFill>
              <a:srgbClr val="00B0F0"/>
            </a:solidFill>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0" name="Rectangle 119">
            <a:hlinkClick r:id="" action="ppaction://noaction"/>
          </p:cNvPr>
          <p:cNvSpPr>
            <a:spLocks noChangeArrowheads="1"/>
          </p:cNvSpPr>
          <p:nvPr/>
        </p:nvSpPr>
        <p:spPr bwMode="auto">
          <a:xfrm>
            <a:off x="1215935" y="2130674"/>
            <a:ext cx="1279610" cy="463574"/>
          </a:xfrm>
          <a:prstGeom prst="round2DiagRect">
            <a:avLst/>
          </a:prstGeom>
          <a:solidFill>
            <a:srgbClr val="FFFFFF"/>
          </a:solidFill>
          <a:ln w="25400">
            <a:solidFill>
              <a:srgbClr val="00B0F0"/>
            </a:solidFill>
            <a:miter lim="800000"/>
            <a:headEnd type="none" w="sm" len="sm"/>
            <a:tailEnd type="none" w="sm" len="sm"/>
          </a:ln>
          <a:effectLst>
            <a:outerShdw blurRad="63500" sx="102000" sy="102000" algn="ctr" rotWithShape="0">
              <a:prstClr val="black">
                <a:alpha val="40000"/>
              </a:prstClr>
            </a:outerShdw>
          </a:effectLst>
        </p:spPr>
        <p:txBody>
          <a:bodyPr lIns="36000" tIns="0" rIns="36000" bIns="0" anchor="ctr"/>
          <a:lstStyle/>
          <a:p>
            <a:pPr algn="ctr" eaLnBrk="0" fontAlgn="auto" hangingPunct="0">
              <a:spcBef>
                <a:spcPts val="0"/>
              </a:spcBef>
              <a:spcAft>
                <a:spcPts val="0"/>
              </a:spcAft>
              <a:defRPr/>
            </a:pPr>
            <a:r>
              <a:rPr lang="en-US" altLang="zh-CN" b="1" i="1" dirty="0" smtClean="0">
                <a:solidFill>
                  <a:srgbClr val="002060"/>
                </a:solidFill>
                <a:latin typeface="Times New Roman" pitchFamily="18" charset="0"/>
                <a:ea typeface="+mn-ea"/>
                <a:cs typeface="Times New Roman" pitchFamily="18" charset="0"/>
              </a:rPr>
              <a:t>CN9</a:t>
            </a:r>
            <a:endParaRPr lang="en-US" altLang="zh-CN" b="1" i="1" dirty="0">
              <a:solidFill>
                <a:srgbClr val="002060"/>
              </a:solidFill>
              <a:latin typeface="Times New Roman" pitchFamily="18" charset="0"/>
              <a:ea typeface="+mn-ea"/>
              <a:cs typeface="Times New Roman" pitchFamily="18" charset="0"/>
            </a:endParaRPr>
          </a:p>
        </p:txBody>
      </p:sp>
      <p:cxnSp>
        <p:nvCxnSpPr>
          <p:cNvPr id="41" name="直接箭头连接符 159"/>
          <p:cNvCxnSpPr/>
          <p:nvPr/>
        </p:nvCxnSpPr>
        <p:spPr>
          <a:xfrm flipV="1">
            <a:off x="2495545" y="3075652"/>
            <a:ext cx="943995" cy="9820"/>
          </a:xfrm>
          <a:prstGeom prst="straightConnector1">
            <a:avLst/>
          </a:prstGeom>
          <a:ln w="25400">
            <a:solidFill>
              <a:srgbClr val="00B0F0"/>
            </a:solidFill>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2" name="Rectangle 119">
            <a:hlinkClick r:id="" action="ppaction://noaction"/>
          </p:cNvPr>
          <p:cNvSpPr>
            <a:spLocks noChangeArrowheads="1"/>
          </p:cNvSpPr>
          <p:nvPr/>
        </p:nvSpPr>
        <p:spPr bwMode="auto">
          <a:xfrm>
            <a:off x="1223627" y="2864768"/>
            <a:ext cx="1279610" cy="463574"/>
          </a:xfrm>
          <a:prstGeom prst="round2DiagRect">
            <a:avLst/>
          </a:prstGeom>
          <a:solidFill>
            <a:srgbClr val="FFFFFF"/>
          </a:solidFill>
          <a:ln w="25400">
            <a:solidFill>
              <a:srgbClr val="00B0F0"/>
            </a:solidFill>
            <a:miter lim="800000"/>
            <a:headEnd type="none" w="sm" len="sm"/>
            <a:tailEnd type="none" w="sm" len="sm"/>
          </a:ln>
          <a:effectLst>
            <a:outerShdw blurRad="63500" sx="102000" sy="102000" algn="ctr" rotWithShape="0">
              <a:prstClr val="black">
                <a:alpha val="40000"/>
              </a:prstClr>
            </a:outerShdw>
          </a:effectLst>
        </p:spPr>
        <p:txBody>
          <a:bodyPr lIns="36000" tIns="0" rIns="36000" bIns="0" anchor="ctr"/>
          <a:lstStyle/>
          <a:p>
            <a:pPr algn="ctr" eaLnBrk="0" fontAlgn="auto" hangingPunct="0">
              <a:spcBef>
                <a:spcPts val="0"/>
              </a:spcBef>
              <a:spcAft>
                <a:spcPts val="0"/>
              </a:spcAft>
              <a:defRPr/>
            </a:pPr>
            <a:r>
              <a:rPr lang="en-US" altLang="zh-CN" b="1" i="1" dirty="0" smtClean="0">
                <a:solidFill>
                  <a:srgbClr val="002060"/>
                </a:solidFill>
                <a:latin typeface="Times New Roman" pitchFamily="18" charset="0"/>
                <a:ea typeface="+mn-ea"/>
                <a:cs typeface="Times New Roman" pitchFamily="18" charset="0"/>
              </a:rPr>
              <a:t>CN10</a:t>
            </a:r>
            <a:endParaRPr lang="en-US" altLang="zh-CN" b="1" i="1" dirty="0">
              <a:solidFill>
                <a:srgbClr val="002060"/>
              </a:solidFill>
              <a:latin typeface="Times New Roman" pitchFamily="18" charset="0"/>
              <a:ea typeface="+mn-ea"/>
              <a:cs typeface="Times New Roman" pitchFamily="18" charset="0"/>
            </a:endParaRPr>
          </a:p>
        </p:txBody>
      </p:sp>
      <p:cxnSp>
        <p:nvCxnSpPr>
          <p:cNvPr id="43" name="直接箭头连接符 159"/>
          <p:cNvCxnSpPr/>
          <p:nvPr/>
        </p:nvCxnSpPr>
        <p:spPr>
          <a:xfrm>
            <a:off x="2495545" y="4078483"/>
            <a:ext cx="943995" cy="0"/>
          </a:xfrm>
          <a:prstGeom prst="straightConnector1">
            <a:avLst/>
          </a:prstGeom>
          <a:ln w="25400">
            <a:solidFill>
              <a:srgbClr val="00B0F0"/>
            </a:solidFill>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Rectangle 119">
            <a:hlinkClick r:id="" action="ppaction://noaction"/>
          </p:cNvPr>
          <p:cNvSpPr>
            <a:spLocks noChangeArrowheads="1"/>
          </p:cNvSpPr>
          <p:nvPr/>
        </p:nvSpPr>
        <p:spPr bwMode="auto">
          <a:xfrm>
            <a:off x="1250887" y="3836876"/>
            <a:ext cx="1279610" cy="463574"/>
          </a:xfrm>
          <a:prstGeom prst="round2DiagRect">
            <a:avLst/>
          </a:prstGeom>
          <a:solidFill>
            <a:srgbClr val="FFFFFF"/>
          </a:solidFill>
          <a:ln w="25400">
            <a:solidFill>
              <a:srgbClr val="00B0F0"/>
            </a:solidFill>
            <a:miter lim="800000"/>
            <a:headEnd type="none" w="sm" len="sm"/>
            <a:tailEnd type="none" w="sm" len="sm"/>
          </a:ln>
          <a:effectLst>
            <a:outerShdw blurRad="63500" sx="102000" sy="102000" algn="ctr" rotWithShape="0">
              <a:prstClr val="black">
                <a:alpha val="40000"/>
              </a:prstClr>
            </a:outerShdw>
          </a:effectLst>
        </p:spPr>
        <p:txBody>
          <a:bodyPr lIns="36000" tIns="0" rIns="36000" bIns="0" anchor="ctr"/>
          <a:lstStyle/>
          <a:p>
            <a:pPr algn="ctr" eaLnBrk="0" fontAlgn="auto" hangingPunct="0">
              <a:spcBef>
                <a:spcPts val="0"/>
              </a:spcBef>
              <a:spcAft>
                <a:spcPts val="0"/>
              </a:spcAft>
              <a:defRPr/>
            </a:pPr>
            <a:r>
              <a:rPr lang="en-US" altLang="zh-CN" b="1" i="1" dirty="0" smtClean="0">
                <a:solidFill>
                  <a:srgbClr val="002060"/>
                </a:solidFill>
                <a:latin typeface="Times New Roman" pitchFamily="18" charset="0"/>
                <a:ea typeface="+mn-ea"/>
                <a:cs typeface="Times New Roman" pitchFamily="18" charset="0"/>
              </a:rPr>
              <a:t>CN1</a:t>
            </a:r>
            <a:endParaRPr lang="en-US" altLang="zh-CN" b="1" i="1" dirty="0">
              <a:solidFill>
                <a:srgbClr val="002060"/>
              </a:solidFill>
              <a:latin typeface="Times New Roman" pitchFamily="18" charset="0"/>
              <a:ea typeface="+mn-ea"/>
              <a:cs typeface="Times New Roman" pitchFamily="18" charset="0"/>
            </a:endParaRPr>
          </a:p>
        </p:txBody>
      </p:sp>
      <p:graphicFrame>
        <p:nvGraphicFramePr>
          <p:cNvPr id="47" name="表格 46"/>
          <p:cNvGraphicFramePr>
            <a:graphicFrameLocks noGrp="1"/>
          </p:cNvGraphicFramePr>
          <p:nvPr>
            <p:extLst>
              <p:ext uri="{D42A27DB-BD31-4B8C-83A1-F6EECF244321}">
                <p14:modId xmlns:p14="http://schemas.microsoft.com/office/powerpoint/2010/main" val="3397628251"/>
              </p:ext>
            </p:extLst>
          </p:nvPr>
        </p:nvGraphicFramePr>
        <p:xfrm>
          <a:off x="5346700" y="4140911"/>
          <a:ext cx="4234547" cy="2160000"/>
        </p:xfrm>
        <a:graphic>
          <a:graphicData uri="http://schemas.openxmlformats.org/drawingml/2006/table">
            <a:tbl>
              <a:tblPr>
                <a:effectLst>
                  <a:outerShdw blurRad="63500" sx="102000" sy="102000" algn="ctr" rotWithShape="0">
                    <a:prstClr val="black">
                      <a:alpha val="40000"/>
                    </a:prstClr>
                  </a:outerShdw>
                </a:effectLst>
                <a:tableStyleId>{5C22544A-7EE6-4342-B048-85BDC9FD1C3A}</a:tableStyleId>
              </a:tblPr>
              <a:tblGrid>
                <a:gridCol w="652780"/>
                <a:gridCol w="2573655"/>
                <a:gridCol w="1008112"/>
              </a:tblGrid>
              <a:tr h="540000">
                <a:tc>
                  <a:txBody>
                    <a:bodyPr/>
                    <a:lstStyle/>
                    <a:p>
                      <a:pPr algn="ctr" rtl="0" fontAlgn="ctr"/>
                      <a:r>
                        <a:rPr lang="en-US" sz="1400" b="1" i="1" u="none" strike="noStrike" dirty="0" smtClean="0">
                          <a:solidFill>
                            <a:schemeClr val="bg1"/>
                          </a:solidFill>
                          <a:effectLst/>
                          <a:latin typeface="Times New Roman" pitchFamily="18" charset="0"/>
                          <a:cs typeface="Times New Roman" pitchFamily="18" charset="0"/>
                        </a:rPr>
                        <a:t>Port</a:t>
                      </a:r>
                      <a:endParaRPr lang="en-US" sz="1400" b="1" i="1" u="none" strike="noStrike" dirty="0">
                        <a:solidFill>
                          <a:schemeClr val="bg1"/>
                        </a:solidFill>
                        <a:effectLst/>
                        <a:latin typeface="Times New Roman" pitchFamily="18" charset="0"/>
                        <a:cs typeface="Times New Roman" pitchFamily="18" charset="0"/>
                      </a:endParaRPr>
                    </a:p>
                  </a:txBody>
                  <a:tcPr anchor="ctr">
                    <a:lnL w="12700" cmpd="sng">
                      <a:noFill/>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solidFill>
                      <a:srgbClr val="00B0F0"/>
                    </a:solidFill>
                  </a:tcPr>
                </a:tc>
                <a:tc>
                  <a:txBody>
                    <a:bodyPr/>
                    <a:lstStyle/>
                    <a:p>
                      <a:pPr algn="l" rtl="0" fontAlgn="ctr"/>
                      <a:r>
                        <a:rPr lang="en-US" sz="1400" b="1" i="1" u="none" strike="noStrike" dirty="0" smtClean="0">
                          <a:solidFill>
                            <a:schemeClr val="bg1"/>
                          </a:solidFill>
                          <a:effectLst/>
                          <a:latin typeface="Times New Roman" pitchFamily="18" charset="0"/>
                          <a:cs typeface="Times New Roman" pitchFamily="18" charset="0"/>
                        </a:rPr>
                        <a:t>Description</a:t>
                      </a:r>
                      <a:endParaRPr lang="en-US" sz="1400" b="1" i="1" u="none" strike="noStrike" dirty="0">
                        <a:solidFill>
                          <a:schemeClr val="bg1"/>
                        </a:solidFill>
                        <a:effectLst/>
                        <a:latin typeface="Times New Roman" pitchFamily="18" charset="0"/>
                        <a:cs typeface="Times New Roman" pitchFamily="18"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solidFill>
                      <a:srgbClr val="00B0F0"/>
                    </a:solidFill>
                  </a:tcPr>
                </a:tc>
                <a:tc>
                  <a:txBody>
                    <a:bodyPr/>
                    <a:lstStyle/>
                    <a:p>
                      <a:pPr algn="ctr" rtl="0" fontAlgn="ctr"/>
                      <a:r>
                        <a:rPr lang="en-US" sz="1400" b="1" i="1" u="none" strike="noStrike" dirty="0" smtClean="0">
                          <a:solidFill>
                            <a:schemeClr val="bg1"/>
                          </a:solidFill>
                          <a:effectLst/>
                          <a:latin typeface="Times New Roman" pitchFamily="18" charset="0"/>
                          <a:cs typeface="Times New Roman" pitchFamily="18" charset="0"/>
                        </a:rPr>
                        <a:t>Parameter</a:t>
                      </a:r>
                      <a:endParaRPr lang="en-US" sz="1400" b="1" i="1" u="none" strike="noStrike" dirty="0">
                        <a:solidFill>
                          <a:schemeClr val="bg1"/>
                        </a:solidFill>
                        <a:effectLst/>
                        <a:latin typeface="Times New Roman" pitchFamily="18" charset="0"/>
                        <a:cs typeface="Times New Roman" pitchFamily="18" charset="0"/>
                      </a:endParaRPr>
                    </a:p>
                  </a:txBody>
                  <a:tcPr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solidFill>
                      <a:srgbClr val="00B0F0"/>
                    </a:solidFill>
                  </a:tcPr>
                </a:tc>
              </a:tr>
              <a:tr h="540000">
                <a:tc>
                  <a:txBody>
                    <a:bodyPr/>
                    <a:lstStyle/>
                    <a:p>
                      <a:pPr algn="ctr" rtl="0" fontAlgn="ctr"/>
                      <a:r>
                        <a:rPr lang="en-US" sz="1400" b="1" i="1" u="none" strike="noStrike" dirty="0" smtClean="0">
                          <a:solidFill>
                            <a:srgbClr val="1F497D"/>
                          </a:solidFill>
                          <a:effectLst/>
                          <a:latin typeface="Times New Roman"/>
                        </a:rPr>
                        <a:t>CN9</a:t>
                      </a:r>
                      <a:endParaRPr lang="en-US" sz="1400" b="1" i="1" u="none" strike="noStrike" dirty="0">
                        <a:solidFill>
                          <a:srgbClr val="1F497D"/>
                        </a:solidFill>
                        <a:effectLst/>
                        <a:latin typeface="Times New Roman"/>
                      </a:endParaRPr>
                    </a:p>
                  </a:txBody>
                  <a:tcPr anchor="ctr">
                    <a:lnL w="12700" cmpd="sng">
                      <a:noFill/>
                    </a:lnL>
                    <a:lnR w="12700" cap="flat" cmpd="sng" algn="ctr">
                      <a:solidFill>
                        <a:srgbClr val="00B0F0"/>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l" rtl="0" fontAlgn="ctr"/>
                      <a:r>
                        <a:rPr lang="en-US" altLang="zh-CN" sz="1400" b="1" i="1" u="none" strike="noStrike" dirty="0" smtClean="0">
                          <a:solidFill>
                            <a:srgbClr val="1F497D"/>
                          </a:solidFill>
                          <a:effectLst/>
                          <a:latin typeface="Times New Roman"/>
                        </a:rPr>
                        <a:t>Communication</a:t>
                      </a:r>
                      <a:r>
                        <a:rPr lang="en-US" altLang="zh-CN" sz="1400" b="1" i="1" u="none" strike="noStrike" baseline="0" dirty="0" smtClean="0">
                          <a:solidFill>
                            <a:srgbClr val="1F497D"/>
                          </a:solidFill>
                          <a:effectLst/>
                          <a:latin typeface="Times New Roman"/>
                        </a:rPr>
                        <a:t> wire to outdoor</a:t>
                      </a:r>
                      <a:endParaRPr lang="en-US" sz="1400" b="1" i="1" u="none" strike="noStrike" dirty="0">
                        <a:solidFill>
                          <a:srgbClr val="1F497D"/>
                        </a:solidFill>
                        <a:effectLst/>
                        <a:latin typeface="Times New Roman"/>
                      </a:endParaRP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ctr" rtl="0" fontAlgn="ctr"/>
                      <a:r>
                        <a:rPr lang="en-US" sz="1400" b="1" i="1" u="none" strike="noStrike" dirty="0" smtClean="0">
                          <a:solidFill>
                            <a:srgbClr val="1F497D"/>
                          </a:solidFill>
                          <a:effectLst/>
                          <a:latin typeface="Times New Roman"/>
                        </a:rPr>
                        <a:t>0~5V/DC</a:t>
                      </a:r>
                      <a:endParaRPr lang="en-US" sz="1400" b="1" i="1" u="none" strike="noStrike" dirty="0">
                        <a:solidFill>
                          <a:srgbClr val="1F497D"/>
                        </a:solidFill>
                        <a:effectLst/>
                        <a:latin typeface="Times New Roman"/>
                      </a:endParaRPr>
                    </a:p>
                  </a:txBody>
                  <a:tcPr anchor="ctr">
                    <a:lnL w="12700" cap="flat" cmpd="sng" algn="ctr">
                      <a:solidFill>
                        <a:srgbClr val="00B0F0"/>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r>
              <a:tr h="540000">
                <a:tc>
                  <a:txBody>
                    <a:bodyPr/>
                    <a:lstStyle/>
                    <a:p>
                      <a:pPr algn="ctr" rtl="0" fontAlgn="ctr"/>
                      <a:r>
                        <a:rPr lang="en-US" sz="1400" b="1" i="1" u="none" strike="noStrike" dirty="0" smtClean="0">
                          <a:solidFill>
                            <a:srgbClr val="1F497D"/>
                          </a:solidFill>
                          <a:effectLst/>
                          <a:latin typeface="Times New Roman"/>
                        </a:rPr>
                        <a:t>CN10</a:t>
                      </a:r>
                      <a:endParaRPr lang="en-US" sz="1400" b="1" i="1" u="none" strike="noStrike" dirty="0">
                        <a:solidFill>
                          <a:srgbClr val="1F497D"/>
                        </a:solidFill>
                        <a:effectLst/>
                        <a:latin typeface="Times New Roman"/>
                      </a:endParaRPr>
                    </a:p>
                  </a:txBody>
                  <a:tcPr anchor="ctr">
                    <a:lnL w="12700" cmpd="sng">
                      <a:noFill/>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l" rtl="0" fontAlgn="ctr"/>
                      <a:r>
                        <a:rPr lang="en-US" sz="1400" b="1" i="1" u="none" strike="noStrike" dirty="0" smtClean="0">
                          <a:solidFill>
                            <a:srgbClr val="1F497D"/>
                          </a:solidFill>
                          <a:effectLst/>
                          <a:latin typeface="Times New Roman"/>
                        </a:rPr>
                        <a:t>Transformer output</a:t>
                      </a:r>
                      <a:endParaRPr lang="en-US" sz="1400" b="1" i="1" u="none" strike="noStrike" dirty="0">
                        <a:solidFill>
                          <a:srgbClr val="1F497D"/>
                        </a:solidFill>
                        <a:effectLst/>
                        <a:latin typeface="Times New Roman"/>
                      </a:endParaRP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ctr" rtl="0" fontAlgn="ctr"/>
                      <a:r>
                        <a:rPr lang="en-US" sz="1400" b="1" i="1" u="none" strike="noStrike" dirty="0" smtClean="0">
                          <a:solidFill>
                            <a:srgbClr val="1F497D"/>
                          </a:solidFill>
                          <a:effectLst/>
                          <a:latin typeface="Times New Roman"/>
                        </a:rPr>
                        <a:t>12V/DC</a:t>
                      </a:r>
                      <a:endParaRPr lang="en-US" sz="1400" b="1" i="1" u="none" strike="noStrike" dirty="0">
                        <a:solidFill>
                          <a:srgbClr val="1F497D"/>
                        </a:solidFill>
                        <a:effectLst/>
                        <a:latin typeface="Times New Roman"/>
                      </a:endParaRPr>
                    </a:p>
                  </a:txBody>
                  <a:tcPr anchor="ctr">
                    <a:lnL w="12700" cap="flat" cmpd="sng" algn="ctr">
                      <a:solidFill>
                        <a:srgbClr val="00B0F0"/>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r>
              <a:tr h="540000">
                <a:tc>
                  <a:txBody>
                    <a:bodyPr/>
                    <a:lstStyle/>
                    <a:p>
                      <a:pPr algn="ctr" rtl="0" fontAlgn="ctr"/>
                      <a:r>
                        <a:rPr lang="en-US" sz="1400" b="1" i="1" u="none" strike="noStrike" dirty="0" smtClean="0">
                          <a:solidFill>
                            <a:srgbClr val="1F497D"/>
                          </a:solidFill>
                          <a:effectLst/>
                          <a:latin typeface="Times New Roman"/>
                        </a:rPr>
                        <a:t>CN1</a:t>
                      </a:r>
                      <a:endParaRPr lang="en-US" sz="1400" b="1" i="1" u="none" strike="noStrike" dirty="0">
                        <a:solidFill>
                          <a:srgbClr val="1F497D"/>
                        </a:solidFill>
                        <a:effectLst/>
                        <a:latin typeface="Times New Roman"/>
                      </a:endParaRPr>
                    </a:p>
                  </a:txBody>
                  <a:tcPr anchor="ctr">
                    <a:lnL w="12700" cmpd="sng">
                      <a:noFill/>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l" rtl="0" fontAlgn="ctr"/>
                      <a:r>
                        <a:rPr lang="en-US" sz="1400" b="1" i="1" u="none" strike="noStrike" dirty="0" smtClean="0">
                          <a:solidFill>
                            <a:srgbClr val="1F497D"/>
                          </a:solidFill>
                          <a:effectLst/>
                          <a:latin typeface="Times New Roman"/>
                        </a:rPr>
                        <a:t>Transformer</a:t>
                      </a:r>
                      <a:r>
                        <a:rPr lang="en-US" sz="1400" b="1" i="1" u="none" strike="noStrike" baseline="0" dirty="0" smtClean="0">
                          <a:solidFill>
                            <a:srgbClr val="1F497D"/>
                          </a:solidFill>
                          <a:effectLst/>
                          <a:latin typeface="Times New Roman"/>
                        </a:rPr>
                        <a:t> input</a:t>
                      </a:r>
                      <a:endParaRPr lang="en-US" sz="1400" b="1" i="1" u="none" strike="noStrike" dirty="0">
                        <a:solidFill>
                          <a:srgbClr val="1F497D"/>
                        </a:solidFill>
                        <a:effectLst/>
                        <a:latin typeface="Times New Roman"/>
                      </a:endParaRP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ctr" rtl="0" fontAlgn="ctr"/>
                      <a:r>
                        <a:rPr lang="en-US" sz="1400" b="1" i="1" u="none" strike="noStrike" dirty="0" smtClean="0">
                          <a:solidFill>
                            <a:srgbClr val="1F497D"/>
                          </a:solidFill>
                          <a:effectLst/>
                          <a:latin typeface="Times New Roman"/>
                        </a:rPr>
                        <a:t>220V/DC</a:t>
                      </a:r>
                      <a:endParaRPr lang="en-US" sz="1400" b="1" i="1" u="none" strike="noStrike" dirty="0">
                        <a:solidFill>
                          <a:srgbClr val="1F497D"/>
                        </a:solidFill>
                        <a:effectLst/>
                        <a:latin typeface="Times New Roman"/>
                      </a:endParaRPr>
                    </a:p>
                  </a:txBody>
                  <a:tcPr anchor="ctr">
                    <a:lnL w="12700" cap="flat" cmpd="sng" algn="ctr">
                      <a:solidFill>
                        <a:srgbClr val="00B0F0"/>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860406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4122738" y="898525"/>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p>
        </p:txBody>
      </p:sp>
      <p:sp>
        <p:nvSpPr>
          <p:cNvPr id="4" name="矩形 3"/>
          <p:cNvSpPr/>
          <p:nvPr/>
        </p:nvSpPr>
        <p:spPr>
          <a:xfrm>
            <a:off x="165102" y="972319"/>
            <a:ext cx="9718102" cy="461665"/>
          </a:xfrm>
          <a:prstGeom prst="rect">
            <a:avLst/>
          </a:prstGeom>
        </p:spPr>
        <p:txBody>
          <a:bodyPr wrap="square">
            <a:spAutoFit/>
          </a:bodyPr>
          <a:lstStyle/>
          <a:p>
            <a:r>
              <a:rPr kumimoji="1" lang="en-US" altLang="zh-CN" sz="2400" b="1" dirty="0" smtClean="0">
                <a:solidFill>
                  <a:schemeClr val="accent2">
                    <a:lumMod val="75000"/>
                  </a:schemeClr>
                </a:solidFill>
                <a:ea typeface="宋体" charset="-122"/>
                <a:cs typeface="Times New Roman" pitchFamily="18" charset="0"/>
              </a:rPr>
              <a:t>10. </a:t>
            </a:r>
            <a:r>
              <a:rPr kumimoji="1" lang="en-US" altLang="zh-CN" sz="2400" b="1" dirty="0">
                <a:solidFill>
                  <a:schemeClr val="accent2">
                    <a:lumMod val="75000"/>
                  </a:schemeClr>
                </a:solidFill>
                <a:ea typeface="宋体" charset="-122"/>
                <a:cs typeface="Times New Roman" pitchFamily="18" charset="0"/>
              </a:rPr>
              <a:t>Current protection of compressor</a:t>
            </a:r>
            <a:endParaRPr lang="zh-CN" altLang="en-US" dirty="0"/>
          </a:p>
        </p:txBody>
      </p:sp>
      <p:sp>
        <p:nvSpPr>
          <p:cNvPr id="5" name="矩形 4"/>
          <p:cNvSpPr/>
          <p:nvPr/>
        </p:nvSpPr>
        <p:spPr>
          <a:xfrm>
            <a:off x="4842644" y="180975"/>
            <a:ext cx="5671745" cy="584775"/>
          </a:xfrm>
          <a:prstGeom prst="rect">
            <a:avLst/>
          </a:prstGeom>
        </p:spPr>
        <p:txBody>
          <a:bodyPr wrap="none">
            <a:spAutoFit/>
          </a:bodyPr>
          <a:lstStyle/>
          <a:p>
            <a:pPr>
              <a:defRPr/>
            </a:pPr>
            <a:r>
              <a:rPr kumimoji="1" lang="en-US" altLang="zh-CN" sz="3200" b="1" dirty="0" smtClean="0">
                <a:solidFill>
                  <a:schemeClr val="accent2">
                    <a:lumMod val="75000"/>
                  </a:schemeClr>
                </a:solidFill>
                <a:latin typeface="Arial" charset="0"/>
                <a:ea typeface="宋体" charset="-122"/>
                <a:cs typeface="Times New Roman" pitchFamily="18" charset="0"/>
              </a:rPr>
              <a:t>4. Error code understanding</a:t>
            </a:r>
            <a:endParaRPr kumimoji="1" lang="en-US" altLang="zh-CN" sz="3200" b="1" dirty="0">
              <a:solidFill>
                <a:schemeClr val="accent2">
                  <a:lumMod val="75000"/>
                </a:schemeClr>
              </a:solidFill>
              <a:ea typeface="宋体" charset="-122"/>
              <a:cs typeface="Times New Roman" pitchFamily="18" charset="0"/>
            </a:endParaRPr>
          </a:p>
        </p:txBody>
      </p:sp>
      <p:sp>
        <p:nvSpPr>
          <p:cNvPr id="3" name="Rectangle 2"/>
          <p:cNvSpPr>
            <a:spLocks noChangeArrowheads="1"/>
          </p:cNvSpPr>
          <p:nvPr/>
        </p:nvSpPr>
        <p:spPr bwMode="auto">
          <a:xfrm>
            <a:off x="0" y="0"/>
            <a:ext cx="10693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3753"/>
          <a:stretch/>
        </p:blipFill>
        <p:spPr bwMode="auto">
          <a:xfrm>
            <a:off x="450156" y="1433983"/>
            <a:ext cx="6405268" cy="6127279"/>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6283605" y="1336072"/>
            <a:ext cx="3816177" cy="1815882"/>
          </a:xfrm>
          <a:prstGeom prst="rect">
            <a:avLst/>
          </a:prstGeom>
        </p:spPr>
        <p:txBody>
          <a:bodyPr wrap="square">
            <a:spAutoFit/>
          </a:bodyPr>
          <a:lstStyle/>
          <a:p>
            <a:pPr marL="285750" indent="-285750">
              <a:buFont typeface="Wingdings" pitchFamily="2" charset="2"/>
              <a:buChar char="Ø"/>
            </a:pPr>
            <a:r>
              <a:rPr lang="en-US" altLang="zh-CN" sz="1600" dirty="0" smtClean="0">
                <a:solidFill>
                  <a:srgbClr val="FF0000"/>
                </a:solidFill>
              </a:rPr>
              <a:t>If the compressor can restart, it’s the problem of refrigerant system, check the ambient temperature is high? </a:t>
            </a:r>
            <a:r>
              <a:rPr lang="en-US" altLang="zh-CN" sz="1600" dirty="0" smtClean="0">
                <a:solidFill>
                  <a:srgbClr val="FF0000"/>
                </a:solidFill>
              </a:rPr>
              <a:t>Exchange is dirty, any block?</a:t>
            </a:r>
          </a:p>
          <a:p>
            <a:pPr marL="285750" indent="-285750">
              <a:buFont typeface="Wingdings" pitchFamily="2" charset="2"/>
              <a:buChar char="Ø"/>
            </a:pPr>
            <a:r>
              <a:rPr lang="en-US" altLang="zh-CN" sz="1600" dirty="0" smtClean="0">
                <a:solidFill>
                  <a:srgbClr val="FF0000"/>
                </a:solidFill>
              </a:rPr>
              <a:t>If compressor can not restart(F0 display all the time), replace the outdoor PCB..</a:t>
            </a:r>
            <a:endParaRPr lang="en-US" altLang="zh-CN" sz="1600" dirty="0" smtClean="0">
              <a:solidFill>
                <a:srgbClr val="FF0000"/>
              </a:solidFill>
            </a:endParaRPr>
          </a:p>
        </p:txBody>
      </p:sp>
    </p:spTree>
    <p:extLst>
      <p:ext uri="{BB962C8B-B14F-4D97-AF65-F5344CB8AC3E}">
        <p14:creationId xmlns:p14="http://schemas.microsoft.com/office/powerpoint/2010/main" val="4860517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4122738" y="898525"/>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p>
        </p:txBody>
      </p:sp>
      <p:sp>
        <p:nvSpPr>
          <p:cNvPr id="4" name="矩形 3"/>
          <p:cNvSpPr/>
          <p:nvPr/>
        </p:nvSpPr>
        <p:spPr>
          <a:xfrm>
            <a:off x="165102" y="972319"/>
            <a:ext cx="6717545" cy="461665"/>
          </a:xfrm>
          <a:prstGeom prst="rect">
            <a:avLst/>
          </a:prstGeom>
        </p:spPr>
        <p:txBody>
          <a:bodyPr wrap="none">
            <a:spAutoFit/>
          </a:bodyPr>
          <a:lstStyle/>
          <a:p>
            <a:r>
              <a:rPr kumimoji="1" lang="en-US" altLang="zh-CN" sz="2400" b="1" dirty="0" smtClean="0">
                <a:solidFill>
                  <a:schemeClr val="accent2">
                    <a:lumMod val="75000"/>
                  </a:schemeClr>
                </a:solidFill>
                <a:ea typeface="宋体" charset="-122"/>
                <a:cs typeface="Times New Roman" pitchFamily="18" charset="0"/>
              </a:rPr>
              <a:t>11. </a:t>
            </a:r>
            <a:r>
              <a:rPr kumimoji="1" lang="en-US" altLang="zh-CN" sz="2400" b="1" dirty="0">
                <a:solidFill>
                  <a:schemeClr val="accent2">
                    <a:lumMod val="75000"/>
                  </a:schemeClr>
                </a:solidFill>
                <a:ea typeface="宋体" charset="-122"/>
                <a:cs typeface="Times New Roman" pitchFamily="18" charset="0"/>
              </a:rPr>
              <a:t>Refrigerant Leakage </a:t>
            </a:r>
            <a:r>
              <a:rPr kumimoji="1" lang="en-US" altLang="zh-CN" sz="2400" b="1" dirty="0">
                <a:solidFill>
                  <a:schemeClr val="accent2">
                    <a:lumMod val="75000"/>
                  </a:schemeClr>
                </a:solidFill>
                <a:ea typeface="宋体" charset="-122"/>
                <a:cs typeface="Times New Roman" pitchFamily="18" charset="0"/>
              </a:rPr>
              <a:t>Detection protection</a:t>
            </a:r>
            <a:endParaRPr kumimoji="1" lang="zh-CN" altLang="en-US" sz="2400" b="1" dirty="0">
              <a:solidFill>
                <a:schemeClr val="accent2">
                  <a:lumMod val="75000"/>
                </a:schemeClr>
              </a:solidFill>
              <a:ea typeface="宋体" charset="-122"/>
              <a:cs typeface="Times New Roman" pitchFamily="18" charset="0"/>
            </a:endParaRPr>
          </a:p>
        </p:txBody>
      </p:sp>
      <p:sp>
        <p:nvSpPr>
          <p:cNvPr id="5" name="矩形 4"/>
          <p:cNvSpPr/>
          <p:nvPr/>
        </p:nvSpPr>
        <p:spPr>
          <a:xfrm>
            <a:off x="4842644" y="180975"/>
            <a:ext cx="5671745" cy="584775"/>
          </a:xfrm>
          <a:prstGeom prst="rect">
            <a:avLst/>
          </a:prstGeom>
        </p:spPr>
        <p:txBody>
          <a:bodyPr wrap="none">
            <a:spAutoFit/>
          </a:bodyPr>
          <a:lstStyle/>
          <a:p>
            <a:pPr>
              <a:defRPr/>
            </a:pPr>
            <a:r>
              <a:rPr kumimoji="1" lang="en-US" altLang="zh-CN" sz="3200" b="1" dirty="0" smtClean="0">
                <a:solidFill>
                  <a:schemeClr val="accent2">
                    <a:lumMod val="75000"/>
                  </a:schemeClr>
                </a:solidFill>
                <a:latin typeface="Arial" charset="0"/>
                <a:ea typeface="宋体" charset="-122"/>
                <a:cs typeface="Times New Roman" pitchFamily="18" charset="0"/>
              </a:rPr>
              <a:t>4. Error code understanding</a:t>
            </a:r>
            <a:endParaRPr kumimoji="1" lang="en-US" altLang="zh-CN" sz="3200" b="1" dirty="0">
              <a:solidFill>
                <a:schemeClr val="accent2">
                  <a:lumMod val="75000"/>
                </a:schemeClr>
              </a:solidFill>
              <a:ea typeface="宋体" charset="-122"/>
              <a:cs typeface="Times New Roman" pitchFamily="18" charset="0"/>
            </a:endParaRPr>
          </a:p>
        </p:txBody>
      </p:sp>
      <p:sp>
        <p:nvSpPr>
          <p:cNvPr id="3" name="Rectangle 2"/>
          <p:cNvSpPr>
            <a:spLocks noChangeArrowheads="1"/>
          </p:cNvSpPr>
          <p:nvPr/>
        </p:nvSpPr>
        <p:spPr bwMode="auto">
          <a:xfrm>
            <a:off x="0" y="0"/>
            <a:ext cx="10693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Rectangle 2"/>
          <p:cNvSpPr>
            <a:spLocks noChangeArrowheads="1"/>
          </p:cNvSpPr>
          <p:nvPr/>
        </p:nvSpPr>
        <p:spPr bwMode="auto">
          <a:xfrm>
            <a:off x="0" y="0"/>
            <a:ext cx="10693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 name="矩形 7"/>
          <p:cNvSpPr/>
          <p:nvPr/>
        </p:nvSpPr>
        <p:spPr>
          <a:xfrm>
            <a:off x="6570835" y="2651442"/>
            <a:ext cx="3816177" cy="1569660"/>
          </a:xfrm>
          <a:prstGeom prst="rect">
            <a:avLst/>
          </a:prstGeom>
        </p:spPr>
        <p:txBody>
          <a:bodyPr wrap="square">
            <a:spAutoFit/>
          </a:bodyPr>
          <a:lstStyle/>
          <a:p>
            <a:pPr marL="285750" indent="-285750">
              <a:buFont typeface="Wingdings" pitchFamily="2" charset="2"/>
              <a:buChar char="Ø"/>
            </a:pPr>
            <a:r>
              <a:rPr lang="en-US" altLang="zh-CN" sz="1600" dirty="0" smtClean="0">
                <a:solidFill>
                  <a:srgbClr val="FF0000"/>
                </a:solidFill>
              </a:rPr>
              <a:t>If the outlet air is cold, need check the T2 sensor, if not the problem of T2, need to replace the PCB</a:t>
            </a:r>
          </a:p>
          <a:p>
            <a:pPr marL="285750" indent="-285750">
              <a:buFont typeface="Wingdings" pitchFamily="2" charset="2"/>
              <a:buChar char="Ø"/>
            </a:pPr>
            <a:r>
              <a:rPr lang="en-US" altLang="zh-CN" sz="1600" dirty="0" smtClean="0">
                <a:solidFill>
                  <a:srgbClr val="FF0000"/>
                </a:solidFill>
              </a:rPr>
              <a:t>If the outlet air not cold, need to check if the refrigerant leaked or system has blocked.</a:t>
            </a:r>
            <a:endParaRPr lang="en-US" altLang="zh-CN" sz="1600" dirty="0" smtClean="0">
              <a:solidFill>
                <a:srgbClr val="FF0000"/>
              </a:solidFill>
            </a:endParaRPr>
          </a:p>
        </p:txBody>
      </p:sp>
      <p:sp>
        <p:nvSpPr>
          <p:cNvPr id="7" name="矩形 6"/>
          <p:cNvSpPr/>
          <p:nvPr/>
        </p:nvSpPr>
        <p:spPr>
          <a:xfrm>
            <a:off x="6858743" y="1044327"/>
            <a:ext cx="3240360" cy="584775"/>
          </a:xfrm>
          <a:prstGeom prst="rect">
            <a:avLst/>
          </a:prstGeom>
        </p:spPr>
        <p:txBody>
          <a:bodyPr wrap="square">
            <a:spAutoFit/>
          </a:bodyPr>
          <a:lstStyle/>
          <a:p>
            <a:pPr marL="285750" indent="-285750">
              <a:buFont typeface="Wingdings" pitchFamily="2" charset="2"/>
              <a:buChar char="l"/>
            </a:pPr>
            <a:r>
              <a:rPr lang="en-US" altLang="zh-CN" sz="1600" b="1" dirty="0" smtClean="0">
                <a:solidFill>
                  <a:srgbClr val="FF0000"/>
                </a:solidFill>
              </a:rPr>
              <a:t>Only for oasis, LCAC do not has this function.</a:t>
            </a:r>
            <a:endParaRPr lang="zh-CN" altLang="en-US" sz="1600" b="1" dirty="0">
              <a:solidFill>
                <a:srgbClr val="FF0000"/>
              </a:solidFill>
            </a:endParaRPr>
          </a:p>
        </p:txBody>
      </p:sp>
      <p:sp>
        <p:nvSpPr>
          <p:cNvPr id="9" name="Rectangle 2"/>
          <p:cNvSpPr>
            <a:spLocks noChangeArrowheads="1"/>
          </p:cNvSpPr>
          <p:nvPr/>
        </p:nvSpPr>
        <p:spPr bwMode="auto">
          <a:xfrm>
            <a:off x="0" y="0"/>
            <a:ext cx="10693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0" name="对象 9"/>
          <p:cNvGraphicFramePr>
            <a:graphicFrameLocks noChangeAspect="1"/>
          </p:cNvGraphicFramePr>
          <p:nvPr>
            <p:extLst>
              <p:ext uri="{D42A27DB-BD31-4B8C-83A1-F6EECF244321}">
                <p14:modId xmlns:p14="http://schemas.microsoft.com/office/powerpoint/2010/main" val="702671657"/>
              </p:ext>
            </p:extLst>
          </p:nvPr>
        </p:nvGraphicFramePr>
        <p:xfrm>
          <a:off x="306140" y="1599817"/>
          <a:ext cx="5256584" cy="4917118"/>
        </p:xfrm>
        <a:graphic>
          <a:graphicData uri="http://schemas.openxmlformats.org/presentationml/2006/ole">
            <mc:AlternateContent xmlns:mc="http://schemas.openxmlformats.org/markup-compatibility/2006">
              <mc:Choice xmlns:v="urn:schemas-microsoft-com:vml" Requires="v">
                <p:oleObj spid="_x0000_s12302" r:id="rId3" imgW="4865414" imgH="4553240" progId="Visio.Drawing.11">
                  <p:embed/>
                </p:oleObj>
              </mc:Choice>
              <mc:Fallback>
                <p:oleObj r:id="rId3" imgW="4865414" imgH="4553240"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140" y="1599817"/>
                        <a:ext cx="5256584" cy="4917118"/>
                      </a:xfrm>
                      <a:prstGeom prst="rect">
                        <a:avLst/>
                      </a:prstGeom>
                      <a:noFill/>
                    </p:spPr>
                  </p:pic>
                </p:oleObj>
              </mc:Fallback>
            </mc:AlternateContent>
          </a:graphicData>
        </a:graphic>
      </p:graphicFrame>
    </p:spTree>
    <p:extLst>
      <p:ext uri="{BB962C8B-B14F-4D97-AF65-F5344CB8AC3E}">
        <p14:creationId xmlns:p14="http://schemas.microsoft.com/office/powerpoint/2010/main" val="41141209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4122738" y="898525"/>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p>
        </p:txBody>
      </p:sp>
      <p:sp>
        <p:nvSpPr>
          <p:cNvPr id="4" name="矩形 3"/>
          <p:cNvSpPr/>
          <p:nvPr/>
        </p:nvSpPr>
        <p:spPr>
          <a:xfrm>
            <a:off x="165102" y="972319"/>
            <a:ext cx="3977371" cy="461665"/>
          </a:xfrm>
          <a:prstGeom prst="rect">
            <a:avLst/>
          </a:prstGeom>
        </p:spPr>
        <p:txBody>
          <a:bodyPr wrap="none">
            <a:spAutoFit/>
          </a:bodyPr>
          <a:lstStyle/>
          <a:p>
            <a:r>
              <a:rPr kumimoji="1" lang="en-US" altLang="zh-CN" sz="2400" b="1" dirty="0" smtClean="0">
                <a:solidFill>
                  <a:schemeClr val="accent2">
                    <a:lumMod val="75000"/>
                  </a:schemeClr>
                </a:solidFill>
                <a:ea typeface="宋体" charset="-122"/>
                <a:cs typeface="Times New Roman" pitchFamily="18" charset="0"/>
              </a:rPr>
              <a:t>12. </a:t>
            </a:r>
            <a:r>
              <a:rPr kumimoji="1" lang="en-US" altLang="zh-CN" sz="2400" b="1" dirty="0">
                <a:solidFill>
                  <a:schemeClr val="accent2">
                    <a:lumMod val="75000"/>
                  </a:schemeClr>
                </a:solidFill>
                <a:ea typeface="宋体" charset="-122"/>
                <a:cs typeface="Times New Roman" pitchFamily="18" charset="0"/>
              </a:rPr>
              <a:t>Full-water malfunction</a:t>
            </a:r>
            <a:endParaRPr lang="zh-CN" altLang="en-US" dirty="0"/>
          </a:p>
        </p:txBody>
      </p:sp>
      <p:sp>
        <p:nvSpPr>
          <p:cNvPr id="5" name="矩形 4"/>
          <p:cNvSpPr/>
          <p:nvPr/>
        </p:nvSpPr>
        <p:spPr>
          <a:xfrm>
            <a:off x="4842644" y="180975"/>
            <a:ext cx="5671745" cy="584775"/>
          </a:xfrm>
          <a:prstGeom prst="rect">
            <a:avLst/>
          </a:prstGeom>
        </p:spPr>
        <p:txBody>
          <a:bodyPr wrap="none">
            <a:spAutoFit/>
          </a:bodyPr>
          <a:lstStyle/>
          <a:p>
            <a:pPr>
              <a:defRPr/>
            </a:pPr>
            <a:r>
              <a:rPr kumimoji="1" lang="en-US" altLang="zh-CN" sz="3200" b="1" dirty="0" smtClean="0">
                <a:solidFill>
                  <a:schemeClr val="accent2">
                    <a:lumMod val="75000"/>
                  </a:schemeClr>
                </a:solidFill>
                <a:latin typeface="Arial" charset="0"/>
                <a:ea typeface="宋体" charset="-122"/>
                <a:cs typeface="Times New Roman" pitchFamily="18" charset="0"/>
              </a:rPr>
              <a:t>4. Error code understanding</a:t>
            </a:r>
            <a:endParaRPr kumimoji="1" lang="en-US" altLang="zh-CN" sz="3200" b="1" dirty="0">
              <a:solidFill>
                <a:schemeClr val="accent2">
                  <a:lumMod val="75000"/>
                </a:schemeClr>
              </a:solidFill>
              <a:ea typeface="宋体" charset="-122"/>
              <a:cs typeface="Times New Roman" pitchFamily="18" charset="0"/>
            </a:endParaRPr>
          </a:p>
        </p:txBody>
      </p:sp>
      <p:sp>
        <p:nvSpPr>
          <p:cNvPr id="3" name="Rectangle 2"/>
          <p:cNvSpPr>
            <a:spLocks noChangeArrowheads="1"/>
          </p:cNvSpPr>
          <p:nvPr/>
        </p:nvSpPr>
        <p:spPr bwMode="auto">
          <a:xfrm>
            <a:off x="0" y="0"/>
            <a:ext cx="10693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1229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21707"/>
          <a:stretch/>
        </p:blipFill>
        <p:spPr bwMode="auto">
          <a:xfrm>
            <a:off x="165943" y="1677126"/>
            <a:ext cx="7919077" cy="4047721"/>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p:nvSpPr>
        <p:spPr>
          <a:xfrm>
            <a:off x="6427067" y="4712667"/>
            <a:ext cx="3816177" cy="2308324"/>
          </a:xfrm>
          <a:prstGeom prst="rect">
            <a:avLst/>
          </a:prstGeom>
        </p:spPr>
        <p:txBody>
          <a:bodyPr wrap="square">
            <a:spAutoFit/>
          </a:bodyPr>
          <a:lstStyle/>
          <a:p>
            <a:pPr marL="285750" indent="-285750">
              <a:buFont typeface="Wingdings" pitchFamily="2" charset="2"/>
              <a:buChar char="Ø"/>
            </a:pPr>
            <a:r>
              <a:rPr lang="en-US" altLang="zh-CN" sz="1600" dirty="0" smtClean="0">
                <a:solidFill>
                  <a:srgbClr val="FF0000"/>
                </a:solidFill>
              </a:rPr>
              <a:t>Check wire connection</a:t>
            </a:r>
          </a:p>
          <a:p>
            <a:pPr marL="285750" indent="-285750">
              <a:buFont typeface="Wingdings" pitchFamily="2" charset="2"/>
              <a:buChar char="Ø"/>
            </a:pPr>
            <a:r>
              <a:rPr lang="en-US" altLang="zh-CN" sz="1600" dirty="0" smtClean="0">
                <a:solidFill>
                  <a:srgbClr val="FF0000"/>
                </a:solidFill>
              </a:rPr>
              <a:t>Check water level switch insert well, Block</a:t>
            </a:r>
            <a:r>
              <a:rPr lang="zh-CN" altLang="en-US" sz="1600" dirty="0" smtClean="0">
                <a:solidFill>
                  <a:srgbClr val="FF0000"/>
                </a:solidFill>
              </a:rPr>
              <a:t>？</a:t>
            </a:r>
            <a:endParaRPr lang="en-US" altLang="zh-CN" sz="1600" dirty="0" smtClean="0">
              <a:solidFill>
                <a:srgbClr val="FF0000"/>
              </a:solidFill>
            </a:endParaRPr>
          </a:p>
          <a:p>
            <a:pPr marL="285750" indent="-285750">
              <a:buFont typeface="Wingdings" pitchFamily="2" charset="2"/>
              <a:buChar char="Ø"/>
            </a:pPr>
            <a:r>
              <a:rPr lang="en-US" altLang="zh-CN" sz="1600" dirty="0" smtClean="0">
                <a:solidFill>
                  <a:srgbClr val="FF0000"/>
                </a:solidFill>
              </a:rPr>
              <a:t>Check water level switch broken? If the resistance is not zero, it broken.</a:t>
            </a:r>
          </a:p>
          <a:p>
            <a:pPr marL="285750" indent="-285750">
              <a:buFont typeface="Wingdings" pitchFamily="2" charset="2"/>
              <a:buChar char="Ø"/>
            </a:pPr>
            <a:r>
              <a:rPr lang="en-US" altLang="zh-CN" sz="1600" dirty="0" smtClean="0">
                <a:solidFill>
                  <a:srgbClr val="FF0000"/>
                </a:solidFill>
              </a:rPr>
              <a:t>Check the pump is normal? Power it.</a:t>
            </a:r>
          </a:p>
          <a:p>
            <a:pPr marL="285750" indent="-285750">
              <a:buFont typeface="Wingdings" pitchFamily="2" charset="2"/>
              <a:buChar char="Ø"/>
            </a:pPr>
            <a:r>
              <a:rPr lang="en-US" altLang="zh-CN" sz="1600" dirty="0" smtClean="0">
                <a:solidFill>
                  <a:srgbClr val="FF0000"/>
                </a:solidFill>
              </a:rPr>
              <a:t>If not the above problem, it’s the problem of PCB. </a:t>
            </a:r>
          </a:p>
          <a:p>
            <a:pPr marL="285750" indent="-285750">
              <a:buFont typeface="Wingdings" pitchFamily="2" charset="2"/>
              <a:buChar char="Ø"/>
            </a:pPr>
            <a:endParaRPr lang="en-US" altLang="zh-CN" sz="1600" dirty="0" smtClean="0">
              <a:solidFill>
                <a:srgbClr val="FF0000"/>
              </a:solidFill>
            </a:endParaRPr>
          </a:p>
        </p:txBody>
      </p:sp>
      <p:sp>
        <p:nvSpPr>
          <p:cNvPr id="8" name="矩形 7"/>
          <p:cNvSpPr/>
          <p:nvPr/>
        </p:nvSpPr>
        <p:spPr>
          <a:xfrm>
            <a:off x="4844660" y="972319"/>
            <a:ext cx="4102440" cy="338554"/>
          </a:xfrm>
          <a:prstGeom prst="rect">
            <a:avLst/>
          </a:prstGeom>
        </p:spPr>
        <p:txBody>
          <a:bodyPr wrap="square">
            <a:spAutoFit/>
          </a:bodyPr>
          <a:lstStyle/>
          <a:p>
            <a:pPr marL="285750" indent="-285750">
              <a:buFont typeface="Wingdings" pitchFamily="2" charset="2"/>
              <a:buChar char="l"/>
            </a:pPr>
            <a:r>
              <a:rPr lang="en-US" altLang="zh-CN" sz="1600" b="1" dirty="0" smtClean="0">
                <a:solidFill>
                  <a:srgbClr val="FF0000"/>
                </a:solidFill>
              </a:rPr>
              <a:t>Only for the LCAC unit with pump</a:t>
            </a:r>
            <a:endParaRPr lang="zh-CN" altLang="en-US" sz="1600" b="1" dirty="0">
              <a:solidFill>
                <a:srgbClr val="FF0000"/>
              </a:solidFill>
            </a:endParaRPr>
          </a:p>
        </p:txBody>
      </p:sp>
    </p:spTree>
    <p:extLst>
      <p:ext uri="{BB962C8B-B14F-4D97-AF65-F5344CB8AC3E}">
        <p14:creationId xmlns:p14="http://schemas.microsoft.com/office/powerpoint/2010/main" val="33753817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4122738" y="898525"/>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p>
        </p:txBody>
      </p:sp>
      <p:sp>
        <p:nvSpPr>
          <p:cNvPr id="4" name="矩形 3"/>
          <p:cNvSpPr/>
          <p:nvPr/>
        </p:nvSpPr>
        <p:spPr>
          <a:xfrm>
            <a:off x="165102" y="972319"/>
            <a:ext cx="9718102" cy="830997"/>
          </a:xfrm>
          <a:prstGeom prst="rect">
            <a:avLst/>
          </a:prstGeom>
        </p:spPr>
        <p:txBody>
          <a:bodyPr wrap="square">
            <a:spAutoFit/>
          </a:bodyPr>
          <a:lstStyle/>
          <a:p>
            <a:r>
              <a:rPr kumimoji="1" lang="en-US" altLang="zh-CN" sz="2400" b="1" dirty="0" smtClean="0">
                <a:solidFill>
                  <a:schemeClr val="accent2">
                    <a:lumMod val="75000"/>
                  </a:schemeClr>
                </a:solidFill>
                <a:ea typeface="宋体" charset="-122"/>
                <a:cs typeface="Times New Roman" pitchFamily="18" charset="0"/>
              </a:rPr>
              <a:t>13. </a:t>
            </a:r>
            <a:r>
              <a:rPr kumimoji="1" lang="en-US" altLang="zh-CN" sz="2400" b="1" dirty="0">
                <a:solidFill>
                  <a:schemeClr val="accent2">
                    <a:lumMod val="75000"/>
                  </a:schemeClr>
                </a:solidFill>
                <a:ea typeface="宋体" charset="-122"/>
                <a:cs typeface="Times New Roman" pitchFamily="18" charset="0"/>
              </a:rPr>
              <a:t>Communication malfunction between IPM board and outdoor main board</a:t>
            </a:r>
            <a:endParaRPr lang="zh-CN" altLang="en-US" dirty="0"/>
          </a:p>
        </p:txBody>
      </p:sp>
      <p:sp>
        <p:nvSpPr>
          <p:cNvPr id="5" name="矩形 4"/>
          <p:cNvSpPr/>
          <p:nvPr/>
        </p:nvSpPr>
        <p:spPr>
          <a:xfrm>
            <a:off x="4842644" y="180975"/>
            <a:ext cx="5671745" cy="584775"/>
          </a:xfrm>
          <a:prstGeom prst="rect">
            <a:avLst/>
          </a:prstGeom>
        </p:spPr>
        <p:txBody>
          <a:bodyPr wrap="none">
            <a:spAutoFit/>
          </a:bodyPr>
          <a:lstStyle/>
          <a:p>
            <a:pPr>
              <a:defRPr/>
            </a:pPr>
            <a:r>
              <a:rPr kumimoji="1" lang="en-US" altLang="zh-CN" sz="3200" b="1" dirty="0" smtClean="0">
                <a:solidFill>
                  <a:schemeClr val="accent2">
                    <a:lumMod val="75000"/>
                  </a:schemeClr>
                </a:solidFill>
                <a:latin typeface="Arial" charset="0"/>
                <a:ea typeface="宋体" charset="-122"/>
                <a:cs typeface="Times New Roman" pitchFamily="18" charset="0"/>
              </a:rPr>
              <a:t>4. Error code understanding</a:t>
            </a:r>
            <a:endParaRPr kumimoji="1" lang="en-US" altLang="zh-CN" sz="3200" b="1" dirty="0">
              <a:solidFill>
                <a:schemeClr val="accent2">
                  <a:lumMod val="75000"/>
                </a:schemeClr>
              </a:solidFill>
              <a:ea typeface="宋体" charset="-122"/>
              <a:cs typeface="Times New Roman" pitchFamily="18" charset="0"/>
            </a:endParaRPr>
          </a:p>
        </p:txBody>
      </p:sp>
      <p:sp>
        <p:nvSpPr>
          <p:cNvPr id="3" name="Rectangle 2"/>
          <p:cNvSpPr>
            <a:spLocks noChangeArrowheads="1"/>
          </p:cNvSpPr>
          <p:nvPr/>
        </p:nvSpPr>
        <p:spPr bwMode="auto">
          <a:xfrm>
            <a:off x="0" y="0"/>
            <a:ext cx="10693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30" name="组合 29"/>
          <p:cNvGrpSpPr/>
          <p:nvPr/>
        </p:nvGrpSpPr>
        <p:grpSpPr>
          <a:xfrm>
            <a:off x="192087" y="1851025"/>
            <a:ext cx="7062787" cy="5169966"/>
            <a:chOff x="192088" y="1851025"/>
            <a:chExt cx="5865812" cy="4233862"/>
          </a:xfrm>
        </p:grpSpPr>
        <p:sp>
          <p:nvSpPr>
            <p:cNvPr id="2" name="Text Box 23"/>
            <p:cNvSpPr txBox="1">
              <a:spLocks noChangeArrowheads="1"/>
            </p:cNvSpPr>
            <p:nvPr/>
          </p:nvSpPr>
          <p:spPr bwMode="auto">
            <a:xfrm>
              <a:off x="344488" y="1905000"/>
              <a:ext cx="3657600" cy="341312"/>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Arial" pitchFamily="34" charset="0"/>
                  <a:ea typeface="黑体" pitchFamily="2" charset="-122"/>
                  <a:cs typeface="Times New Roman" pitchFamily="18" charset="0"/>
                </a:rPr>
                <a:t>Check whether the IPM board has error display</a:t>
              </a:r>
              <a:endParaRPr kumimoji="0" lang="en-US" altLang="zh-CN" sz="1400" b="0" i="0" u="none" strike="noStrike" cap="none" normalizeH="0" baseline="0" dirty="0" smtClean="0">
                <a:ln>
                  <a:noFill/>
                </a:ln>
                <a:solidFill>
                  <a:schemeClr val="tx1"/>
                </a:solidFill>
                <a:effectLst/>
                <a:latin typeface="Arial" pitchFamily="34" charset="0"/>
              </a:endParaRPr>
            </a:p>
          </p:txBody>
        </p:sp>
        <p:sp>
          <p:nvSpPr>
            <p:cNvPr id="6" name="Text Box 22"/>
            <p:cNvSpPr txBox="1">
              <a:spLocks noChangeArrowheads="1"/>
            </p:cNvSpPr>
            <p:nvPr/>
          </p:nvSpPr>
          <p:spPr bwMode="auto">
            <a:xfrm>
              <a:off x="4678363" y="1851025"/>
              <a:ext cx="1379537" cy="342900"/>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Arial" pitchFamily="34" charset="0"/>
                  <a:ea typeface="黑体" pitchFamily="2" charset="-122"/>
                  <a:cs typeface="Times New Roman" pitchFamily="18" charset="0"/>
                </a:rPr>
                <a:t>Replace IPM board</a:t>
              </a:r>
              <a:endParaRPr kumimoji="0" lang="en-US" altLang="zh-CN" sz="1400" b="0" i="0" u="none" strike="noStrike" cap="none" normalizeH="0" baseline="0" smtClean="0">
                <a:ln>
                  <a:noFill/>
                </a:ln>
                <a:solidFill>
                  <a:schemeClr val="tx1"/>
                </a:solidFill>
                <a:effectLst/>
                <a:latin typeface="Arial" pitchFamily="34" charset="0"/>
              </a:endParaRPr>
            </a:p>
          </p:txBody>
        </p:sp>
        <p:sp>
          <p:nvSpPr>
            <p:cNvPr id="7" name="Text Box 21"/>
            <p:cNvSpPr txBox="1">
              <a:spLocks noChangeArrowheads="1"/>
            </p:cNvSpPr>
            <p:nvPr/>
          </p:nvSpPr>
          <p:spPr bwMode="auto">
            <a:xfrm>
              <a:off x="192088" y="2790825"/>
              <a:ext cx="3771900" cy="39528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Arial" pitchFamily="34" charset="0"/>
                  <a:ea typeface="黑体" pitchFamily="2" charset="-122"/>
                  <a:cs typeface="Times New Roman" pitchFamily="18" charset="0"/>
                </a:rPr>
                <a:t>Insert the connecting wiring between the IPM module and the main board well over again</a:t>
              </a:r>
              <a:endParaRPr kumimoji="0" lang="en-US" altLang="zh-CN" sz="1400" b="0" i="0" u="none" strike="noStrike" cap="none" normalizeH="0" baseline="0" smtClean="0">
                <a:ln>
                  <a:noFill/>
                </a:ln>
                <a:solidFill>
                  <a:schemeClr val="tx1"/>
                </a:solidFill>
                <a:effectLst/>
                <a:latin typeface="Arial" pitchFamily="34" charset="0"/>
              </a:endParaRPr>
            </a:p>
          </p:txBody>
        </p:sp>
        <p:sp>
          <p:nvSpPr>
            <p:cNvPr id="8" name="Text Box 20"/>
            <p:cNvSpPr txBox="1">
              <a:spLocks noChangeArrowheads="1"/>
            </p:cNvSpPr>
            <p:nvPr/>
          </p:nvSpPr>
          <p:spPr bwMode="auto">
            <a:xfrm>
              <a:off x="4649788" y="2736850"/>
              <a:ext cx="1257300" cy="342900"/>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Arial" pitchFamily="34" charset="0"/>
                  <a:ea typeface="黑体" pitchFamily="2" charset="-122"/>
                  <a:cs typeface="Times New Roman" pitchFamily="18" charset="0"/>
                </a:rPr>
                <a:t>Trouble is solved</a:t>
              </a:r>
              <a:endParaRPr kumimoji="0" lang="en-US" altLang="zh-CN" sz="1400" b="0" i="0" u="none" strike="noStrike" cap="none" normalizeH="0" baseline="0" smtClean="0">
                <a:ln>
                  <a:noFill/>
                </a:ln>
                <a:solidFill>
                  <a:schemeClr val="tx1"/>
                </a:solidFill>
                <a:effectLst/>
                <a:latin typeface="Arial" pitchFamily="34" charset="0"/>
              </a:endParaRPr>
            </a:p>
          </p:txBody>
        </p:sp>
        <p:sp>
          <p:nvSpPr>
            <p:cNvPr id="9" name="Text Box 19"/>
            <p:cNvSpPr txBox="1">
              <a:spLocks noChangeArrowheads="1"/>
            </p:cNvSpPr>
            <p:nvPr/>
          </p:nvSpPr>
          <p:spPr bwMode="auto">
            <a:xfrm>
              <a:off x="4114800" y="2638425"/>
              <a:ext cx="457200" cy="295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Arial" pitchFamily="34" charset="0"/>
                  <a:ea typeface="黑体" pitchFamily="2" charset="-122"/>
                  <a:cs typeface="Times New Roman" pitchFamily="18" charset="0"/>
                </a:rPr>
                <a:t>Yes</a:t>
              </a:r>
              <a:endParaRPr kumimoji="0" lang="en-US" altLang="zh-CN" sz="1400" b="0" i="0" u="none" strike="noStrike" cap="none" normalizeH="0" baseline="0" dirty="0" smtClean="0">
                <a:ln>
                  <a:noFill/>
                </a:ln>
                <a:solidFill>
                  <a:schemeClr val="tx1"/>
                </a:solidFill>
                <a:effectLst/>
                <a:latin typeface="Arial" pitchFamily="34" charset="0"/>
              </a:endParaRPr>
            </a:p>
          </p:txBody>
        </p:sp>
        <p:sp>
          <p:nvSpPr>
            <p:cNvPr id="10" name="Line 18"/>
            <p:cNvSpPr>
              <a:spLocks noChangeShapeType="1"/>
            </p:cNvSpPr>
            <p:nvPr/>
          </p:nvSpPr>
          <p:spPr bwMode="auto">
            <a:xfrm>
              <a:off x="3963988" y="2936875"/>
              <a:ext cx="6858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11" name="Line 17"/>
            <p:cNvSpPr>
              <a:spLocks noChangeShapeType="1"/>
            </p:cNvSpPr>
            <p:nvPr/>
          </p:nvSpPr>
          <p:spPr bwMode="auto">
            <a:xfrm>
              <a:off x="2173288" y="2244725"/>
              <a:ext cx="0" cy="5461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12" name="Text Box 16"/>
            <p:cNvSpPr txBox="1">
              <a:spLocks noChangeArrowheads="1"/>
            </p:cNvSpPr>
            <p:nvPr/>
          </p:nvSpPr>
          <p:spPr bwMode="auto">
            <a:xfrm>
              <a:off x="2249488" y="2395537"/>
              <a:ext cx="457200" cy="295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Arial" pitchFamily="34" charset="0"/>
                  <a:ea typeface="黑体" pitchFamily="2" charset="-122"/>
                  <a:cs typeface="Times New Roman" pitchFamily="18" charset="0"/>
                </a:rPr>
                <a:t>No</a:t>
              </a:r>
              <a:endParaRPr kumimoji="0" lang="en-US" altLang="zh-CN" sz="1400" b="0" i="0" u="none" strike="noStrike" cap="none" normalizeH="0" baseline="0" smtClean="0">
                <a:ln>
                  <a:noFill/>
                </a:ln>
                <a:solidFill>
                  <a:schemeClr val="tx1"/>
                </a:solidFill>
                <a:effectLst/>
                <a:latin typeface="Arial" pitchFamily="34" charset="0"/>
              </a:endParaRPr>
            </a:p>
          </p:txBody>
        </p:sp>
        <p:sp>
          <p:nvSpPr>
            <p:cNvPr id="13" name="Text Box 15"/>
            <p:cNvSpPr txBox="1">
              <a:spLocks noChangeArrowheads="1"/>
            </p:cNvSpPr>
            <p:nvPr/>
          </p:nvSpPr>
          <p:spPr bwMode="auto">
            <a:xfrm>
              <a:off x="1089025" y="3771900"/>
              <a:ext cx="2111375" cy="3968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Arial" pitchFamily="34" charset="0"/>
                  <a:ea typeface="黑体" pitchFamily="2" charset="-122"/>
                  <a:cs typeface="Times New Roman" pitchFamily="18" charset="0"/>
                </a:rPr>
                <a:t>Replace the IPM board</a:t>
              </a:r>
              <a:endParaRPr kumimoji="0" lang="en-US" altLang="zh-CN" sz="1400" b="0" i="0" u="none" strike="noStrike" cap="none" normalizeH="0" baseline="0" smtClean="0">
                <a:ln>
                  <a:noFill/>
                </a:ln>
                <a:solidFill>
                  <a:schemeClr val="tx1"/>
                </a:solidFill>
                <a:effectLst/>
                <a:latin typeface="Arial" pitchFamily="34" charset="0"/>
              </a:endParaRPr>
            </a:p>
          </p:txBody>
        </p:sp>
        <p:sp>
          <p:nvSpPr>
            <p:cNvPr id="14" name="Line 14"/>
            <p:cNvSpPr>
              <a:spLocks noChangeShapeType="1"/>
            </p:cNvSpPr>
            <p:nvPr/>
          </p:nvSpPr>
          <p:spPr bwMode="auto">
            <a:xfrm>
              <a:off x="2117725" y="3181350"/>
              <a:ext cx="0" cy="59848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15" name="Text Box 13"/>
            <p:cNvSpPr txBox="1">
              <a:spLocks noChangeArrowheads="1"/>
            </p:cNvSpPr>
            <p:nvPr/>
          </p:nvSpPr>
          <p:spPr bwMode="auto">
            <a:xfrm>
              <a:off x="2232025" y="3279775"/>
              <a:ext cx="457200" cy="295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Arial" pitchFamily="34" charset="0"/>
                  <a:ea typeface="黑体" pitchFamily="2" charset="-122"/>
                  <a:cs typeface="Times New Roman" pitchFamily="18" charset="0"/>
                </a:rPr>
                <a:t>No</a:t>
              </a:r>
              <a:endParaRPr kumimoji="0" lang="en-US" altLang="zh-CN" sz="1400" b="0" i="0" u="none" strike="noStrike" cap="none" normalizeH="0" baseline="0" smtClean="0">
                <a:ln>
                  <a:noFill/>
                </a:ln>
                <a:solidFill>
                  <a:schemeClr val="tx1"/>
                </a:solidFill>
                <a:effectLst/>
                <a:latin typeface="Arial" pitchFamily="34" charset="0"/>
              </a:endParaRPr>
            </a:p>
          </p:txBody>
        </p:sp>
        <p:sp>
          <p:nvSpPr>
            <p:cNvPr id="16" name="Text Box 12"/>
            <p:cNvSpPr txBox="1">
              <a:spLocks noChangeArrowheads="1"/>
            </p:cNvSpPr>
            <p:nvPr/>
          </p:nvSpPr>
          <p:spPr bwMode="auto">
            <a:xfrm>
              <a:off x="3886200" y="3722687"/>
              <a:ext cx="1714500" cy="342900"/>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Arial" pitchFamily="34" charset="0"/>
                  <a:ea typeface="黑体" pitchFamily="2" charset="-122"/>
                  <a:cs typeface="Times New Roman" pitchFamily="18" charset="0"/>
                </a:rPr>
                <a:t>Trouble is solved</a:t>
              </a:r>
              <a:endParaRPr kumimoji="0" lang="en-US" altLang="zh-CN" sz="1400" b="0" i="0" u="none" strike="noStrike" cap="none" normalizeH="0" baseline="0" smtClean="0">
                <a:ln>
                  <a:noFill/>
                </a:ln>
                <a:solidFill>
                  <a:schemeClr val="tx1"/>
                </a:solidFill>
                <a:effectLst/>
                <a:latin typeface="Arial" pitchFamily="34" charset="0"/>
              </a:endParaRPr>
            </a:p>
          </p:txBody>
        </p:sp>
        <p:sp>
          <p:nvSpPr>
            <p:cNvPr id="17" name="Text Box 11"/>
            <p:cNvSpPr txBox="1">
              <a:spLocks noChangeArrowheads="1"/>
            </p:cNvSpPr>
            <p:nvPr/>
          </p:nvSpPr>
          <p:spPr bwMode="auto">
            <a:xfrm>
              <a:off x="3236913" y="3622675"/>
              <a:ext cx="457200" cy="295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Arial" pitchFamily="34" charset="0"/>
                  <a:ea typeface="黑体" pitchFamily="2" charset="-122"/>
                  <a:cs typeface="Times New Roman" pitchFamily="18" charset="0"/>
                </a:rPr>
                <a:t>Yes</a:t>
              </a:r>
              <a:endParaRPr kumimoji="0" lang="en-US" altLang="zh-CN" sz="14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Arial" pitchFamily="34" charset="0"/>
              </a:endParaRPr>
            </a:p>
          </p:txBody>
        </p:sp>
        <p:sp>
          <p:nvSpPr>
            <p:cNvPr id="18" name="Line 10"/>
            <p:cNvSpPr>
              <a:spLocks noChangeShapeType="1"/>
            </p:cNvSpPr>
            <p:nvPr/>
          </p:nvSpPr>
          <p:spPr bwMode="auto">
            <a:xfrm>
              <a:off x="3200400" y="3919537"/>
              <a:ext cx="6858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19" name="Line 9"/>
            <p:cNvSpPr>
              <a:spLocks noChangeShapeType="1"/>
            </p:cNvSpPr>
            <p:nvPr/>
          </p:nvSpPr>
          <p:spPr bwMode="auto">
            <a:xfrm>
              <a:off x="2127250" y="4164012"/>
              <a:ext cx="7938" cy="54927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20" name="Text Box 8"/>
            <p:cNvSpPr txBox="1">
              <a:spLocks noChangeArrowheads="1"/>
            </p:cNvSpPr>
            <p:nvPr/>
          </p:nvSpPr>
          <p:spPr bwMode="auto">
            <a:xfrm>
              <a:off x="2249488" y="4213225"/>
              <a:ext cx="457200" cy="295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Arial" pitchFamily="34" charset="0"/>
                  <a:ea typeface="黑体" pitchFamily="2" charset="-122"/>
                  <a:cs typeface="Times New Roman" pitchFamily="18" charset="0"/>
                </a:rPr>
                <a:t>No</a:t>
              </a:r>
              <a:endParaRPr kumimoji="0" lang="en-US" altLang="zh-CN" sz="14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Arial" pitchFamily="34" charset="0"/>
              </a:endParaRPr>
            </a:p>
          </p:txBody>
        </p:sp>
        <p:sp>
          <p:nvSpPr>
            <p:cNvPr id="21" name="Text Box 7"/>
            <p:cNvSpPr txBox="1">
              <a:spLocks noChangeArrowheads="1"/>
            </p:cNvSpPr>
            <p:nvPr/>
          </p:nvSpPr>
          <p:spPr bwMode="auto">
            <a:xfrm>
              <a:off x="1106488" y="4706937"/>
              <a:ext cx="2093912" cy="3968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Arial" pitchFamily="34" charset="0"/>
                  <a:ea typeface="黑体" pitchFamily="2" charset="-122"/>
                  <a:cs typeface="Times New Roman" pitchFamily="18" charset="0"/>
                </a:rPr>
                <a:t>Replace outdoor main PCB </a:t>
              </a:r>
              <a:endParaRPr kumimoji="0" lang="en-US" altLang="zh-CN" sz="1400" b="0" i="0" u="none" strike="noStrike" cap="none" normalizeH="0" baseline="0" smtClean="0">
                <a:ln>
                  <a:noFill/>
                </a:ln>
                <a:solidFill>
                  <a:schemeClr val="tx1"/>
                </a:solidFill>
                <a:effectLst/>
                <a:latin typeface="Arial" pitchFamily="34" charset="0"/>
              </a:endParaRPr>
            </a:p>
          </p:txBody>
        </p:sp>
        <p:sp>
          <p:nvSpPr>
            <p:cNvPr id="22" name="Line 6"/>
            <p:cNvSpPr>
              <a:spLocks noChangeShapeType="1"/>
            </p:cNvSpPr>
            <p:nvPr/>
          </p:nvSpPr>
          <p:spPr bwMode="auto">
            <a:xfrm>
              <a:off x="2171700" y="5103812"/>
              <a:ext cx="0" cy="59848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23" name="Text Box 5"/>
            <p:cNvSpPr txBox="1">
              <a:spLocks noChangeArrowheads="1"/>
            </p:cNvSpPr>
            <p:nvPr/>
          </p:nvSpPr>
          <p:spPr bwMode="auto">
            <a:xfrm>
              <a:off x="1143000" y="5688012"/>
              <a:ext cx="2171700" cy="3968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Arial" pitchFamily="34" charset="0"/>
                  <a:ea typeface="黑体" pitchFamily="2" charset="-122"/>
                  <a:cs typeface="Times New Roman" pitchFamily="18" charset="0"/>
                </a:rPr>
                <a:t>Replace the electric control box</a:t>
              </a:r>
              <a:endParaRPr kumimoji="0" lang="en-US" altLang="zh-CN" sz="1400" b="0" i="0" u="none" strike="noStrike" cap="none" normalizeH="0" baseline="0" smtClean="0">
                <a:ln>
                  <a:noFill/>
                </a:ln>
                <a:solidFill>
                  <a:schemeClr val="tx1"/>
                </a:solidFill>
                <a:effectLst/>
                <a:latin typeface="Arial" pitchFamily="34" charset="0"/>
              </a:endParaRPr>
            </a:p>
          </p:txBody>
        </p:sp>
        <p:sp>
          <p:nvSpPr>
            <p:cNvPr id="24" name="Text Box 4"/>
            <p:cNvSpPr txBox="1">
              <a:spLocks noChangeArrowheads="1"/>
            </p:cNvSpPr>
            <p:nvPr/>
          </p:nvSpPr>
          <p:spPr bwMode="auto">
            <a:xfrm>
              <a:off x="3886200" y="4705350"/>
              <a:ext cx="1714500" cy="342900"/>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Arial" pitchFamily="34" charset="0"/>
                  <a:ea typeface="黑体" pitchFamily="2" charset="-122"/>
                  <a:cs typeface="Times New Roman" pitchFamily="18" charset="0"/>
                </a:rPr>
                <a:t>Trouble is solved</a:t>
              </a:r>
              <a:endParaRPr kumimoji="0" lang="en-US" altLang="zh-CN" sz="1400" b="0" i="0" u="none" strike="noStrike" cap="none" normalizeH="0" baseline="0" smtClean="0">
                <a:ln>
                  <a:noFill/>
                </a:ln>
                <a:solidFill>
                  <a:schemeClr val="tx1"/>
                </a:solidFill>
                <a:effectLst/>
                <a:latin typeface="Arial" pitchFamily="34" charset="0"/>
              </a:endParaRPr>
            </a:p>
          </p:txBody>
        </p:sp>
        <p:sp>
          <p:nvSpPr>
            <p:cNvPr id="25" name="Text Box 3"/>
            <p:cNvSpPr txBox="1">
              <a:spLocks noChangeArrowheads="1"/>
            </p:cNvSpPr>
            <p:nvPr/>
          </p:nvSpPr>
          <p:spPr bwMode="auto">
            <a:xfrm>
              <a:off x="3236913" y="4605337"/>
              <a:ext cx="457200" cy="295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Arial" pitchFamily="34" charset="0"/>
                  <a:ea typeface="黑体" pitchFamily="2" charset="-122"/>
                  <a:cs typeface="Times New Roman" pitchFamily="18" charset="0"/>
                </a:rPr>
                <a:t>Yes</a:t>
              </a:r>
              <a:endParaRPr kumimoji="0" lang="en-US" altLang="zh-CN" sz="14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Arial" pitchFamily="34" charset="0"/>
              </a:endParaRPr>
            </a:p>
          </p:txBody>
        </p:sp>
        <p:sp>
          <p:nvSpPr>
            <p:cNvPr id="26" name="Line 2"/>
            <p:cNvSpPr>
              <a:spLocks noChangeShapeType="1"/>
            </p:cNvSpPr>
            <p:nvPr/>
          </p:nvSpPr>
          <p:spPr bwMode="auto">
            <a:xfrm>
              <a:off x="3200400" y="4903787"/>
              <a:ext cx="6858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27" name="Rectangle 1"/>
            <p:cNvSpPr>
              <a:spLocks noChangeArrowheads="1"/>
            </p:cNvSpPr>
            <p:nvPr/>
          </p:nvSpPr>
          <p:spPr bwMode="auto">
            <a:xfrm>
              <a:off x="2286000" y="5197475"/>
              <a:ext cx="162242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Arial" pitchFamily="34" charset="0"/>
                  <a:ea typeface="黑体" pitchFamily="2" charset="-122"/>
                  <a:cs typeface="Arial" pitchFamily="34" charset="0"/>
                </a:rPr>
                <a:t>The problem is not</a:t>
              </a:r>
              <a:endParaRPr kumimoji="0" lang="en-US" altLang="zh-CN" sz="14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Arial" pitchFamily="34" charset="0"/>
                  <a:ea typeface="黑体" pitchFamily="2" charset="-122"/>
                  <a:cs typeface="Arial" pitchFamily="34" charset="0"/>
                </a:rPr>
                <a:t>resolved. </a:t>
              </a:r>
              <a:endParaRPr kumimoji="0" lang="en-US" altLang="zh-CN" sz="1400" b="0" i="0" u="none" strike="noStrike" cap="none" normalizeH="0" baseline="0" smtClean="0">
                <a:ln>
                  <a:noFill/>
                </a:ln>
                <a:solidFill>
                  <a:schemeClr val="tx1"/>
                </a:solidFill>
                <a:effectLst/>
                <a:latin typeface="Arial" pitchFamily="34" charset="0"/>
              </a:endParaRPr>
            </a:p>
          </p:txBody>
        </p:sp>
      </p:grpSp>
      <p:sp>
        <p:nvSpPr>
          <p:cNvPr id="28" name="Rectangle 24"/>
          <p:cNvSpPr>
            <a:spLocks noChangeArrowheads="1"/>
          </p:cNvSpPr>
          <p:nvPr/>
        </p:nvSpPr>
        <p:spPr bwMode="auto">
          <a:xfrm>
            <a:off x="0" y="0"/>
            <a:ext cx="1069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9" name="Rectangle 41"/>
          <p:cNvSpPr>
            <a:spLocks noChangeArrowheads="1"/>
          </p:cNvSpPr>
          <p:nvPr/>
        </p:nvSpPr>
        <p:spPr bwMode="auto">
          <a:xfrm>
            <a:off x="0" y="457200"/>
            <a:ext cx="1069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33" name="Text Box 19"/>
          <p:cNvSpPr txBox="1">
            <a:spLocks noChangeArrowheads="1"/>
          </p:cNvSpPr>
          <p:nvPr/>
        </p:nvSpPr>
        <p:spPr bwMode="auto">
          <a:xfrm>
            <a:off x="4842644" y="1692399"/>
            <a:ext cx="550496" cy="3605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Arial" pitchFamily="34" charset="0"/>
                <a:ea typeface="黑体" pitchFamily="2" charset="-122"/>
                <a:cs typeface="Times New Roman" pitchFamily="18" charset="0"/>
              </a:rPr>
              <a:t>Yes</a:t>
            </a:r>
            <a:endParaRPr kumimoji="0" lang="en-US" altLang="zh-CN" sz="1400" b="0" i="0" u="none" strike="noStrike" cap="none" normalizeH="0" baseline="0" dirty="0" smtClean="0">
              <a:ln>
                <a:noFill/>
              </a:ln>
              <a:solidFill>
                <a:schemeClr val="tx1"/>
              </a:solidFill>
              <a:effectLst/>
              <a:latin typeface="Arial" pitchFamily="34" charset="0"/>
            </a:endParaRPr>
          </a:p>
        </p:txBody>
      </p:sp>
      <p:sp>
        <p:nvSpPr>
          <p:cNvPr id="34" name="Line 18"/>
          <p:cNvSpPr>
            <a:spLocks noChangeShapeType="1"/>
          </p:cNvSpPr>
          <p:nvPr/>
        </p:nvSpPr>
        <p:spPr bwMode="auto">
          <a:xfrm>
            <a:off x="4779554" y="2094995"/>
            <a:ext cx="82574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32" name="矩形 31"/>
          <p:cNvSpPr/>
          <p:nvPr/>
        </p:nvSpPr>
        <p:spPr>
          <a:xfrm>
            <a:off x="7398891" y="2213035"/>
            <a:ext cx="2700337" cy="1569660"/>
          </a:xfrm>
          <a:prstGeom prst="rect">
            <a:avLst/>
          </a:prstGeom>
        </p:spPr>
        <p:txBody>
          <a:bodyPr wrap="square">
            <a:spAutoFit/>
          </a:bodyPr>
          <a:lstStyle/>
          <a:p>
            <a:pPr marL="285750" indent="-285750">
              <a:buFont typeface="Wingdings" pitchFamily="2" charset="2"/>
              <a:buChar char="Ø"/>
            </a:pPr>
            <a:r>
              <a:rPr lang="en-US" altLang="zh-CN" sz="1600" dirty="0" smtClean="0">
                <a:solidFill>
                  <a:srgbClr val="FF0000"/>
                </a:solidFill>
              </a:rPr>
              <a:t>Check the connection wire?</a:t>
            </a:r>
          </a:p>
          <a:p>
            <a:pPr marL="285750" indent="-285750">
              <a:buFont typeface="Wingdings" pitchFamily="2" charset="2"/>
              <a:buChar char="Ø"/>
            </a:pPr>
            <a:r>
              <a:rPr lang="en-US" altLang="zh-CN" sz="1600" dirty="0" smtClean="0">
                <a:solidFill>
                  <a:srgbClr val="FF0000"/>
                </a:solidFill>
              </a:rPr>
              <a:t>Most of the condition is if the led has display, replace the IPM, if not, replace the outdoor PCB. </a:t>
            </a:r>
            <a:endParaRPr lang="zh-CN" altLang="en-US" sz="1600" dirty="0"/>
          </a:p>
        </p:txBody>
      </p:sp>
      <p:sp>
        <p:nvSpPr>
          <p:cNvPr id="35" name="矩形 34"/>
          <p:cNvSpPr/>
          <p:nvPr/>
        </p:nvSpPr>
        <p:spPr>
          <a:xfrm>
            <a:off x="3235600" y="1464762"/>
            <a:ext cx="5711500" cy="338554"/>
          </a:xfrm>
          <a:prstGeom prst="rect">
            <a:avLst/>
          </a:prstGeom>
        </p:spPr>
        <p:txBody>
          <a:bodyPr wrap="square">
            <a:spAutoFit/>
          </a:bodyPr>
          <a:lstStyle/>
          <a:p>
            <a:pPr marL="285750" indent="-285750">
              <a:buFont typeface="Wingdings" pitchFamily="2" charset="2"/>
              <a:buChar char="l"/>
            </a:pPr>
            <a:r>
              <a:rPr lang="en-US" altLang="zh-CN" sz="1600" b="1" dirty="0" smtClean="0">
                <a:solidFill>
                  <a:srgbClr val="FF0000"/>
                </a:solidFill>
              </a:rPr>
              <a:t>Only for  LCAC </a:t>
            </a:r>
            <a:r>
              <a:rPr lang="zh-CN" altLang="en-US" sz="1600" b="1" dirty="0">
                <a:solidFill>
                  <a:srgbClr val="FF0000"/>
                </a:solidFill>
              </a:rPr>
              <a:t> </a:t>
            </a:r>
            <a:r>
              <a:rPr lang="en-US" altLang="zh-CN" sz="1600" b="1" dirty="0" smtClean="0">
                <a:solidFill>
                  <a:srgbClr val="FF0000"/>
                </a:solidFill>
              </a:rPr>
              <a:t>and IMP separate from PCB</a:t>
            </a:r>
            <a:endParaRPr lang="zh-CN" altLang="en-US" sz="1600" b="1" dirty="0">
              <a:solidFill>
                <a:srgbClr val="FF0000"/>
              </a:solidFill>
            </a:endParaRPr>
          </a:p>
        </p:txBody>
      </p:sp>
    </p:spTree>
    <p:extLst>
      <p:ext uri="{BB962C8B-B14F-4D97-AF65-F5344CB8AC3E}">
        <p14:creationId xmlns:p14="http://schemas.microsoft.com/office/powerpoint/2010/main" val="33753817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4122738" y="898525"/>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p>
        </p:txBody>
      </p:sp>
      <p:sp>
        <p:nvSpPr>
          <p:cNvPr id="4" name="矩形 3"/>
          <p:cNvSpPr/>
          <p:nvPr/>
        </p:nvSpPr>
        <p:spPr>
          <a:xfrm>
            <a:off x="165102" y="972319"/>
            <a:ext cx="9718102" cy="461665"/>
          </a:xfrm>
          <a:prstGeom prst="rect">
            <a:avLst/>
          </a:prstGeom>
        </p:spPr>
        <p:txBody>
          <a:bodyPr wrap="square">
            <a:spAutoFit/>
          </a:bodyPr>
          <a:lstStyle/>
          <a:p>
            <a:r>
              <a:rPr kumimoji="1" lang="en-US" altLang="zh-CN" sz="2400" b="1" dirty="0" smtClean="0">
                <a:solidFill>
                  <a:schemeClr val="accent2">
                    <a:lumMod val="75000"/>
                  </a:schemeClr>
                </a:solidFill>
                <a:ea typeface="宋体" charset="-122"/>
                <a:cs typeface="Times New Roman" pitchFamily="18" charset="0"/>
              </a:rPr>
              <a:t>14. </a:t>
            </a:r>
            <a:r>
              <a:rPr kumimoji="1" lang="en-US" altLang="zh-CN" sz="2400" b="1" dirty="0">
                <a:solidFill>
                  <a:schemeClr val="accent2">
                    <a:lumMod val="75000"/>
                  </a:schemeClr>
                </a:solidFill>
                <a:ea typeface="宋体" charset="-122"/>
                <a:cs typeface="Times New Roman" pitchFamily="18" charset="0"/>
              </a:rPr>
              <a:t>PFC module protection  </a:t>
            </a:r>
            <a:endParaRPr lang="zh-CN" altLang="en-US" dirty="0"/>
          </a:p>
        </p:txBody>
      </p:sp>
      <p:sp>
        <p:nvSpPr>
          <p:cNvPr id="5" name="矩形 4"/>
          <p:cNvSpPr/>
          <p:nvPr/>
        </p:nvSpPr>
        <p:spPr>
          <a:xfrm>
            <a:off x="4842644" y="180975"/>
            <a:ext cx="5671745" cy="584775"/>
          </a:xfrm>
          <a:prstGeom prst="rect">
            <a:avLst/>
          </a:prstGeom>
        </p:spPr>
        <p:txBody>
          <a:bodyPr wrap="none">
            <a:spAutoFit/>
          </a:bodyPr>
          <a:lstStyle/>
          <a:p>
            <a:pPr>
              <a:defRPr/>
            </a:pPr>
            <a:r>
              <a:rPr kumimoji="1" lang="en-US" altLang="zh-CN" sz="3200" b="1" dirty="0" smtClean="0">
                <a:solidFill>
                  <a:schemeClr val="accent2">
                    <a:lumMod val="75000"/>
                  </a:schemeClr>
                </a:solidFill>
                <a:latin typeface="Arial" charset="0"/>
                <a:ea typeface="宋体" charset="-122"/>
                <a:cs typeface="Times New Roman" pitchFamily="18" charset="0"/>
              </a:rPr>
              <a:t>4. Error code understanding</a:t>
            </a:r>
            <a:endParaRPr kumimoji="1" lang="en-US" altLang="zh-CN" sz="3200" b="1" dirty="0">
              <a:solidFill>
                <a:schemeClr val="accent2">
                  <a:lumMod val="75000"/>
                </a:schemeClr>
              </a:solidFill>
              <a:ea typeface="宋体" charset="-122"/>
              <a:cs typeface="Times New Roman" pitchFamily="18" charset="0"/>
            </a:endParaRPr>
          </a:p>
        </p:txBody>
      </p:sp>
      <p:sp>
        <p:nvSpPr>
          <p:cNvPr id="3" name="Rectangle 2"/>
          <p:cNvSpPr>
            <a:spLocks noChangeArrowheads="1"/>
          </p:cNvSpPr>
          <p:nvPr/>
        </p:nvSpPr>
        <p:spPr bwMode="auto">
          <a:xfrm>
            <a:off x="0" y="0"/>
            <a:ext cx="10693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9679"/>
          <a:stretch/>
        </p:blipFill>
        <p:spPr bwMode="auto">
          <a:xfrm>
            <a:off x="189701" y="1505992"/>
            <a:ext cx="8617990" cy="486692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表格 1"/>
          <p:cNvGraphicFramePr>
            <a:graphicFrameLocks noGrp="1"/>
          </p:cNvGraphicFramePr>
          <p:nvPr>
            <p:extLst>
              <p:ext uri="{D42A27DB-BD31-4B8C-83A1-F6EECF244321}">
                <p14:modId xmlns:p14="http://schemas.microsoft.com/office/powerpoint/2010/main" val="194072885"/>
              </p:ext>
            </p:extLst>
          </p:nvPr>
        </p:nvGraphicFramePr>
        <p:xfrm>
          <a:off x="4855142" y="5580831"/>
          <a:ext cx="4140200" cy="1228725"/>
        </p:xfrm>
        <a:graphic>
          <a:graphicData uri="http://schemas.openxmlformats.org/drawingml/2006/table">
            <a:tbl>
              <a:tblPr>
                <a:tableStyleId>{5C22544A-7EE6-4342-B048-85BDC9FD1C3A}</a:tableStyleId>
              </a:tblPr>
              <a:tblGrid>
                <a:gridCol w="4140200"/>
              </a:tblGrid>
              <a:tr h="864096">
                <a:tc>
                  <a:txBody>
                    <a:bodyPr/>
                    <a:lstStyle/>
                    <a:p>
                      <a:pPr marL="285750" indent="-285750" algn="l" fontAlgn="ctr">
                        <a:buFont typeface="Wingdings" pitchFamily="2" charset="2"/>
                        <a:buChar char="Ø"/>
                      </a:pPr>
                      <a:r>
                        <a:rPr lang="en-US" altLang="zh-CN" sz="1600" u="none" strike="noStrike" dirty="0" smtClean="0">
                          <a:solidFill>
                            <a:srgbClr val="FF0000"/>
                          </a:solidFill>
                          <a:effectLst/>
                          <a:latin typeface="+mn-lt"/>
                        </a:rPr>
                        <a:t>Check</a:t>
                      </a:r>
                      <a:r>
                        <a:rPr lang="en-US" altLang="zh-CN" sz="1600" u="none" strike="noStrike" baseline="0" dirty="0" smtClean="0">
                          <a:solidFill>
                            <a:srgbClr val="FF0000"/>
                          </a:solidFill>
                          <a:effectLst/>
                          <a:latin typeface="+mn-lt"/>
                        </a:rPr>
                        <a:t> the connection </a:t>
                      </a:r>
                      <a:r>
                        <a:rPr lang="en-US" altLang="zh-CN" sz="1600" u="none" strike="noStrike" baseline="0" dirty="0" smtClean="0">
                          <a:solidFill>
                            <a:srgbClr val="FF0000"/>
                          </a:solidFill>
                          <a:effectLst/>
                          <a:latin typeface="+mn-lt"/>
                        </a:rPr>
                        <a:t>wire</a:t>
                      </a:r>
                      <a:endParaRPr lang="en-US" altLang="zh-CN" sz="1600" u="none" strike="noStrike" baseline="0" dirty="0" smtClean="0">
                        <a:solidFill>
                          <a:srgbClr val="FF0000"/>
                        </a:solidFill>
                        <a:effectLst/>
                        <a:latin typeface="+mn-lt"/>
                      </a:endParaRPr>
                    </a:p>
                    <a:p>
                      <a:pPr marL="285750" indent="-285750" algn="l" fontAlgn="ctr">
                        <a:buFont typeface="Wingdings" pitchFamily="2" charset="2"/>
                        <a:buChar char="Ø"/>
                      </a:pPr>
                      <a:r>
                        <a:rPr lang="en-US" altLang="zh-CN" sz="1600" u="none" strike="noStrike" baseline="0" dirty="0" smtClean="0">
                          <a:solidFill>
                            <a:srgbClr val="FF0000"/>
                          </a:solidFill>
                          <a:effectLst/>
                          <a:latin typeface="+mn-lt"/>
                        </a:rPr>
                        <a:t>Check the voltage of PN is 380~390VDC, if </a:t>
                      </a:r>
                      <a:r>
                        <a:rPr lang="en-US" altLang="zh-CN" sz="1600" u="none" strike="noStrike" baseline="0" dirty="0" smtClean="0">
                          <a:solidFill>
                            <a:srgbClr val="FF0000"/>
                          </a:solidFill>
                          <a:effectLst/>
                          <a:latin typeface="+mn-lt"/>
                        </a:rPr>
                        <a:t>yes, it’s the problem of outdoor PCB. If not, check the resistance of inductance, if not, replace PFC..</a:t>
                      </a:r>
                      <a:endParaRPr lang="en-US" altLang="zh-CN" sz="1600" u="none" strike="noStrike" baseline="0" dirty="0" smtClean="0">
                        <a:solidFill>
                          <a:srgbClr val="FF0000"/>
                        </a:solidFill>
                        <a:effectLst/>
                        <a:latin typeface="+mn-lt"/>
                      </a:endParaRPr>
                    </a:p>
                  </a:txBody>
                  <a:tcPr marL="9525" marR="9525" marT="9525" marB="0" anchor="ctr">
                    <a:noFill/>
                  </a:tcPr>
                </a:tc>
              </a:tr>
            </a:tbl>
          </a:graphicData>
        </a:graphic>
      </p:graphicFrame>
      <p:sp>
        <p:nvSpPr>
          <p:cNvPr id="8" name="矩形 7"/>
          <p:cNvSpPr/>
          <p:nvPr/>
        </p:nvSpPr>
        <p:spPr>
          <a:xfrm>
            <a:off x="4171704" y="1065813"/>
            <a:ext cx="5711500" cy="338554"/>
          </a:xfrm>
          <a:prstGeom prst="rect">
            <a:avLst/>
          </a:prstGeom>
        </p:spPr>
        <p:txBody>
          <a:bodyPr wrap="square">
            <a:spAutoFit/>
          </a:bodyPr>
          <a:lstStyle/>
          <a:p>
            <a:pPr marL="285750" indent="-285750">
              <a:buFont typeface="Wingdings" pitchFamily="2" charset="2"/>
              <a:buChar char="l"/>
            </a:pPr>
            <a:r>
              <a:rPr lang="en-US" altLang="zh-CN" sz="1600" b="1" dirty="0" smtClean="0">
                <a:solidFill>
                  <a:srgbClr val="FF0000"/>
                </a:solidFill>
              </a:rPr>
              <a:t>Only for  LCAC </a:t>
            </a:r>
            <a:r>
              <a:rPr lang="zh-CN" altLang="en-US" sz="1600" b="1" dirty="0">
                <a:solidFill>
                  <a:srgbClr val="FF0000"/>
                </a:solidFill>
              </a:rPr>
              <a:t> </a:t>
            </a:r>
            <a:r>
              <a:rPr lang="en-US" altLang="zh-CN" sz="1600" b="1" dirty="0" smtClean="0">
                <a:solidFill>
                  <a:srgbClr val="FF0000"/>
                </a:solidFill>
              </a:rPr>
              <a:t>and PFC separate from PCB</a:t>
            </a:r>
            <a:endParaRPr lang="zh-CN" altLang="en-US" sz="1600" b="1" dirty="0">
              <a:solidFill>
                <a:srgbClr val="FF0000"/>
              </a:solidFill>
            </a:endParaRPr>
          </a:p>
        </p:txBody>
      </p:sp>
    </p:spTree>
    <p:extLst>
      <p:ext uri="{BB962C8B-B14F-4D97-AF65-F5344CB8AC3E}">
        <p14:creationId xmlns:p14="http://schemas.microsoft.com/office/powerpoint/2010/main" val="33779738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4122738" y="898525"/>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p>
        </p:txBody>
      </p:sp>
      <p:sp>
        <p:nvSpPr>
          <p:cNvPr id="4" name="矩形 3"/>
          <p:cNvSpPr/>
          <p:nvPr/>
        </p:nvSpPr>
        <p:spPr>
          <a:xfrm>
            <a:off x="165102" y="972319"/>
            <a:ext cx="9718102" cy="461665"/>
          </a:xfrm>
          <a:prstGeom prst="rect">
            <a:avLst/>
          </a:prstGeom>
        </p:spPr>
        <p:txBody>
          <a:bodyPr wrap="square">
            <a:spAutoFit/>
          </a:bodyPr>
          <a:lstStyle/>
          <a:p>
            <a:r>
              <a:rPr kumimoji="1" lang="en-US" altLang="zh-CN" sz="2400" b="1" dirty="0" smtClean="0">
                <a:solidFill>
                  <a:schemeClr val="accent2">
                    <a:lumMod val="75000"/>
                  </a:schemeClr>
                </a:solidFill>
                <a:ea typeface="宋体" charset="-122"/>
                <a:cs typeface="Times New Roman" pitchFamily="18" charset="0"/>
              </a:rPr>
              <a:t>15. </a:t>
            </a:r>
            <a:r>
              <a:rPr kumimoji="1" lang="en-US" altLang="zh-CN" sz="2400" b="1" dirty="0">
                <a:solidFill>
                  <a:schemeClr val="accent2">
                    <a:lumMod val="75000"/>
                  </a:schemeClr>
                </a:solidFill>
                <a:ea typeface="宋体" charset="-122"/>
                <a:cs typeface="Times New Roman" pitchFamily="18" charset="0"/>
              </a:rPr>
              <a:t>High pressure protection </a:t>
            </a:r>
            <a:endParaRPr lang="zh-CN" altLang="en-US" dirty="0"/>
          </a:p>
        </p:txBody>
      </p:sp>
      <p:sp>
        <p:nvSpPr>
          <p:cNvPr id="5" name="矩形 4"/>
          <p:cNvSpPr/>
          <p:nvPr/>
        </p:nvSpPr>
        <p:spPr>
          <a:xfrm>
            <a:off x="4842644" y="180975"/>
            <a:ext cx="5671745" cy="584775"/>
          </a:xfrm>
          <a:prstGeom prst="rect">
            <a:avLst/>
          </a:prstGeom>
        </p:spPr>
        <p:txBody>
          <a:bodyPr wrap="none">
            <a:spAutoFit/>
          </a:bodyPr>
          <a:lstStyle/>
          <a:p>
            <a:pPr>
              <a:defRPr/>
            </a:pPr>
            <a:r>
              <a:rPr kumimoji="1" lang="en-US" altLang="zh-CN" sz="3200" b="1" dirty="0" smtClean="0">
                <a:solidFill>
                  <a:schemeClr val="accent2">
                    <a:lumMod val="75000"/>
                  </a:schemeClr>
                </a:solidFill>
                <a:latin typeface="Arial" charset="0"/>
                <a:ea typeface="宋体" charset="-122"/>
                <a:cs typeface="Times New Roman" pitchFamily="18" charset="0"/>
              </a:rPr>
              <a:t>4. Error code understanding</a:t>
            </a:r>
            <a:endParaRPr kumimoji="1" lang="en-US" altLang="zh-CN" sz="3200" b="1" dirty="0">
              <a:solidFill>
                <a:schemeClr val="accent2">
                  <a:lumMod val="75000"/>
                </a:schemeClr>
              </a:solidFill>
              <a:ea typeface="宋体" charset="-122"/>
              <a:cs typeface="Times New Roman" pitchFamily="18" charset="0"/>
            </a:endParaRPr>
          </a:p>
        </p:txBody>
      </p:sp>
      <p:sp>
        <p:nvSpPr>
          <p:cNvPr id="3" name="Rectangle 2"/>
          <p:cNvSpPr>
            <a:spLocks noChangeArrowheads="1"/>
          </p:cNvSpPr>
          <p:nvPr/>
        </p:nvSpPr>
        <p:spPr bwMode="auto">
          <a:xfrm>
            <a:off x="0" y="0"/>
            <a:ext cx="10693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Text Box 41"/>
          <p:cNvSpPr txBox="1">
            <a:spLocks noChangeArrowheads="1"/>
          </p:cNvSpPr>
          <p:nvPr/>
        </p:nvSpPr>
        <p:spPr bwMode="auto">
          <a:xfrm>
            <a:off x="321667" y="1507157"/>
            <a:ext cx="3886200" cy="3683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Arial" pitchFamily="34" charset="0"/>
                <a:ea typeface="黑体" pitchFamily="2" charset="-122"/>
                <a:cs typeface="Times New Roman" pitchFamily="18" charset="0"/>
              </a:rPr>
              <a:t>Judge 1: Whether the wiring between the high pressure switch and main control board is connected well or correctly</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6" name="Text Box 40"/>
          <p:cNvSpPr txBox="1">
            <a:spLocks noChangeArrowheads="1"/>
          </p:cNvSpPr>
          <p:nvPr/>
        </p:nvSpPr>
        <p:spPr bwMode="auto">
          <a:xfrm>
            <a:off x="512167" y="2232645"/>
            <a:ext cx="3390900" cy="2968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Arial" pitchFamily="34" charset="0"/>
                <a:ea typeface="黑体" pitchFamily="2" charset="-122"/>
                <a:cs typeface="Times New Roman" pitchFamily="18" charset="0"/>
              </a:rPr>
              <a:t>Judge 2: Whether the high pressure switch is broken</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7" name="Line 39"/>
          <p:cNvSpPr>
            <a:spLocks noChangeShapeType="1"/>
          </p:cNvSpPr>
          <p:nvPr/>
        </p:nvSpPr>
        <p:spPr bwMode="auto">
          <a:xfrm>
            <a:off x="2226667" y="1916732"/>
            <a:ext cx="0" cy="3175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 name="Text Box 38"/>
          <p:cNvSpPr txBox="1">
            <a:spLocks noChangeArrowheads="1"/>
          </p:cNvSpPr>
          <p:nvPr/>
        </p:nvSpPr>
        <p:spPr bwMode="auto">
          <a:xfrm>
            <a:off x="2340967" y="1915145"/>
            <a:ext cx="457200" cy="295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Arial" pitchFamily="34" charset="0"/>
                <a:ea typeface="黑体" pitchFamily="2" charset="-122"/>
                <a:cs typeface="Times New Roman" pitchFamily="18" charset="0"/>
              </a:rPr>
              <a:t>Yes</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9" name="Text Box 37"/>
          <p:cNvSpPr txBox="1">
            <a:spLocks noChangeArrowheads="1"/>
          </p:cNvSpPr>
          <p:nvPr/>
        </p:nvSpPr>
        <p:spPr bwMode="auto">
          <a:xfrm>
            <a:off x="4284067" y="1453182"/>
            <a:ext cx="457200" cy="295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Arial" pitchFamily="34" charset="0"/>
                <a:ea typeface="黑体" pitchFamily="2" charset="-122"/>
                <a:cs typeface="Times New Roman" pitchFamily="18" charset="0"/>
              </a:rPr>
              <a:t>No</a:t>
            </a:r>
            <a:endParaRPr kumimoji="0" lang="en-US" altLang="zh-CN" sz="1300" b="0" i="0" u="none" strike="noStrike" cap="none" normalizeH="0" baseline="0" smtClean="0">
              <a:ln>
                <a:noFill/>
              </a:ln>
              <a:solidFill>
                <a:schemeClr val="tx1"/>
              </a:solidFill>
              <a:effectLst/>
              <a:latin typeface="Arial" pitchFamily="34" charset="0"/>
              <a:ea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0" name="Text Box 36"/>
          <p:cNvSpPr txBox="1">
            <a:spLocks noChangeArrowheads="1"/>
          </p:cNvSpPr>
          <p:nvPr/>
        </p:nvSpPr>
        <p:spPr bwMode="auto">
          <a:xfrm>
            <a:off x="4693642" y="1553195"/>
            <a:ext cx="1143000" cy="396875"/>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Arial" pitchFamily="34" charset="0"/>
                <a:ea typeface="黑体" pitchFamily="2" charset="-122"/>
                <a:cs typeface="Times New Roman" pitchFamily="18" charset="0"/>
              </a:rPr>
              <a:t>Connect it well</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1" name="Line 35"/>
          <p:cNvSpPr>
            <a:spLocks noChangeShapeType="1"/>
          </p:cNvSpPr>
          <p:nvPr/>
        </p:nvSpPr>
        <p:spPr bwMode="auto">
          <a:xfrm>
            <a:off x="2226667" y="2527920"/>
            <a:ext cx="0" cy="34131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Text Box 34"/>
          <p:cNvSpPr txBox="1">
            <a:spLocks noChangeArrowheads="1"/>
          </p:cNvSpPr>
          <p:nvPr/>
        </p:nvSpPr>
        <p:spPr bwMode="auto">
          <a:xfrm>
            <a:off x="512167" y="2867645"/>
            <a:ext cx="3390900" cy="3349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Arial" pitchFamily="34" charset="0"/>
                <a:ea typeface="黑体" pitchFamily="2" charset="-122"/>
                <a:cs typeface="Times New Roman" pitchFamily="18" charset="0"/>
              </a:rPr>
              <a:t>Method: Short connect the high pressure switch socket, check whether the system can run normally</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3" name="Text Box 33"/>
          <p:cNvSpPr txBox="1">
            <a:spLocks noChangeArrowheads="1"/>
          </p:cNvSpPr>
          <p:nvPr/>
        </p:nvSpPr>
        <p:spPr bwMode="auto">
          <a:xfrm>
            <a:off x="3941167" y="2856532"/>
            <a:ext cx="457200" cy="295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Arial" pitchFamily="34" charset="0"/>
                <a:ea typeface="黑体" pitchFamily="2" charset="-122"/>
                <a:cs typeface="Times New Roman" pitchFamily="18" charset="0"/>
              </a:rPr>
              <a:t>Yes</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4" name="Text Box 32"/>
          <p:cNvSpPr txBox="1">
            <a:spLocks noChangeArrowheads="1"/>
          </p:cNvSpPr>
          <p:nvPr/>
        </p:nvSpPr>
        <p:spPr bwMode="auto">
          <a:xfrm>
            <a:off x="4407892" y="2905745"/>
            <a:ext cx="1943100" cy="296862"/>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Arial" pitchFamily="34" charset="0"/>
                <a:ea typeface="黑体" pitchFamily="2" charset="-122"/>
                <a:cs typeface="Times New Roman" pitchFamily="18" charset="0"/>
              </a:rPr>
              <a:t>Replace high pressure switch</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5" name="Text Box 31"/>
          <p:cNvSpPr txBox="1">
            <a:spLocks noChangeArrowheads="1"/>
          </p:cNvSpPr>
          <p:nvPr/>
        </p:nvSpPr>
        <p:spPr bwMode="auto">
          <a:xfrm>
            <a:off x="2340967" y="3274045"/>
            <a:ext cx="457200" cy="295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57150" algn="l" defTabSz="914400" rtl="0" eaLnBrk="1" fontAlgn="base" latinLnBrk="0" hangingPunct="1">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Arial" pitchFamily="34" charset="0"/>
                <a:ea typeface="黑体" pitchFamily="2" charset="-122"/>
                <a:cs typeface="Times New Roman" pitchFamily="18" charset="0"/>
              </a:rPr>
              <a:t>No</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6" name="Text Box 30"/>
          <p:cNvSpPr txBox="1">
            <a:spLocks noChangeArrowheads="1"/>
          </p:cNvSpPr>
          <p:nvPr/>
        </p:nvSpPr>
        <p:spPr bwMode="auto">
          <a:xfrm>
            <a:off x="512167" y="3548682"/>
            <a:ext cx="3390900" cy="29686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Arial" pitchFamily="34" charset="0"/>
                <a:ea typeface="黑体" pitchFamily="2" charset="-122"/>
                <a:cs typeface="Times New Roman" pitchFamily="18" charset="0"/>
              </a:rPr>
              <a:t>Check whether the refrigerant system is ok</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7" name="Text Box 29"/>
          <p:cNvSpPr txBox="1">
            <a:spLocks noChangeArrowheads="1"/>
          </p:cNvSpPr>
          <p:nvPr/>
        </p:nvSpPr>
        <p:spPr bwMode="auto">
          <a:xfrm>
            <a:off x="512167" y="6768132"/>
            <a:ext cx="3390900" cy="396875"/>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Arial" pitchFamily="34" charset="0"/>
                <a:ea typeface="黑体" pitchFamily="2" charset="-122"/>
                <a:cs typeface="Times New Roman" pitchFamily="18" charset="0"/>
              </a:rPr>
              <a:t>Replace outdoor main board</a:t>
            </a:r>
            <a:endParaRPr kumimoji="0" lang="en-US" altLang="zh-CN" sz="1300" b="0" i="0" u="none" strike="noStrike" cap="none" normalizeH="0" baseline="0" smtClean="0">
              <a:ln>
                <a:noFill/>
              </a:ln>
              <a:solidFill>
                <a:schemeClr val="tx1"/>
              </a:solidFill>
              <a:effectLst/>
              <a:latin typeface="Arial" pitchFamily="34" charset="0"/>
              <a:ea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8" name="Text Box 28"/>
          <p:cNvSpPr txBox="1">
            <a:spLocks noChangeArrowheads="1"/>
          </p:cNvSpPr>
          <p:nvPr/>
        </p:nvSpPr>
        <p:spPr bwMode="auto">
          <a:xfrm>
            <a:off x="2340967" y="6425232"/>
            <a:ext cx="457200" cy="295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Arial" pitchFamily="34" charset="0"/>
                <a:ea typeface="黑体" pitchFamily="2" charset="-122"/>
                <a:cs typeface="Times New Roman" pitchFamily="18" charset="0"/>
              </a:rPr>
              <a:t>No</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9" name="Text Box 27"/>
          <p:cNvSpPr txBox="1">
            <a:spLocks noChangeArrowheads="1"/>
          </p:cNvSpPr>
          <p:nvPr/>
        </p:nvSpPr>
        <p:spPr bwMode="auto">
          <a:xfrm>
            <a:off x="-59333" y="4182095"/>
            <a:ext cx="4457700" cy="2968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Arial" pitchFamily="34" charset="0"/>
                <a:ea typeface="黑体" pitchFamily="2" charset="-122"/>
                <a:cs typeface="Times New Roman" pitchFamily="18" charset="0"/>
              </a:rPr>
              <a:t>Judge 3: Check whether the outdoor ambient temperature is too high</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20" name="Text Box 26"/>
          <p:cNvSpPr txBox="1">
            <a:spLocks noChangeArrowheads="1"/>
          </p:cNvSpPr>
          <p:nvPr/>
        </p:nvSpPr>
        <p:spPr bwMode="auto">
          <a:xfrm>
            <a:off x="4417417" y="3986832"/>
            <a:ext cx="457200" cy="295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Arial" pitchFamily="34" charset="0"/>
                <a:ea typeface="黑体" pitchFamily="2" charset="-122"/>
                <a:cs typeface="Times New Roman" pitchFamily="18" charset="0"/>
              </a:rPr>
              <a:t>Yes</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21" name="Text Box 25"/>
          <p:cNvSpPr txBox="1">
            <a:spLocks noChangeArrowheads="1"/>
          </p:cNvSpPr>
          <p:nvPr/>
        </p:nvSpPr>
        <p:spPr bwMode="auto">
          <a:xfrm>
            <a:off x="4903192" y="4220195"/>
            <a:ext cx="1143000" cy="296862"/>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Arial" pitchFamily="34" charset="0"/>
                <a:ea typeface="黑体" pitchFamily="2" charset="-122"/>
                <a:cs typeface="Times New Roman" pitchFamily="18" charset="0"/>
              </a:rPr>
              <a:t>Stop the unit</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22" name="Text Box 24"/>
          <p:cNvSpPr txBox="1">
            <a:spLocks noChangeArrowheads="1"/>
          </p:cNvSpPr>
          <p:nvPr/>
        </p:nvSpPr>
        <p:spPr bwMode="auto">
          <a:xfrm>
            <a:off x="2340967" y="4577382"/>
            <a:ext cx="457200" cy="295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57150" algn="ctr" defTabSz="914400" rtl="0" eaLnBrk="1" fontAlgn="base" latinLnBrk="0" hangingPunct="1">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Arial" pitchFamily="34" charset="0"/>
                <a:ea typeface="黑体" pitchFamily="2" charset="-122"/>
                <a:cs typeface="Times New Roman" pitchFamily="18" charset="0"/>
              </a:rPr>
              <a:t>No</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23" name="Text Box 23"/>
          <p:cNvSpPr txBox="1">
            <a:spLocks noChangeArrowheads="1"/>
          </p:cNvSpPr>
          <p:nvPr/>
        </p:nvSpPr>
        <p:spPr bwMode="auto">
          <a:xfrm>
            <a:off x="397867" y="4817095"/>
            <a:ext cx="3657600" cy="2968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900" b="0" i="0" u="none" strike="noStrike" cap="none" normalizeH="0" baseline="0" dirty="0" smtClean="0">
                <a:ln>
                  <a:noFill/>
                </a:ln>
                <a:solidFill>
                  <a:schemeClr val="tx1"/>
                </a:solidFill>
                <a:effectLst/>
                <a:latin typeface="Arial" pitchFamily="34" charset="0"/>
                <a:ea typeface="黑体" pitchFamily="2" charset="-122"/>
                <a:cs typeface="Times New Roman" pitchFamily="18" charset="0"/>
              </a:rPr>
              <a:t>Judge 4: Check whether the outdoor unit is bad ventilation</a:t>
            </a:r>
            <a:endParaRPr kumimoji="0" lang="en-US" altLang="zh-CN" sz="1300" b="0" i="0" u="none" strike="noStrike" cap="none" normalizeH="0" baseline="0" dirty="0" smtClean="0">
              <a:ln>
                <a:noFill/>
              </a:ln>
              <a:solidFill>
                <a:schemeClr val="tx1"/>
              </a:solidFill>
              <a:effectLst/>
              <a:latin typeface="Arial" pitchFamily="34" charset="0"/>
              <a:ea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chemeClr val="tx1"/>
              </a:solidFill>
              <a:effectLst/>
              <a:latin typeface="Arial" pitchFamily="34" charset="0"/>
              <a:ea typeface="宋体" pitchFamily="2" charset="-122"/>
            </a:endParaRPr>
          </a:p>
        </p:txBody>
      </p:sp>
      <p:sp>
        <p:nvSpPr>
          <p:cNvPr id="24" name="Text Box 22"/>
          <p:cNvSpPr txBox="1">
            <a:spLocks noChangeArrowheads="1"/>
          </p:cNvSpPr>
          <p:nvPr/>
        </p:nvSpPr>
        <p:spPr bwMode="auto">
          <a:xfrm>
            <a:off x="4055467" y="4521820"/>
            <a:ext cx="457200" cy="295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Arial" pitchFamily="34" charset="0"/>
                <a:ea typeface="黑体" pitchFamily="2" charset="-122"/>
                <a:cs typeface="Times New Roman" pitchFamily="18" charset="0"/>
              </a:rPr>
              <a:t>Yes</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25" name="Text Box 21"/>
          <p:cNvSpPr txBox="1">
            <a:spLocks noChangeArrowheads="1"/>
          </p:cNvSpPr>
          <p:nvPr/>
        </p:nvSpPr>
        <p:spPr bwMode="auto">
          <a:xfrm>
            <a:off x="4560292" y="4767882"/>
            <a:ext cx="2286000" cy="296863"/>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Arial" pitchFamily="34" charset="0"/>
                <a:ea typeface="黑体" pitchFamily="2" charset="-122"/>
                <a:cs typeface="Times New Roman" pitchFamily="18" charset="0"/>
              </a:rPr>
              <a:t>Make the outdoor unit ventilate well</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26" name="Line 20"/>
          <p:cNvSpPr>
            <a:spLocks noChangeShapeType="1"/>
          </p:cNvSpPr>
          <p:nvPr/>
        </p:nvSpPr>
        <p:spPr bwMode="auto">
          <a:xfrm>
            <a:off x="2226667" y="3231182"/>
            <a:ext cx="0" cy="28257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Line 19"/>
          <p:cNvSpPr>
            <a:spLocks noChangeShapeType="1"/>
          </p:cNvSpPr>
          <p:nvPr/>
        </p:nvSpPr>
        <p:spPr bwMode="auto">
          <a:xfrm>
            <a:off x="2226667" y="3843957"/>
            <a:ext cx="0" cy="29686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Line 18"/>
          <p:cNvSpPr>
            <a:spLocks noChangeShapeType="1"/>
          </p:cNvSpPr>
          <p:nvPr/>
        </p:nvSpPr>
        <p:spPr bwMode="auto">
          <a:xfrm>
            <a:off x="2226667" y="4478957"/>
            <a:ext cx="0" cy="3016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Line 17"/>
          <p:cNvSpPr>
            <a:spLocks noChangeShapeType="1"/>
          </p:cNvSpPr>
          <p:nvPr/>
        </p:nvSpPr>
        <p:spPr bwMode="auto">
          <a:xfrm rot="16200000">
            <a:off x="4303117" y="4669457"/>
            <a:ext cx="0" cy="4953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Line 16"/>
          <p:cNvSpPr>
            <a:spLocks noChangeShapeType="1"/>
          </p:cNvSpPr>
          <p:nvPr/>
        </p:nvSpPr>
        <p:spPr bwMode="auto">
          <a:xfrm rot="16200000">
            <a:off x="4646017" y="4131295"/>
            <a:ext cx="0" cy="4953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Line 15"/>
          <p:cNvSpPr>
            <a:spLocks noChangeShapeType="1"/>
          </p:cNvSpPr>
          <p:nvPr/>
        </p:nvSpPr>
        <p:spPr bwMode="auto">
          <a:xfrm rot="16200000">
            <a:off x="4160242" y="2816845"/>
            <a:ext cx="0" cy="4953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360" name="Line 14"/>
          <p:cNvSpPr>
            <a:spLocks noChangeShapeType="1"/>
          </p:cNvSpPr>
          <p:nvPr/>
        </p:nvSpPr>
        <p:spPr bwMode="auto">
          <a:xfrm rot="16200000">
            <a:off x="4465042" y="1500807"/>
            <a:ext cx="0" cy="4953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361" name="Text Box 13"/>
          <p:cNvSpPr txBox="1">
            <a:spLocks noChangeArrowheads="1"/>
          </p:cNvSpPr>
          <p:nvPr/>
        </p:nvSpPr>
        <p:spPr bwMode="auto">
          <a:xfrm>
            <a:off x="2340967" y="5212382"/>
            <a:ext cx="457200" cy="295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57150" algn="ctr" defTabSz="914400" rtl="0" eaLnBrk="1" fontAlgn="base" latinLnBrk="0" hangingPunct="1">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Arial" pitchFamily="34" charset="0"/>
                <a:ea typeface="黑体" pitchFamily="2" charset="-122"/>
                <a:cs typeface="Times New Roman" pitchFamily="18" charset="0"/>
              </a:rPr>
              <a:t>No</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5363" name="Line 12"/>
          <p:cNvSpPr>
            <a:spLocks noChangeShapeType="1"/>
          </p:cNvSpPr>
          <p:nvPr/>
        </p:nvSpPr>
        <p:spPr bwMode="auto">
          <a:xfrm>
            <a:off x="2226667" y="5112370"/>
            <a:ext cx="0" cy="29051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364" name="Text Box 11"/>
          <p:cNvSpPr txBox="1">
            <a:spLocks noChangeArrowheads="1"/>
          </p:cNvSpPr>
          <p:nvPr/>
        </p:nvSpPr>
        <p:spPr bwMode="auto">
          <a:xfrm>
            <a:off x="397867" y="5453682"/>
            <a:ext cx="3657600" cy="29686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Arial" pitchFamily="34" charset="0"/>
                <a:ea typeface="黑体" pitchFamily="2" charset="-122"/>
                <a:cs typeface="Times New Roman" pitchFamily="18" charset="0"/>
              </a:rPr>
              <a:t>Judge 5: Check whether the heat exchanger is dirty</a:t>
            </a:r>
            <a:endParaRPr kumimoji="0" lang="en-US" altLang="zh-CN" sz="1300" b="0" i="0" u="none" strike="noStrike" cap="none" normalizeH="0" baseline="0" smtClean="0">
              <a:ln>
                <a:noFill/>
              </a:ln>
              <a:solidFill>
                <a:schemeClr val="tx1"/>
              </a:solidFill>
              <a:effectLst/>
              <a:latin typeface="Arial" pitchFamily="34" charset="0"/>
              <a:ea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5365" name="Text Box 10"/>
          <p:cNvSpPr txBox="1">
            <a:spLocks noChangeArrowheads="1"/>
          </p:cNvSpPr>
          <p:nvPr/>
        </p:nvSpPr>
        <p:spPr bwMode="auto">
          <a:xfrm>
            <a:off x="4055467" y="5310807"/>
            <a:ext cx="457200" cy="295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Arial" pitchFamily="34" charset="0"/>
                <a:ea typeface="黑体" pitchFamily="2" charset="-122"/>
                <a:cs typeface="Times New Roman" pitchFamily="18" charset="0"/>
              </a:rPr>
              <a:t>Yes</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5366" name="Text Box 9"/>
          <p:cNvSpPr txBox="1">
            <a:spLocks noChangeArrowheads="1"/>
          </p:cNvSpPr>
          <p:nvPr/>
        </p:nvSpPr>
        <p:spPr bwMode="auto">
          <a:xfrm>
            <a:off x="4550767" y="5401295"/>
            <a:ext cx="1828800" cy="296862"/>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Arial" pitchFamily="34" charset="0"/>
                <a:ea typeface="黑体" pitchFamily="2" charset="-122"/>
                <a:cs typeface="Times New Roman" pitchFamily="18" charset="0"/>
              </a:rPr>
              <a:t>Clean the heat exchanger</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5367" name="Line 8"/>
          <p:cNvSpPr>
            <a:spLocks noChangeShapeType="1"/>
          </p:cNvSpPr>
          <p:nvPr/>
        </p:nvSpPr>
        <p:spPr bwMode="auto">
          <a:xfrm rot="16200000">
            <a:off x="4303117" y="5304457"/>
            <a:ext cx="0" cy="4953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368" name="Text Box 7"/>
          <p:cNvSpPr txBox="1">
            <a:spLocks noChangeArrowheads="1"/>
          </p:cNvSpPr>
          <p:nvPr/>
        </p:nvSpPr>
        <p:spPr bwMode="auto">
          <a:xfrm>
            <a:off x="2340967" y="5848970"/>
            <a:ext cx="457200" cy="295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57150" algn="ctr" defTabSz="914400" rtl="0" eaLnBrk="1" fontAlgn="base" latinLnBrk="0" hangingPunct="1">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Arial" pitchFamily="34" charset="0"/>
                <a:ea typeface="黑体" pitchFamily="2" charset="-122"/>
                <a:cs typeface="Times New Roman" pitchFamily="18" charset="0"/>
              </a:rPr>
              <a:t>No</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5369" name="Line 6"/>
          <p:cNvSpPr>
            <a:spLocks noChangeShapeType="1"/>
          </p:cNvSpPr>
          <p:nvPr/>
        </p:nvSpPr>
        <p:spPr bwMode="auto">
          <a:xfrm>
            <a:off x="2226667" y="5750545"/>
            <a:ext cx="0" cy="29686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370" name="Text Box 5"/>
          <p:cNvSpPr txBox="1">
            <a:spLocks noChangeArrowheads="1"/>
          </p:cNvSpPr>
          <p:nvPr/>
        </p:nvSpPr>
        <p:spPr bwMode="auto">
          <a:xfrm>
            <a:off x="169267" y="6083920"/>
            <a:ext cx="3543300" cy="2968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Arial" pitchFamily="34" charset="0"/>
                <a:ea typeface="黑体" pitchFamily="2" charset="-122"/>
                <a:cs typeface="Times New Roman" pitchFamily="18" charset="0"/>
              </a:rPr>
              <a:t>Judge 6: Check whether the refrigerant pipe is blocked</a:t>
            </a:r>
            <a:endParaRPr kumimoji="0" lang="en-US" altLang="zh-CN" sz="1300" b="0" i="0" u="none" strike="noStrike" cap="none" normalizeH="0" baseline="0" smtClean="0">
              <a:ln>
                <a:noFill/>
              </a:ln>
              <a:solidFill>
                <a:schemeClr val="tx1"/>
              </a:solidFill>
              <a:effectLst/>
              <a:latin typeface="Arial" pitchFamily="34" charset="0"/>
              <a:ea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5371" name="Text Box 4"/>
          <p:cNvSpPr txBox="1">
            <a:spLocks noChangeArrowheads="1"/>
          </p:cNvSpPr>
          <p:nvPr/>
        </p:nvSpPr>
        <p:spPr bwMode="auto">
          <a:xfrm>
            <a:off x="3760192" y="5955332"/>
            <a:ext cx="457200" cy="295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Arial" pitchFamily="34" charset="0"/>
                <a:ea typeface="黑体" pitchFamily="2" charset="-122"/>
                <a:cs typeface="Times New Roman" pitchFamily="18" charset="0"/>
              </a:rPr>
              <a:t>Yes</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5372" name="Text Box 3"/>
          <p:cNvSpPr txBox="1">
            <a:spLocks noChangeArrowheads="1"/>
          </p:cNvSpPr>
          <p:nvPr/>
        </p:nvSpPr>
        <p:spPr bwMode="auto">
          <a:xfrm>
            <a:off x="4217392" y="6047407"/>
            <a:ext cx="2857500" cy="56038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Arial" pitchFamily="34" charset="0"/>
                <a:ea typeface="黑体" pitchFamily="2" charset="-122"/>
                <a:cs typeface="Times New Roman" pitchFamily="18" charset="0"/>
              </a:rPr>
              <a:t>Let the refrigerant out, then use the high pressure nitrogen or refrigerant to blow pipe, vacuumize and charge the refrigerant again</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5373" name="Line 2"/>
          <p:cNvSpPr>
            <a:spLocks noChangeShapeType="1"/>
          </p:cNvSpPr>
          <p:nvPr/>
        </p:nvSpPr>
        <p:spPr bwMode="auto">
          <a:xfrm rot="16200000">
            <a:off x="3969742" y="6082332"/>
            <a:ext cx="0" cy="4953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374" name="Line 1"/>
          <p:cNvSpPr>
            <a:spLocks noChangeShapeType="1"/>
          </p:cNvSpPr>
          <p:nvPr/>
        </p:nvSpPr>
        <p:spPr bwMode="auto">
          <a:xfrm>
            <a:off x="2226667" y="6412532"/>
            <a:ext cx="0" cy="32861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375" name="Rectangle 42"/>
          <p:cNvSpPr>
            <a:spLocks noChangeArrowheads="1"/>
          </p:cNvSpPr>
          <p:nvPr/>
        </p:nvSpPr>
        <p:spPr bwMode="auto">
          <a:xfrm>
            <a:off x="0" y="0"/>
            <a:ext cx="1069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5376" name="Rectangle 70"/>
          <p:cNvSpPr>
            <a:spLocks noChangeArrowheads="1"/>
          </p:cNvSpPr>
          <p:nvPr/>
        </p:nvSpPr>
        <p:spPr bwMode="auto">
          <a:xfrm>
            <a:off x="0" y="457200"/>
            <a:ext cx="1069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Arial" pitchFamily="34" charset="0"/>
                <a:ea typeface="黑体" pitchFamily="2" charset="-122"/>
                <a:cs typeface="Times New Roman" pitchFamily="18" charset="0"/>
              </a:rPr>
              <a:t/>
            </a:r>
            <a:br>
              <a:rPr kumimoji="0" lang="en-US" altLang="zh-CN" sz="1000" b="1" i="0" u="none" strike="noStrike" cap="none" normalizeH="0" baseline="0" smtClean="0">
                <a:ln>
                  <a:noFill/>
                </a:ln>
                <a:solidFill>
                  <a:schemeClr val="tx1"/>
                </a:solidFill>
                <a:effectLst/>
                <a:latin typeface="Arial" pitchFamily="34" charset="0"/>
                <a:ea typeface="黑体" pitchFamily="2" charset="-122"/>
                <a:cs typeface="Times New Roman" pitchFamily="18" charset="0"/>
              </a:rPr>
            </a:b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graphicFrame>
        <p:nvGraphicFramePr>
          <p:cNvPr id="50" name="表格 49"/>
          <p:cNvGraphicFramePr>
            <a:graphicFrameLocks noGrp="1"/>
          </p:cNvGraphicFramePr>
          <p:nvPr>
            <p:extLst>
              <p:ext uri="{D42A27DB-BD31-4B8C-83A1-F6EECF244321}">
                <p14:modId xmlns:p14="http://schemas.microsoft.com/office/powerpoint/2010/main" val="599076860"/>
              </p:ext>
            </p:extLst>
          </p:nvPr>
        </p:nvGraphicFramePr>
        <p:xfrm>
          <a:off x="6394318" y="2484487"/>
          <a:ext cx="4140200" cy="2204085"/>
        </p:xfrm>
        <a:graphic>
          <a:graphicData uri="http://schemas.openxmlformats.org/drawingml/2006/table">
            <a:tbl>
              <a:tblPr>
                <a:tableStyleId>{5C22544A-7EE6-4342-B048-85BDC9FD1C3A}</a:tableStyleId>
              </a:tblPr>
              <a:tblGrid>
                <a:gridCol w="4140200"/>
              </a:tblGrid>
              <a:tr h="864096">
                <a:tc>
                  <a:txBody>
                    <a:bodyPr/>
                    <a:lstStyle/>
                    <a:p>
                      <a:pPr marL="285750" indent="-285750" algn="l" fontAlgn="ctr">
                        <a:buFont typeface="Wingdings" pitchFamily="2" charset="2"/>
                        <a:buChar char="Ø"/>
                      </a:pPr>
                      <a:r>
                        <a:rPr lang="en-US" altLang="zh-CN" sz="1600" u="none" strike="noStrike" dirty="0" smtClean="0">
                          <a:solidFill>
                            <a:srgbClr val="FF0000"/>
                          </a:solidFill>
                          <a:effectLst/>
                          <a:latin typeface="+mn-lt"/>
                        </a:rPr>
                        <a:t>Check</a:t>
                      </a:r>
                      <a:r>
                        <a:rPr lang="en-US" altLang="zh-CN" sz="1600" u="none" strike="noStrike" baseline="0" dirty="0" smtClean="0">
                          <a:solidFill>
                            <a:srgbClr val="FF0000"/>
                          </a:solidFill>
                          <a:effectLst/>
                          <a:latin typeface="+mn-lt"/>
                        </a:rPr>
                        <a:t> the connection wire</a:t>
                      </a:r>
                    </a:p>
                    <a:p>
                      <a:pPr marL="285750" indent="-285750" algn="l" fontAlgn="ctr">
                        <a:buFont typeface="Wingdings" pitchFamily="2" charset="2"/>
                        <a:buChar char="Ø"/>
                      </a:pPr>
                      <a:r>
                        <a:rPr lang="en-US" altLang="zh-CN" sz="1600" u="none" strike="noStrike" baseline="0" dirty="0" smtClean="0">
                          <a:solidFill>
                            <a:srgbClr val="FF0000"/>
                          </a:solidFill>
                          <a:effectLst/>
                          <a:latin typeface="+mn-lt"/>
                        </a:rPr>
                        <a:t>Check the resistance, if not zero, </a:t>
                      </a:r>
                      <a:r>
                        <a:rPr lang="en-US" altLang="zh-CN" sz="1600" u="none" strike="noStrike" baseline="0" dirty="0" smtClean="0">
                          <a:solidFill>
                            <a:srgbClr val="FF0000"/>
                          </a:solidFill>
                          <a:effectLst/>
                          <a:latin typeface="+mn-lt"/>
                        </a:rPr>
                        <a:t>it’s </a:t>
                      </a:r>
                      <a:r>
                        <a:rPr lang="en-US" altLang="zh-CN" sz="1600" u="none" strike="noStrike" baseline="0" dirty="0" smtClean="0">
                          <a:solidFill>
                            <a:srgbClr val="FF0000"/>
                          </a:solidFill>
                          <a:effectLst/>
                          <a:latin typeface="+mn-lt"/>
                        </a:rPr>
                        <a:t>broken, </a:t>
                      </a:r>
                      <a:r>
                        <a:rPr lang="en-US" altLang="zh-CN" sz="1600" u="none" strike="noStrike" baseline="0" dirty="0" smtClean="0">
                          <a:solidFill>
                            <a:srgbClr val="FF0000"/>
                          </a:solidFill>
                          <a:effectLst/>
                          <a:latin typeface="+mn-lt"/>
                        </a:rPr>
                        <a:t>otherwise </a:t>
                      </a:r>
                      <a:r>
                        <a:rPr lang="en-US" altLang="zh-CN" sz="1600" u="none" strike="noStrike" baseline="0" dirty="0" smtClean="0">
                          <a:solidFill>
                            <a:srgbClr val="FF0000"/>
                          </a:solidFill>
                          <a:effectLst/>
                          <a:latin typeface="+mn-lt"/>
                        </a:rPr>
                        <a:t>it’s the problem </a:t>
                      </a:r>
                      <a:r>
                        <a:rPr lang="en-US" altLang="zh-CN" sz="1600" u="none" strike="noStrike" baseline="0" dirty="0" smtClean="0">
                          <a:solidFill>
                            <a:srgbClr val="FF0000"/>
                          </a:solidFill>
                          <a:effectLst/>
                          <a:latin typeface="+mn-lt"/>
                        </a:rPr>
                        <a:t>of refrigerant system. Need to check outdoor </a:t>
                      </a:r>
                      <a:r>
                        <a:rPr lang="en-US" altLang="zh-CN" sz="1600" u="none" strike="noStrike" baseline="0" dirty="0" smtClean="0">
                          <a:solidFill>
                            <a:srgbClr val="FF0000"/>
                          </a:solidFill>
                          <a:effectLst/>
                          <a:latin typeface="+mn-lt"/>
                        </a:rPr>
                        <a:t>temperature very high? Bad ventilation? Dirty condenser? Refrigerant system blocked?</a:t>
                      </a:r>
                    </a:p>
                    <a:p>
                      <a:pPr marL="285750" indent="-285750" algn="l" fontAlgn="ctr">
                        <a:buFont typeface="Wingdings" pitchFamily="2" charset="2"/>
                        <a:buChar char="Ø"/>
                      </a:pPr>
                      <a:r>
                        <a:rPr lang="en-US" altLang="zh-CN" sz="1600" u="none" strike="noStrike" baseline="0" dirty="0" smtClean="0">
                          <a:solidFill>
                            <a:srgbClr val="FF0000"/>
                          </a:solidFill>
                          <a:effectLst/>
                          <a:latin typeface="+mn-lt"/>
                        </a:rPr>
                        <a:t>If not the above problem, replace the outdoor PCB.</a:t>
                      </a:r>
                    </a:p>
                  </a:txBody>
                  <a:tcPr marL="9525" marR="9525" marT="9525" marB="0" anchor="ctr">
                    <a:noFill/>
                  </a:tcPr>
                </a:tc>
              </a:tr>
            </a:tbl>
          </a:graphicData>
        </a:graphic>
      </p:graphicFrame>
      <p:sp>
        <p:nvSpPr>
          <p:cNvPr id="51" name="矩形 50"/>
          <p:cNvSpPr/>
          <p:nvPr/>
        </p:nvSpPr>
        <p:spPr>
          <a:xfrm>
            <a:off x="5467848" y="1044327"/>
            <a:ext cx="4847404" cy="338554"/>
          </a:xfrm>
          <a:prstGeom prst="rect">
            <a:avLst/>
          </a:prstGeom>
        </p:spPr>
        <p:txBody>
          <a:bodyPr wrap="square">
            <a:spAutoFit/>
          </a:bodyPr>
          <a:lstStyle/>
          <a:p>
            <a:pPr marL="285750" indent="-285750">
              <a:buFont typeface="Wingdings" pitchFamily="2" charset="2"/>
              <a:buChar char="l"/>
            </a:pPr>
            <a:r>
              <a:rPr lang="en-US" altLang="zh-CN" sz="1600" b="1" dirty="0" smtClean="0">
                <a:solidFill>
                  <a:srgbClr val="FF0000"/>
                </a:solidFill>
              </a:rPr>
              <a:t>Only for  LCAC </a:t>
            </a:r>
            <a:r>
              <a:rPr lang="zh-CN" altLang="en-US" sz="1600" b="1" dirty="0">
                <a:solidFill>
                  <a:srgbClr val="FF0000"/>
                </a:solidFill>
              </a:rPr>
              <a:t> </a:t>
            </a:r>
            <a:r>
              <a:rPr lang="en-US" altLang="zh-CN" sz="1600" b="1" dirty="0" smtClean="0">
                <a:solidFill>
                  <a:srgbClr val="FF0000"/>
                </a:solidFill>
              </a:rPr>
              <a:t>with high pressure switch</a:t>
            </a:r>
            <a:endParaRPr lang="zh-CN" altLang="en-US" sz="1600" b="1" dirty="0">
              <a:solidFill>
                <a:srgbClr val="FF0000"/>
              </a:solidFill>
            </a:endParaRPr>
          </a:p>
        </p:txBody>
      </p:sp>
    </p:spTree>
    <p:extLst>
      <p:ext uri="{BB962C8B-B14F-4D97-AF65-F5344CB8AC3E}">
        <p14:creationId xmlns:p14="http://schemas.microsoft.com/office/powerpoint/2010/main" val="11013163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4122738" y="898525"/>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p>
        </p:txBody>
      </p:sp>
      <p:sp>
        <p:nvSpPr>
          <p:cNvPr id="4" name="矩形 3"/>
          <p:cNvSpPr/>
          <p:nvPr/>
        </p:nvSpPr>
        <p:spPr>
          <a:xfrm>
            <a:off x="165102" y="972319"/>
            <a:ext cx="9718102" cy="461665"/>
          </a:xfrm>
          <a:prstGeom prst="rect">
            <a:avLst/>
          </a:prstGeom>
        </p:spPr>
        <p:txBody>
          <a:bodyPr wrap="square">
            <a:spAutoFit/>
          </a:bodyPr>
          <a:lstStyle/>
          <a:p>
            <a:r>
              <a:rPr kumimoji="1" lang="en-US" altLang="zh-CN" sz="2400" b="1" dirty="0" smtClean="0">
                <a:solidFill>
                  <a:schemeClr val="accent2">
                    <a:lumMod val="75000"/>
                  </a:schemeClr>
                </a:solidFill>
                <a:ea typeface="宋体" charset="-122"/>
                <a:cs typeface="Times New Roman" pitchFamily="18" charset="0"/>
              </a:rPr>
              <a:t>16. </a:t>
            </a:r>
            <a:r>
              <a:rPr kumimoji="1" lang="en-US" altLang="zh-CN" sz="2400" b="1" dirty="0">
                <a:solidFill>
                  <a:schemeClr val="accent2">
                    <a:lumMod val="75000"/>
                  </a:schemeClr>
                </a:solidFill>
                <a:ea typeface="宋体" charset="-122"/>
                <a:cs typeface="Times New Roman" pitchFamily="18" charset="0"/>
              </a:rPr>
              <a:t>Low pressure protection </a:t>
            </a:r>
            <a:endParaRPr lang="zh-CN" altLang="en-US" dirty="0"/>
          </a:p>
        </p:txBody>
      </p:sp>
      <p:sp>
        <p:nvSpPr>
          <p:cNvPr id="5" name="矩形 4"/>
          <p:cNvSpPr/>
          <p:nvPr/>
        </p:nvSpPr>
        <p:spPr>
          <a:xfrm>
            <a:off x="4842644" y="180975"/>
            <a:ext cx="5671745" cy="584775"/>
          </a:xfrm>
          <a:prstGeom prst="rect">
            <a:avLst/>
          </a:prstGeom>
        </p:spPr>
        <p:txBody>
          <a:bodyPr wrap="none">
            <a:spAutoFit/>
          </a:bodyPr>
          <a:lstStyle/>
          <a:p>
            <a:pPr>
              <a:defRPr/>
            </a:pPr>
            <a:r>
              <a:rPr kumimoji="1" lang="en-US" altLang="zh-CN" sz="3200" b="1" dirty="0" smtClean="0">
                <a:solidFill>
                  <a:schemeClr val="accent2">
                    <a:lumMod val="75000"/>
                  </a:schemeClr>
                </a:solidFill>
                <a:latin typeface="Arial" charset="0"/>
                <a:ea typeface="宋体" charset="-122"/>
                <a:cs typeface="Times New Roman" pitchFamily="18" charset="0"/>
              </a:rPr>
              <a:t>4. Error code understanding</a:t>
            </a:r>
            <a:endParaRPr kumimoji="1" lang="en-US" altLang="zh-CN" sz="3200" b="1" dirty="0">
              <a:solidFill>
                <a:schemeClr val="accent2">
                  <a:lumMod val="75000"/>
                </a:schemeClr>
              </a:solidFill>
              <a:ea typeface="宋体" charset="-122"/>
              <a:cs typeface="Times New Roman" pitchFamily="18" charset="0"/>
            </a:endParaRPr>
          </a:p>
        </p:txBody>
      </p:sp>
      <p:sp>
        <p:nvSpPr>
          <p:cNvPr id="3" name="Rectangle 2"/>
          <p:cNvSpPr>
            <a:spLocks noChangeArrowheads="1"/>
          </p:cNvSpPr>
          <p:nvPr/>
        </p:nvSpPr>
        <p:spPr bwMode="auto">
          <a:xfrm>
            <a:off x="0" y="0"/>
            <a:ext cx="10693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376" name="Text Box 107"/>
          <p:cNvSpPr txBox="1">
            <a:spLocks noChangeArrowheads="1"/>
          </p:cNvSpPr>
          <p:nvPr/>
        </p:nvSpPr>
        <p:spPr bwMode="auto">
          <a:xfrm>
            <a:off x="337988" y="1672952"/>
            <a:ext cx="3886200" cy="3778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Arial" pitchFamily="34" charset="0"/>
                <a:ea typeface="黑体" pitchFamily="2" charset="-122"/>
                <a:cs typeface="Times New Roman" pitchFamily="18" charset="0"/>
              </a:rPr>
              <a:t>Judge 1: The wiring between the low pressure switch and main control board is connected well or correctly</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5377" name="Text Box 106"/>
          <p:cNvSpPr txBox="1">
            <a:spLocks noChangeArrowheads="1"/>
          </p:cNvSpPr>
          <p:nvPr/>
        </p:nvSpPr>
        <p:spPr bwMode="auto">
          <a:xfrm>
            <a:off x="4262288" y="1823764"/>
            <a:ext cx="457200" cy="295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5378" name="Text Box 105"/>
          <p:cNvSpPr txBox="1">
            <a:spLocks noChangeArrowheads="1"/>
          </p:cNvSpPr>
          <p:nvPr/>
        </p:nvSpPr>
        <p:spPr bwMode="auto">
          <a:xfrm>
            <a:off x="452288" y="2369864"/>
            <a:ext cx="3390900" cy="2508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Arial" pitchFamily="34" charset="0"/>
                <a:ea typeface="黑体" pitchFamily="2" charset="-122"/>
                <a:cs typeface="Times New Roman" pitchFamily="18" charset="0"/>
              </a:rPr>
              <a:t>Judge 2: Whether the low pressure switch is broken</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5379" name="Text Box 104"/>
          <p:cNvSpPr txBox="1">
            <a:spLocks noChangeArrowheads="1"/>
          </p:cNvSpPr>
          <p:nvPr/>
        </p:nvSpPr>
        <p:spPr bwMode="auto">
          <a:xfrm>
            <a:off x="4738538" y="1812652"/>
            <a:ext cx="1333500" cy="296862"/>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Arial" pitchFamily="34" charset="0"/>
                <a:ea typeface="黑体" pitchFamily="2" charset="-122"/>
                <a:cs typeface="Times New Roman" pitchFamily="18" charset="0"/>
              </a:rPr>
              <a:t>Connect it well</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5380" name="Text Box 103"/>
          <p:cNvSpPr txBox="1">
            <a:spLocks noChangeArrowheads="1"/>
          </p:cNvSpPr>
          <p:nvPr/>
        </p:nvSpPr>
        <p:spPr bwMode="auto">
          <a:xfrm>
            <a:off x="395138" y="3071539"/>
            <a:ext cx="3390900" cy="3270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Arial" pitchFamily="34" charset="0"/>
                <a:ea typeface="黑体" pitchFamily="2" charset="-122"/>
                <a:cs typeface="Times New Roman" pitchFamily="18" charset="0"/>
              </a:rPr>
              <a:t>Method: Short connect the low pressure switch socket, check whether the system can run normally</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5381" name="Text Box 102"/>
          <p:cNvSpPr txBox="1">
            <a:spLocks noChangeArrowheads="1"/>
          </p:cNvSpPr>
          <p:nvPr/>
        </p:nvSpPr>
        <p:spPr bwMode="auto">
          <a:xfrm>
            <a:off x="452288" y="3758927"/>
            <a:ext cx="3390900" cy="2968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Arial" pitchFamily="34" charset="0"/>
                <a:ea typeface="黑体" pitchFamily="2" charset="-122"/>
                <a:cs typeface="Times New Roman" pitchFamily="18" charset="0"/>
              </a:rPr>
              <a:t>Check whether the refrigerant system is ok</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5382" name="Text Box 101"/>
          <p:cNvSpPr txBox="1">
            <a:spLocks noChangeArrowheads="1"/>
          </p:cNvSpPr>
          <p:nvPr/>
        </p:nvSpPr>
        <p:spPr bwMode="auto">
          <a:xfrm>
            <a:off x="2281088" y="2071414"/>
            <a:ext cx="800100" cy="295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57150" algn="ctr" defTabSz="914400" rtl="0" eaLnBrk="1" fontAlgn="base" latinLnBrk="0" hangingPunct="1">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Arial" pitchFamily="34" charset="0"/>
                <a:ea typeface="黑体" pitchFamily="2" charset="-122"/>
                <a:cs typeface="Times New Roman" pitchFamily="18" charset="0"/>
              </a:rPr>
              <a:t>Yes</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5383" name="Line 100"/>
          <p:cNvSpPr>
            <a:spLocks noChangeShapeType="1"/>
          </p:cNvSpPr>
          <p:nvPr/>
        </p:nvSpPr>
        <p:spPr bwMode="auto">
          <a:xfrm>
            <a:off x="2166788" y="2069827"/>
            <a:ext cx="0" cy="28257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384" name="Line 99"/>
          <p:cNvSpPr>
            <a:spLocks noChangeShapeType="1"/>
          </p:cNvSpPr>
          <p:nvPr/>
        </p:nvSpPr>
        <p:spPr bwMode="auto">
          <a:xfrm>
            <a:off x="2166788" y="2654027"/>
            <a:ext cx="0" cy="3937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385" name="Line 98"/>
          <p:cNvSpPr>
            <a:spLocks noChangeShapeType="1"/>
          </p:cNvSpPr>
          <p:nvPr/>
        </p:nvSpPr>
        <p:spPr bwMode="auto">
          <a:xfrm>
            <a:off x="2166788" y="3416027"/>
            <a:ext cx="0" cy="32543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386" name="Text Box 97"/>
          <p:cNvSpPr txBox="1">
            <a:spLocks noChangeArrowheads="1"/>
          </p:cNvSpPr>
          <p:nvPr/>
        </p:nvSpPr>
        <p:spPr bwMode="auto">
          <a:xfrm>
            <a:off x="4271813" y="1672952"/>
            <a:ext cx="457200" cy="295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Arial" pitchFamily="34" charset="0"/>
                <a:ea typeface="黑体" pitchFamily="2" charset="-122"/>
                <a:cs typeface="Times New Roman" pitchFamily="18" charset="0"/>
              </a:rPr>
              <a:t>No</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5387" name="Line 96"/>
          <p:cNvSpPr>
            <a:spLocks noChangeShapeType="1"/>
          </p:cNvSpPr>
          <p:nvPr/>
        </p:nvSpPr>
        <p:spPr bwMode="auto">
          <a:xfrm>
            <a:off x="2166788" y="4087539"/>
            <a:ext cx="0" cy="2857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388" name="Line 95"/>
          <p:cNvSpPr>
            <a:spLocks noChangeShapeType="1"/>
          </p:cNvSpPr>
          <p:nvPr/>
        </p:nvSpPr>
        <p:spPr bwMode="auto">
          <a:xfrm>
            <a:off x="3951138" y="5808389"/>
            <a:ext cx="27305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389" name="Text Box 94"/>
          <p:cNvSpPr txBox="1">
            <a:spLocks noChangeArrowheads="1"/>
          </p:cNvSpPr>
          <p:nvPr/>
        </p:nvSpPr>
        <p:spPr bwMode="auto">
          <a:xfrm>
            <a:off x="3766988" y="6284639"/>
            <a:ext cx="457200" cy="295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Arial" pitchFamily="34" charset="0"/>
                <a:ea typeface="黑体" pitchFamily="2" charset="-122"/>
                <a:cs typeface="Times New Roman" pitchFamily="18" charset="0"/>
              </a:rPr>
              <a:t>Yes</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5390" name="Line 93"/>
          <p:cNvSpPr>
            <a:spLocks noChangeShapeType="1"/>
          </p:cNvSpPr>
          <p:nvPr/>
        </p:nvSpPr>
        <p:spPr bwMode="auto">
          <a:xfrm rot="16200000">
            <a:off x="4471838" y="1720577"/>
            <a:ext cx="0" cy="4953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391" name="Text Box 92"/>
          <p:cNvSpPr txBox="1">
            <a:spLocks noChangeArrowheads="1"/>
          </p:cNvSpPr>
          <p:nvPr/>
        </p:nvSpPr>
        <p:spPr bwMode="auto">
          <a:xfrm>
            <a:off x="2281088" y="3439839"/>
            <a:ext cx="457200" cy="295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57150" algn="ctr" defTabSz="914400" rtl="0" eaLnBrk="1" fontAlgn="base" latinLnBrk="0" hangingPunct="1">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Arial" pitchFamily="34" charset="0"/>
                <a:ea typeface="黑体" pitchFamily="2" charset="-122"/>
                <a:cs typeface="Times New Roman" pitchFamily="18" charset="0"/>
              </a:rPr>
              <a:t>No</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grpSp>
        <p:nvGrpSpPr>
          <p:cNvPr id="15392" name="Group 88"/>
          <p:cNvGrpSpPr>
            <a:grpSpLocks/>
          </p:cNvGrpSpPr>
          <p:nvPr/>
        </p:nvGrpSpPr>
        <p:grpSpPr bwMode="auto">
          <a:xfrm>
            <a:off x="3786038" y="2936602"/>
            <a:ext cx="2381250" cy="425450"/>
            <a:chOff x="6568" y="7153"/>
            <a:chExt cx="3750" cy="669"/>
          </a:xfrm>
        </p:grpSpPr>
        <p:sp>
          <p:nvSpPr>
            <p:cNvPr id="15393" name="Text Box 91"/>
            <p:cNvSpPr txBox="1">
              <a:spLocks noChangeArrowheads="1"/>
            </p:cNvSpPr>
            <p:nvPr/>
          </p:nvSpPr>
          <p:spPr bwMode="auto">
            <a:xfrm>
              <a:off x="6658" y="7153"/>
              <a:ext cx="720" cy="4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Arial" pitchFamily="34" charset="0"/>
                  <a:ea typeface="黑体" pitchFamily="2" charset="-122"/>
                  <a:cs typeface="Times New Roman" pitchFamily="18" charset="0"/>
                </a:rPr>
                <a:t>Yes</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5394" name="Text Box 90"/>
            <p:cNvSpPr txBox="1">
              <a:spLocks noChangeArrowheads="1"/>
            </p:cNvSpPr>
            <p:nvPr/>
          </p:nvSpPr>
          <p:spPr bwMode="auto">
            <a:xfrm>
              <a:off x="7348" y="7354"/>
              <a:ext cx="2970" cy="468"/>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Arial" pitchFamily="34" charset="0"/>
                  <a:ea typeface="黑体" pitchFamily="2" charset="-122"/>
                  <a:cs typeface="Times New Roman" pitchFamily="18" charset="0"/>
                </a:rPr>
                <a:t>Replace low pressure switch</a:t>
              </a:r>
              <a:endParaRPr kumimoji="0" lang="en-US" altLang="zh-CN" sz="1300" b="0" i="0" u="none" strike="noStrike" cap="none" normalizeH="0" baseline="0" smtClean="0">
                <a:ln>
                  <a:noFill/>
                </a:ln>
                <a:solidFill>
                  <a:schemeClr val="tx1"/>
                </a:solidFill>
                <a:effectLst/>
                <a:latin typeface="Arial" pitchFamily="34" charset="0"/>
                <a:ea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5395" name="Line 89"/>
            <p:cNvSpPr>
              <a:spLocks noChangeShapeType="1"/>
            </p:cNvSpPr>
            <p:nvPr/>
          </p:nvSpPr>
          <p:spPr bwMode="auto">
            <a:xfrm rot="16200000">
              <a:off x="6958" y="7231"/>
              <a:ext cx="0" cy="7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5396" name="Group 68"/>
          <p:cNvGrpSpPr>
            <a:grpSpLocks/>
          </p:cNvGrpSpPr>
          <p:nvPr/>
        </p:nvGrpSpPr>
        <p:grpSpPr bwMode="auto">
          <a:xfrm>
            <a:off x="64938" y="4265339"/>
            <a:ext cx="6865938" cy="3187700"/>
            <a:chOff x="707" y="8187"/>
            <a:chExt cx="10812" cy="5019"/>
          </a:xfrm>
        </p:grpSpPr>
        <p:sp>
          <p:nvSpPr>
            <p:cNvPr id="15397" name="Text Box 87"/>
            <p:cNvSpPr txBox="1">
              <a:spLocks noChangeArrowheads="1"/>
            </p:cNvSpPr>
            <p:nvPr/>
          </p:nvSpPr>
          <p:spPr bwMode="auto">
            <a:xfrm>
              <a:off x="4198" y="8956"/>
              <a:ext cx="720" cy="4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57150" algn="ctr" defTabSz="914400" rtl="0" eaLnBrk="1" fontAlgn="base" latinLnBrk="0" hangingPunct="1">
                <a:lnSpc>
                  <a:spcPct val="100000"/>
                </a:lnSpc>
                <a:spcBef>
                  <a:spcPct val="0"/>
                </a:spcBef>
                <a:spcAft>
                  <a:spcPct val="0"/>
                </a:spcAft>
                <a:buClrTx/>
                <a:buSzTx/>
                <a:buFontTx/>
                <a:buNone/>
                <a:tabLst/>
              </a:pPr>
              <a:r>
                <a:rPr kumimoji="0" lang="en-US" altLang="zh-CN" sz="900" b="0" i="0" u="none" strike="noStrike" cap="none" normalizeH="0" baseline="0" dirty="0" smtClean="0">
                  <a:ln>
                    <a:noFill/>
                  </a:ln>
                  <a:solidFill>
                    <a:schemeClr val="tx1"/>
                  </a:solidFill>
                  <a:effectLst/>
                  <a:latin typeface="Arial" pitchFamily="34" charset="0"/>
                  <a:ea typeface="黑体" pitchFamily="2" charset="-122"/>
                  <a:cs typeface="Times New Roman" pitchFamily="18" charset="0"/>
                </a:rPr>
                <a:t>No</a:t>
              </a:r>
              <a:endParaRPr kumimoji="0" lang="en-US" altLang="zh-CN" sz="1800" b="0" i="0" u="none" strike="noStrike" cap="none" normalizeH="0" baseline="0" dirty="0" smtClean="0">
                <a:ln>
                  <a:noFill/>
                </a:ln>
                <a:solidFill>
                  <a:schemeClr val="tx1"/>
                </a:solidFill>
                <a:effectLst/>
                <a:latin typeface="Arial" pitchFamily="34" charset="0"/>
                <a:ea typeface="宋体" pitchFamily="2" charset="-122"/>
              </a:endParaRPr>
            </a:p>
          </p:txBody>
        </p:sp>
        <p:sp>
          <p:nvSpPr>
            <p:cNvPr id="15398" name="Text Box 86"/>
            <p:cNvSpPr txBox="1">
              <a:spLocks noChangeArrowheads="1"/>
            </p:cNvSpPr>
            <p:nvPr/>
          </p:nvSpPr>
          <p:spPr bwMode="auto">
            <a:xfrm>
              <a:off x="1498" y="9421"/>
              <a:ext cx="5040" cy="46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Arial" pitchFamily="34" charset="0"/>
                  <a:ea typeface="黑体" pitchFamily="2" charset="-122"/>
                  <a:cs typeface="Times New Roman" pitchFamily="18" charset="0"/>
                </a:rPr>
                <a:t>Judge 4: The refrigerant of the system is leakage</a:t>
              </a:r>
              <a:endParaRPr kumimoji="0" lang="en-US" altLang="zh-CN" sz="1300" b="0" i="0" u="none" strike="noStrike" cap="none" normalizeH="0" baseline="0" smtClean="0">
                <a:ln>
                  <a:noFill/>
                </a:ln>
                <a:solidFill>
                  <a:schemeClr val="tx1"/>
                </a:solidFill>
                <a:effectLst/>
                <a:latin typeface="Arial" pitchFamily="34" charset="0"/>
                <a:ea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5399" name="Line 85"/>
            <p:cNvSpPr>
              <a:spLocks noChangeShapeType="1"/>
            </p:cNvSpPr>
            <p:nvPr/>
          </p:nvSpPr>
          <p:spPr bwMode="auto">
            <a:xfrm>
              <a:off x="4018" y="8956"/>
              <a:ext cx="0" cy="46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400" name="Text Box 84"/>
            <p:cNvSpPr txBox="1">
              <a:spLocks noChangeArrowheads="1"/>
            </p:cNvSpPr>
            <p:nvPr/>
          </p:nvSpPr>
          <p:spPr bwMode="auto">
            <a:xfrm>
              <a:off x="6807" y="10133"/>
              <a:ext cx="721" cy="46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Arial" pitchFamily="34" charset="0"/>
                  <a:ea typeface="黑体" pitchFamily="2" charset="-122"/>
                  <a:cs typeface="Times New Roman" pitchFamily="18" charset="0"/>
                </a:rPr>
                <a:t>Yes</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5401" name="Text Box 83"/>
            <p:cNvSpPr txBox="1">
              <a:spLocks noChangeArrowheads="1"/>
            </p:cNvSpPr>
            <p:nvPr/>
          </p:nvSpPr>
          <p:spPr bwMode="auto">
            <a:xfrm>
              <a:off x="707" y="10247"/>
              <a:ext cx="6120" cy="78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Arial" pitchFamily="34" charset="0"/>
                  <a:ea typeface="黑体" pitchFamily="2" charset="-122"/>
                  <a:cs typeface="Times New Roman" pitchFamily="18" charset="0"/>
                </a:rPr>
                <a:t>Method: Connect the pressure gauge to the gauge joint of the system, check whether the pressure is lower than 0.14MPa</a:t>
              </a:r>
              <a:endParaRPr kumimoji="0" lang="en-US" altLang="zh-CN" sz="1300" b="0" i="0" u="none" strike="noStrike" cap="none" normalizeH="0" baseline="0" smtClean="0">
                <a:ln>
                  <a:noFill/>
                </a:ln>
                <a:solidFill>
                  <a:schemeClr val="tx1"/>
                </a:solidFill>
                <a:effectLst/>
                <a:latin typeface="Arial" pitchFamily="34" charset="0"/>
                <a:ea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5402" name="Text Box 82"/>
            <p:cNvSpPr txBox="1">
              <a:spLocks noChangeArrowheads="1"/>
            </p:cNvSpPr>
            <p:nvPr/>
          </p:nvSpPr>
          <p:spPr bwMode="auto">
            <a:xfrm>
              <a:off x="7378" y="9547"/>
              <a:ext cx="4141" cy="148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Arial" pitchFamily="34" charset="0"/>
                  <a:ea typeface="黑体" pitchFamily="2" charset="-122"/>
                  <a:cs typeface="Times New Roman" pitchFamily="18" charset="0"/>
                </a:rPr>
                <a:t>Leak hunting: Charge nitrogen or refrigerant to the system, if the leakage is serious, there will be distinct gas leakage “cici” sound; if the leakage is slight, use the suds (mixture of water and abluent is also ok if it can make bubble) or electronic leak detector.</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5403" name="Line 81"/>
            <p:cNvSpPr>
              <a:spLocks noChangeShapeType="1"/>
            </p:cNvSpPr>
            <p:nvPr/>
          </p:nvSpPr>
          <p:spPr bwMode="auto">
            <a:xfrm>
              <a:off x="4018" y="9889"/>
              <a:ext cx="0" cy="35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404" name="Text Box 80"/>
            <p:cNvSpPr txBox="1">
              <a:spLocks noChangeArrowheads="1"/>
            </p:cNvSpPr>
            <p:nvPr/>
          </p:nvSpPr>
          <p:spPr bwMode="auto">
            <a:xfrm>
              <a:off x="2039" y="11698"/>
              <a:ext cx="4140" cy="46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Arial" pitchFamily="34" charset="0"/>
                  <a:ea typeface="黑体" pitchFamily="2" charset="-122"/>
                  <a:cs typeface="Times New Roman" pitchFamily="18" charset="0"/>
                </a:rPr>
                <a:t>Judge 5: The refrigerant pipe is blocked</a:t>
              </a:r>
              <a:endParaRPr kumimoji="0" lang="en-US" altLang="zh-CN" sz="1300" b="0" i="0" u="none" strike="noStrike" cap="none" normalizeH="0" baseline="0" smtClean="0">
                <a:ln>
                  <a:noFill/>
                </a:ln>
                <a:solidFill>
                  <a:schemeClr val="tx1"/>
                </a:solidFill>
                <a:effectLst/>
                <a:latin typeface="Arial" pitchFamily="34" charset="0"/>
                <a:ea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5405" name="Text Box 79"/>
            <p:cNvSpPr txBox="1">
              <a:spLocks noChangeArrowheads="1"/>
            </p:cNvSpPr>
            <p:nvPr/>
          </p:nvSpPr>
          <p:spPr bwMode="auto">
            <a:xfrm>
              <a:off x="7200" y="11386"/>
              <a:ext cx="4319" cy="78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Arial" pitchFamily="34" charset="0"/>
                  <a:ea typeface="黑体" pitchFamily="2" charset="-122"/>
                  <a:cs typeface="Times New Roman" pitchFamily="18" charset="0"/>
                </a:rPr>
                <a:t>Let the refrigerant out, then use the high pressure nitrogen or refrigerant to blow pipe, vacuumize and charge the refrigerant again</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5406" name="Line 78"/>
            <p:cNvSpPr>
              <a:spLocks noChangeShapeType="1"/>
            </p:cNvSpPr>
            <p:nvPr/>
          </p:nvSpPr>
          <p:spPr bwMode="auto">
            <a:xfrm rot="16200000">
              <a:off x="6690" y="11343"/>
              <a:ext cx="0" cy="102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407" name="Text Box 77"/>
            <p:cNvSpPr txBox="1">
              <a:spLocks noChangeArrowheads="1"/>
            </p:cNvSpPr>
            <p:nvPr/>
          </p:nvSpPr>
          <p:spPr bwMode="auto">
            <a:xfrm>
              <a:off x="4198" y="11219"/>
              <a:ext cx="720" cy="4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57150" algn="l" defTabSz="914400" rtl="0" eaLnBrk="1" fontAlgn="base" latinLnBrk="0" hangingPunct="1">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Arial" pitchFamily="34" charset="0"/>
                  <a:ea typeface="黑体" pitchFamily="2" charset="-122"/>
                  <a:cs typeface="Times New Roman" pitchFamily="18" charset="0"/>
                </a:rPr>
                <a:t>No</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5408" name="Line 76"/>
            <p:cNvSpPr>
              <a:spLocks noChangeShapeType="1"/>
            </p:cNvSpPr>
            <p:nvPr/>
          </p:nvSpPr>
          <p:spPr bwMode="auto">
            <a:xfrm>
              <a:off x="4018" y="11027"/>
              <a:ext cx="0" cy="65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409" name="Text Box 75"/>
            <p:cNvSpPr txBox="1">
              <a:spLocks noChangeArrowheads="1"/>
            </p:cNvSpPr>
            <p:nvPr/>
          </p:nvSpPr>
          <p:spPr bwMode="auto">
            <a:xfrm>
              <a:off x="1330" y="12738"/>
              <a:ext cx="5340" cy="468"/>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Arial" pitchFamily="34" charset="0"/>
                  <a:ea typeface="黑体" pitchFamily="2" charset="-122"/>
                  <a:cs typeface="Times New Roman" pitchFamily="18" charset="0"/>
                </a:rPr>
                <a:t>Replace outdoor main board</a:t>
              </a:r>
              <a:endParaRPr kumimoji="0" lang="en-US" altLang="zh-CN" sz="1300" b="0" i="0" u="none" strike="noStrike" cap="none" normalizeH="0" baseline="0" smtClean="0">
                <a:ln>
                  <a:noFill/>
                </a:ln>
                <a:solidFill>
                  <a:schemeClr val="tx1"/>
                </a:solidFill>
                <a:effectLst/>
                <a:latin typeface="Arial" pitchFamily="34" charset="0"/>
                <a:ea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5410" name="Text Box 74"/>
            <p:cNvSpPr txBox="1">
              <a:spLocks noChangeArrowheads="1"/>
            </p:cNvSpPr>
            <p:nvPr/>
          </p:nvSpPr>
          <p:spPr bwMode="auto">
            <a:xfrm>
              <a:off x="4198" y="12273"/>
              <a:ext cx="720" cy="4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Arial" pitchFamily="34" charset="0"/>
                  <a:ea typeface="黑体" pitchFamily="2" charset="-122"/>
                  <a:cs typeface="Times New Roman" pitchFamily="18" charset="0"/>
                </a:rPr>
                <a:t>No</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5411" name="Line 73"/>
            <p:cNvSpPr>
              <a:spLocks noChangeShapeType="1"/>
            </p:cNvSpPr>
            <p:nvPr/>
          </p:nvSpPr>
          <p:spPr bwMode="auto">
            <a:xfrm>
              <a:off x="4018" y="12166"/>
              <a:ext cx="0" cy="57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412" name="Text Box 72"/>
            <p:cNvSpPr txBox="1">
              <a:spLocks noChangeArrowheads="1"/>
            </p:cNvSpPr>
            <p:nvPr/>
          </p:nvSpPr>
          <p:spPr bwMode="auto">
            <a:xfrm>
              <a:off x="1228" y="8394"/>
              <a:ext cx="6210" cy="46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Arial" pitchFamily="34" charset="0"/>
                  <a:ea typeface="黑体" pitchFamily="2" charset="-122"/>
                  <a:cs typeface="Times New Roman" pitchFamily="18" charset="0"/>
                </a:rPr>
                <a:t>Judge 3: Check whether the outdoor ambient temperature is too low</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5413" name="Text Box 71"/>
            <p:cNvSpPr txBox="1">
              <a:spLocks noChangeArrowheads="1"/>
            </p:cNvSpPr>
            <p:nvPr/>
          </p:nvSpPr>
          <p:spPr bwMode="auto">
            <a:xfrm>
              <a:off x="7528" y="8187"/>
              <a:ext cx="720" cy="4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Arial" pitchFamily="34" charset="0"/>
                  <a:ea typeface="黑体" pitchFamily="2" charset="-122"/>
                  <a:cs typeface="Times New Roman" pitchFamily="18" charset="0"/>
                </a:rPr>
                <a:t>Yes</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5414" name="Text Box 70"/>
            <p:cNvSpPr txBox="1">
              <a:spLocks noChangeArrowheads="1"/>
            </p:cNvSpPr>
            <p:nvPr/>
          </p:nvSpPr>
          <p:spPr bwMode="auto">
            <a:xfrm>
              <a:off x="8218" y="8388"/>
              <a:ext cx="1800" cy="468"/>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Arial" pitchFamily="34" charset="0"/>
                  <a:ea typeface="黑体" pitchFamily="2" charset="-122"/>
                  <a:cs typeface="Times New Roman" pitchFamily="18" charset="0"/>
                </a:rPr>
                <a:t>Stop the unit</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5415" name="Line 69"/>
            <p:cNvSpPr>
              <a:spLocks noChangeShapeType="1"/>
            </p:cNvSpPr>
            <p:nvPr/>
          </p:nvSpPr>
          <p:spPr bwMode="auto">
            <a:xfrm rot="16200000">
              <a:off x="7828" y="8265"/>
              <a:ext cx="0" cy="7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5416" name="Rectangle 108"/>
          <p:cNvSpPr>
            <a:spLocks noChangeArrowheads="1"/>
          </p:cNvSpPr>
          <p:nvPr/>
        </p:nvSpPr>
        <p:spPr bwMode="auto">
          <a:xfrm>
            <a:off x="0" y="0"/>
            <a:ext cx="1069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5417" name="Rectangle 134"/>
          <p:cNvSpPr>
            <a:spLocks noChangeArrowheads="1"/>
          </p:cNvSpPr>
          <p:nvPr/>
        </p:nvSpPr>
        <p:spPr bwMode="auto">
          <a:xfrm>
            <a:off x="0" y="457200"/>
            <a:ext cx="1069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graphicFrame>
        <p:nvGraphicFramePr>
          <p:cNvPr id="91" name="表格 90"/>
          <p:cNvGraphicFramePr>
            <a:graphicFrameLocks noGrp="1"/>
          </p:cNvGraphicFramePr>
          <p:nvPr>
            <p:extLst>
              <p:ext uri="{D42A27DB-BD31-4B8C-83A1-F6EECF244321}">
                <p14:modId xmlns:p14="http://schemas.microsoft.com/office/powerpoint/2010/main" val="3442506257"/>
              </p:ext>
            </p:extLst>
          </p:nvPr>
        </p:nvGraphicFramePr>
        <p:xfrm>
          <a:off x="6302076" y="1274806"/>
          <a:ext cx="4140200" cy="2691765"/>
        </p:xfrm>
        <a:graphic>
          <a:graphicData uri="http://schemas.openxmlformats.org/drawingml/2006/table">
            <a:tbl>
              <a:tblPr>
                <a:tableStyleId>{5C22544A-7EE6-4342-B048-85BDC9FD1C3A}</a:tableStyleId>
              </a:tblPr>
              <a:tblGrid>
                <a:gridCol w="4140200"/>
              </a:tblGrid>
              <a:tr h="864096">
                <a:tc>
                  <a:txBody>
                    <a:bodyPr/>
                    <a:lstStyle/>
                    <a:p>
                      <a:pPr marL="285750" indent="-285750" algn="l" fontAlgn="ctr">
                        <a:buFont typeface="Wingdings" pitchFamily="2" charset="2"/>
                        <a:buChar char="Ø"/>
                      </a:pPr>
                      <a:r>
                        <a:rPr lang="en-US" altLang="zh-CN" sz="1600" u="none" strike="noStrike" dirty="0" smtClean="0">
                          <a:solidFill>
                            <a:srgbClr val="FF0000"/>
                          </a:solidFill>
                          <a:effectLst/>
                          <a:latin typeface="+mn-lt"/>
                        </a:rPr>
                        <a:t>Check</a:t>
                      </a:r>
                      <a:r>
                        <a:rPr lang="en-US" altLang="zh-CN" sz="1600" u="none" strike="noStrike" baseline="0" dirty="0" smtClean="0">
                          <a:solidFill>
                            <a:srgbClr val="FF0000"/>
                          </a:solidFill>
                          <a:effectLst/>
                          <a:latin typeface="+mn-lt"/>
                        </a:rPr>
                        <a:t> the connection wire</a:t>
                      </a:r>
                    </a:p>
                    <a:p>
                      <a:pPr marL="285750" indent="-285750" algn="l" fontAlgn="ctr">
                        <a:buFont typeface="Wingdings" pitchFamily="2" charset="2"/>
                        <a:buChar char="Ø"/>
                      </a:pPr>
                      <a:r>
                        <a:rPr lang="en-US" altLang="zh-CN" sz="1600" u="none" strike="noStrike" baseline="0" dirty="0" smtClean="0">
                          <a:solidFill>
                            <a:srgbClr val="FF0000"/>
                          </a:solidFill>
                          <a:effectLst/>
                          <a:latin typeface="+mn-lt"/>
                        </a:rPr>
                        <a:t>Check the resistance, if not zero, </a:t>
                      </a:r>
                      <a:r>
                        <a:rPr lang="en-US" altLang="zh-CN" sz="1600" u="none" strike="noStrike" baseline="0" dirty="0" smtClean="0">
                          <a:solidFill>
                            <a:srgbClr val="FF0000"/>
                          </a:solidFill>
                          <a:effectLst/>
                          <a:latin typeface="+mn-lt"/>
                        </a:rPr>
                        <a:t>it’s broken, otherwise </a:t>
                      </a:r>
                      <a:r>
                        <a:rPr lang="en-US" altLang="zh-CN" sz="1600" u="none" strike="noStrike" baseline="0" dirty="0" smtClean="0">
                          <a:solidFill>
                            <a:srgbClr val="FF0000"/>
                          </a:solidFill>
                          <a:effectLst/>
                          <a:latin typeface="+mn-lt"/>
                        </a:rPr>
                        <a:t>it’s the problem </a:t>
                      </a:r>
                      <a:r>
                        <a:rPr lang="en-US" altLang="zh-CN" sz="1600" u="none" strike="noStrike" baseline="0" dirty="0" smtClean="0">
                          <a:solidFill>
                            <a:srgbClr val="FF0000"/>
                          </a:solidFill>
                          <a:effectLst/>
                          <a:latin typeface="+mn-lt"/>
                        </a:rPr>
                        <a:t>of refrigerant system.  Need to check if ambient temperature very low, stop the unit. Check the low pressure, if low than 0.14Mpa, need to find the leakage point and recharge. Check any block?</a:t>
                      </a:r>
                    </a:p>
                    <a:p>
                      <a:pPr marL="285750" indent="-285750" algn="l" fontAlgn="ctr">
                        <a:buFont typeface="Wingdings" pitchFamily="2" charset="2"/>
                        <a:buChar char="Ø"/>
                      </a:pPr>
                      <a:endParaRPr lang="en-US" altLang="zh-CN" sz="1600" u="none" strike="noStrike" baseline="0" dirty="0" smtClean="0">
                        <a:solidFill>
                          <a:srgbClr val="FF0000"/>
                        </a:solidFill>
                        <a:effectLst/>
                        <a:latin typeface="+mn-lt"/>
                      </a:endParaRPr>
                    </a:p>
                    <a:p>
                      <a:pPr marL="285750" indent="-285750" algn="l" fontAlgn="ctr">
                        <a:buFont typeface="Wingdings" pitchFamily="2" charset="2"/>
                        <a:buChar char="Ø"/>
                      </a:pPr>
                      <a:r>
                        <a:rPr lang="en-US" altLang="zh-CN" sz="1600" u="none" strike="noStrike" baseline="0" dirty="0" smtClean="0">
                          <a:solidFill>
                            <a:srgbClr val="FF0000"/>
                          </a:solidFill>
                          <a:effectLst/>
                          <a:latin typeface="+mn-lt"/>
                        </a:rPr>
                        <a:t>If </a:t>
                      </a:r>
                      <a:r>
                        <a:rPr lang="en-US" altLang="zh-CN" sz="1600" u="none" strike="noStrike" baseline="0" dirty="0" smtClean="0">
                          <a:solidFill>
                            <a:srgbClr val="FF0000"/>
                          </a:solidFill>
                          <a:effectLst/>
                          <a:latin typeface="+mn-lt"/>
                        </a:rPr>
                        <a:t>not the above problem, replace the outdoor PCB.</a:t>
                      </a:r>
                    </a:p>
                  </a:txBody>
                  <a:tcPr marL="9525" marR="9525" marT="9525" marB="0" anchor="ctr">
                    <a:noFill/>
                  </a:tcPr>
                </a:tc>
              </a:tr>
            </a:tbl>
          </a:graphicData>
        </a:graphic>
      </p:graphicFrame>
    </p:spTree>
    <p:extLst>
      <p:ext uri="{BB962C8B-B14F-4D97-AF65-F5344CB8AC3E}">
        <p14:creationId xmlns:p14="http://schemas.microsoft.com/office/powerpoint/2010/main" val="31433837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4122738" y="898525"/>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p>
        </p:txBody>
      </p:sp>
      <p:sp>
        <p:nvSpPr>
          <p:cNvPr id="4" name="矩形 3"/>
          <p:cNvSpPr/>
          <p:nvPr/>
        </p:nvSpPr>
        <p:spPr>
          <a:xfrm>
            <a:off x="165102" y="972319"/>
            <a:ext cx="9718102" cy="461665"/>
          </a:xfrm>
          <a:prstGeom prst="rect">
            <a:avLst/>
          </a:prstGeom>
        </p:spPr>
        <p:txBody>
          <a:bodyPr wrap="square">
            <a:spAutoFit/>
          </a:bodyPr>
          <a:lstStyle/>
          <a:p>
            <a:r>
              <a:rPr kumimoji="1" lang="en-US" altLang="zh-CN" sz="2400" b="1" dirty="0" smtClean="0">
                <a:solidFill>
                  <a:schemeClr val="accent2">
                    <a:lumMod val="75000"/>
                  </a:schemeClr>
                </a:solidFill>
                <a:ea typeface="宋体" charset="-122"/>
                <a:cs typeface="Times New Roman" pitchFamily="18" charset="0"/>
              </a:rPr>
              <a:t>17. </a:t>
            </a:r>
            <a:r>
              <a:rPr kumimoji="1" lang="en-US" altLang="zh-CN" sz="2400" b="1" dirty="0" smtClean="0">
                <a:solidFill>
                  <a:schemeClr val="accent2">
                    <a:lumMod val="75000"/>
                  </a:schemeClr>
                </a:solidFill>
                <a:ea typeface="宋体" charset="-122"/>
                <a:cs typeface="Times New Roman" pitchFamily="18" charset="0"/>
              </a:rPr>
              <a:t>Notes</a:t>
            </a:r>
            <a:endParaRPr lang="zh-CN" altLang="en-US" dirty="0"/>
          </a:p>
        </p:txBody>
      </p:sp>
      <p:sp>
        <p:nvSpPr>
          <p:cNvPr id="5" name="矩形 4"/>
          <p:cNvSpPr/>
          <p:nvPr/>
        </p:nvSpPr>
        <p:spPr>
          <a:xfrm>
            <a:off x="4842644" y="180975"/>
            <a:ext cx="5671745" cy="584775"/>
          </a:xfrm>
          <a:prstGeom prst="rect">
            <a:avLst/>
          </a:prstGeom>
        </p:spPr>
        <p:txBody>
          <a:bodyPr wrap="none">
            <a:spAutoFit/>
          </a:bodyPr>
          <a:lstStyle/>
          <a:p>
            <a:pPr>
              <a:defRPr/>
            </a:pPr>
            <a:r>
              <a:rPr kumimoji="1" lang="en-US" altLang="zh-CN" sz="3200" b="1" dirty="0" smtClean="0">
                <a:solidFill>
                  <a:schemeClr val="accent2">
                    <a:lumMod val="75000"/>
                  </a:schemeClr>
                </a:solidFill>
                <a:latin typeface="Arial" charset="0"/>
                <a:ea typeface="宋体" charset="-122"/>
                <a:cs typeface="Times New Roman" pitchFamily="18" charset="0"/>
              </a:rPr>
              <a:t>4. Error code understanding</a:t>
            </a:r>
            <a:endParaRPr kumimoji="1" lang="en-US" altLang="zh-CN" sz="3200" b="1" dirty="0">
              <a:solidFill>
                <a:schemeClr val="accent2">
                  <a:lumMod val="75000"/>
                </a:schemeClr>
              </a:solidFill>
              <a:ea typeface="宋体" charset="-122"/>
              <a:cs typeface="Times New Roman" pitchFamily="18" charset="0"/>
            </a:endParaRPr>
          </a:p>
        </p:txBody>
      </p:sp>
      <p:sp>
        <p:nvSpPr>
          <p:cNvPr id="3" name="Rectangle 2"/>
          <p:cNvSpPr>
            <a:spLocks noChangeArrowheads="1"/>
          </p:cNvSpPr>
          <p:nvPr/>
        </p:nvSpPr>
        <p:spPr bwMode="auto">
          <a:xfrm>
            <a:off x="0" y="0"/>
            <a:ext cx="10693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 name="Text Box 4"/>
          <p:cNvSpPr txBox="1">
            <a:spLocks noChangeArrowheads="1"/>
          </p:cNvSpPr>
          <p:nvPr/>
        </p:nvSpPr>
        <p:spPr bwMode="auto">
          <a:xfrm>
            <a:off x="90116" y="2105596"/>
            <a:ext cx="9361040" cy="1477328"/>
          </a:xfrm>
          <a:prstGeom prst="rect">
            <a:avLst/>
          </a:prstGeom>
          <a:noFill/>
          <a:ln w="9525">
            <a:noFill/>
            <a:miter lim="800000"/>
            <a:headEnd/>
            <a:tailEnd/>
          </a:ln>
          <a:effectLst/>
        </p:spPr>
        <p:txBody>
          <a:bodyPr wrap="square">
            <a:spAutoFit/>
          </a:bodyPr>
          <a:lstStyle/>
          <a:p>
            <a:pPr marL="457200" indent="-457200" algn="l"/>
            <a:r>
              <a:rPr lang="en-US" altLang="zh-CN" sz="1800" dirty="0" smtClean="0">
                <a:solidFill>
                  <a:srgbClr val="002060"/>
                </a:solidFill>
                <a:cs typeface="Arial" pitchFamily="34" charset="0"/>
              </a:rPr>
              <a:t>        Because </a:t>
            </a:r>
            <a:r>
              <a:rPr lang="en-US" altLang="zh-CN" sz="1800" dirty="0">
                <a:solidFill>
                  <a:srgbClr val="002060"/>
                </a:solidFill>
                <a:cs typeface="Arial" pitchFamily="34" charset="0"/>
              </a:rPr>
              <a:t>of there are capacitors in PCB and relative circuit in outdoor unit, even shut </a:t>
            </a:r>
            <a:r>
              <a:rPr lang="en-US" altLang="zh-CN" sz="1800" dirty="0" smtClean="0">
                <a:solidFill>
                  <a:srgbClr val="002060"/>
                </a:solidFill>
                <a:cs typeface="Arial" pitchFamily="34" charset="0"/>
              </a:rPr>
              <a:t>down the </a:t>
            </a:r>
            <a:r>
              <a:rPr lang="en-US" altLang="zh-CN" sz="1800" dirty="0">
                <a:solidFill>
                  <a:srgbClr val="002060"/>
                </a:solidFill>
                <a:cs typeface="Arial" pitchFamily="34" charset="0"/>
              </a:rPr>
              <a:t>power supply, electricity power still are kept in capacitors, do not forget to discharge the electricity power in capacitor</a:t>
            </a:r>
            <a:r>
              <a:rPr lang="en-US" altLang="zh-CN" sz="1800" dirty="0" smtClean="0">
                <a:solidFill>
                  <a:srgbClr val="002060"/>
                </a:solidFill>
                <a:cs typeface="Arial" pitchFamily="34" charset="0"/>
              </a:rPr>
              <a:t>.</a:t>
            </a:r>
          </a:p>
          <a:p>
            <a:pPr marL="457200" indent="-457200" algn="l"/>
            <a:endParaRPr lang="en-GB" altLang="zh-CN" sz="1800" dirty="0">
              <a:solidFill>
                <a:srgbClr val="002060"/>
              </a:solidFill>
              <a:cs typeface="Arial" pitchFamily="34" charset="0"/>
            </a:endParaRPr>
          </a:p>
          <a:p>
            <a:pPr marL="457200" indent="-457200" algn="l"/>
            <a:r>
              <a:rPr lang="en-US" altLang="zh-CN" sz="1800" dirty="0" smtClean="0">
                <a:solidFill>
                  <a:srgbClr val="002060"/>
                </a:solidFill>
                <a:cs typeface="Arial" pitchFamily="34" charset="0"/>
              </a:rPr>
              <a:t>        </a:t>
            </a:r>
            <a:r>
              <a:rPr lang="en-US" altLang="zh-CN" sz="1800" dirty="0" smtClean="0">
                <a:solidFill>
                  <a:srgbClr val="002060"/>
                </a:solidFill>
                <a:cs typeface="Arial" pitchFamily="34" charset="0"/>
              </a:rPr>
              <a:t>Use a resistor with  1500 </a:t>
            </a:r>
            <a:r>
              <a:rPr lang="en-US" altLang="zh-CN" sz="1800" dirty="0">
                <a:solidFill>
                  <a:srgbClr val="002060"/>
                </a:solidFill>
                <a:cs typeface="Arial" pitchFamily="34" charset="0"/>
              </a:rPr>
              <a:t>ohm to 2000 </a:t>
            </a:r>
            <a:r>
              <a:rPr lang="en-US" altLang="zh-CN" sz="1800" dirty="0" smtClean="0">
                <a:solidFill>
                  <a:srgbClr val="002060"/>
                </a:solidFill>
                <a:cs typeface="Arial" pitchFamily="34" charset="0"/>
              </a:rPr>
              <a:t>ohm resistance to discharge the electricity.</a:t>
            </a:r>
            <a:endParaRPr lang="en-GB" altLang="zh-CN" sz="1800" dirty="0">
              <a:solidFill>
                <a:srgbClr val="002060"/>
              </a:solidFill>
              <a:cs typeface="Arial" pitchFamily="34" charset="0"/>
            </a:endParaRPr>
          </a:p>
        </p:txBody>
      </p:sp>
      <p:pic>
        <p:nvPicPr>
          <p:cNvPr id="7" name="Picture 2"/>
          <p:cNvPicPr>
            <a:picLocks noChangeAspect="1" noChangeArrowheads="1"/>
          </p:cNvPicPr>
          <p:nvPr/>
        </p:nvPicPr>
        <p:blipFill>
          <a:blip r:embed="rId2" cstate="print"/>
          <a:srcRect/>
          <a:stretch>
            <a:fillRect/>
          </a:stretch>
        </p:blipFill>
        <p:spPr bwMode="auto">
          <a:xfrm>
            <a:off x="3166167" y="3929633"/>
            <a:ext cx="3514725" cy="1908175"/>
          </a:xfrm>
          <a:prstGeom prst="rect">
            <a:avLst/>
          </a:prstGeom>
          <a:noFill/>
          <a:ln w="9525" algn="ctr">
            <a:noFill/>
            <a:miter lim="800000"/>
            <a:headEnd/>
            <a:tailEnd/>
          </a:ln>
        </p:spPr>
      </p:pic>
      <p:sp>
        <p:nvSpPr>
          <p:cNvPr id="8" name="TextBox 7"/>
          <p:cNvSpPr txBox="1">
            <a:spLocks noChangeArrowheads="1"/>
          </p:cNvSpPr>
          <p:nvPr/>
        </p:nvSpPr>
        <p:spPr bwMode="auto">
          <a:xfrm>
            <a:off x="666180" y="6003587"/>
            <a:ext cx="7186583" cy="369332"/>
          </a:xfrm>
          <a:prstGeom prst="rect">
            <a:avLst/>
          </a:prstGeom>
          <a:noFill/>
          <a:ln w="9525">
            <a:noFill/>
            <a:miter lim="800000"/>
            <a:headEnd/>
            <a:tailEnd/>
          </a:ln>
        </p:spPr>
        <p:txBody>
          <a:bodyPr wrap="none">
            <a:spAutoFit/>
          </a:bodyPr>
          <a:lstStyle/>
          <a:p>
            <a:pPr algn="l"/>
            <a:r>
              <a:rPr lang="en-US" altLang="zh-CN" sz="1800">
                <a:solidFill>
                  <a:srgbClr val="002060"/>
                </a:solidFill>
                <a:cs typeface="Arial" pitchFamily="34" charset="0"/>
              </a:rPr>
              <a:t>The voltage in P2 and P4 in outdoor PCB is high voltage about 310V</a:t>
            </a:r>
            <a:endParaRPr lang="en-GB" altLang="zh-CN" sz="1800">
              <a:solidFill>
                <a:srgbClr val="002060"/>
              </a:solidFill>
              <a:cs typeface="Arial" pitchFamily="34" charset="0"/>
            </a:endParaRPr>
          </a:p>
        </p:txBody>
      </p:sp>
      <p:sp>
        <p:nvSpPr>
          <p:cNvPr id="9" name="矩形 8"/>
          <p:cNvSpPr/>
          <p:nvPr/>
        </p:nvSpPr>
        <p:spPr>
          <a:xfrm>
            <a:off x="594172" y="1548383"/>
            <a:ext cx="877163" cy="369332"/>
          </a:xfrm>
          <a:prstGeom prst="rect">
            <a:avLst/>
          </a:prstGeom>
        </p:spPr>
        <p:txBody>
          <a:bodyPr wrap="none">
            <a:spAutoFit/>
          </a:bodyPr>
          <a:lstStyle/>
          <a:p>
            <a:pPr marL="457200" indent="-457200" algn="l">
              <a:spcBef>
                <a:spcPct val="50000"/>
              </a:spcBef>
            </a:pPr>
            <a:r>
              <a:rPr lang="en-US" altLang="zh-CN" sz="1800" b="1" dirty="0">
                <a:solidFill>
                  <a:srgbClr val="002060"/>
                </a:solidFill>
                <a:cs typeface="Arial" pitchFamily="34" charset="0"/>
              </a:rPr>
              <a:t>Safety</a:t>
            </a:r>
          </a:p>
        </p:txBody>
      </p:sp>
    </p:spTree>
    <p:extLst>
      <p:ext uri="{BB962C8B-B14F-4D97-AF65-F5344CB8AC3E}">
        <p14:creationId xmlns:p14="http://schemas.microsoft.com/office/powerpoint/2010/main" val="388298779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2787" name="Picture 3" descr="060708-EndPage"/>
          <p:cNvPicPr>
            <a:picLocks noChangeAspect="1" noChangeArrowheads="1"/>
          </p:cNvPicPr>
          <p:nvPr/>
        </p:nvPicPr>
        <p:blipFill>
          <a:blip r:embed="rId3">
            <a:extLst>
              <a:ext uri="{28A0092B-C50C-407E-A947-70E740481C1C}">
                <a14:useLocalDpi xmlns:a14="http://schemas.microsoft.com/office/drawing/2010/main" val="0"/>
              </a:ext>
            </a:extLst>
          </a:blip>
          <a:srcRect l="17918" t="23918" r="17940" b="26997"/>
          <a:stretch>
            <a:fillRect/>
          </a:stretch>
        </p:blipFill>
        <p:spPr bwMode="auto">
          <a:xfrm>
            <a:off x="2322513" y="2628900"/>
            <a:ext cx="5537200" cy="300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502787"/>
                                        </p:tgtEl>
                                        <p:attrNameLst>
                                          <p:attrName>style.visibility</p:attrName>
                                        </p:attrNameLst>
                                      </p:cBhvr>
                                      <p:to>
                                        <p:strVal val="visible"/>
                                      </p:to>
                                    </p:set>
                                    <p:animEffect transition="in" filter="fade">
                                      <p:cBhvr>
                                        <p:cTn id="7" dur="500"/>
                                        <p:tgtEl>
                                          <p:spTgt spid="502787"/>
                                        </p:tgtEl>
                                      </p:cBhvr>
                                    </p:animEffect>
                                    <p:anim calcmode="lin" valueType="num">
                                      <p:cBhvr>
                                        <p:cTn id="8" dur="500" fill="hold"/>
                                        <p:tgtEl>
                                          <p:spTgt spid="502787"/>
                                        </p:tgtEl>
                                        <p:attrNameLst>
                                          <p:attrName>ppt_x</p:attrName>
                                        </p:attrNameLst>
                                      </p:cBhvr>
                                      <p:tavLst>
                                        <p:tav tm="0">
                                          <p:val>
                                            <p:strVal val="#ppt_x"/>
                                          </p:val>
                                        </p:tav>
                                        <p:tav tm="100000">
                                          <p:val>
                                            <p:strVal val="#ppt_x"/>
                                          </p:val>
                                        </p:tav>
                                      </p:tavLst>
                                    </p:anim>
                                    <p:anim calcmode="lin" valueType="num">
                                      <p:cBhvr>
                                        <p:cTn id="9" dur="500" fill="hold"/>
                                        <p:tgtEl>
                                          <p:spTgt spid="5027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122738" y="898525"/>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solidFill>
                <a:srgbClr val="002060"/>
              </a:solidFill>
            </a:endParaRPr>
          </a:p>
        </p:txBody>
      </p:sp>
      <p:sp>
        <p:nvSpPr>
          <p:cNvPr id="2" name="矩形 1"/>
          <p:cNvSpPr/>
          <p:nvPr/>
        </p:nvSpPr>
        <p:spPr>
          <a:xfrm>
            <a:off x="4677903" y="180975"/>
            <a:ext cx="5759910" cy="584775"/>
          </a:xfrm>
          <a:prstGeom prst="rect">
            <a:avLst/>
          </a:prstGeom>
        </p:spPr>
        <p:txBody>
          <a:bodyPr wrap="none">
            <a:spAutoFit/>
          </a:bodyPr>
          <a:lstStyle/>
          <a:p>
            <a:pPr algn="r">
              <a:defRPr/>
            </a:pPr>
            <a:r>
              <a:rPr kumimoji="1" lang="en-US" altLang="zh-CN" sz="3200" b="1" dirty="0" smtClean="0">
                <a:solidFill>
                  <a:srgbClr val="002060"/>
                </a:solidFill>
                <a:latin typeface="Arial" charset="0"/>
                <a:ea typeface="宋体" charset="-122"/>
                <a:cs typeface="Times New Roman" pitchFamily="18" charset="0"/>
              </a:rPr>
              <a:t>1. </a:t>
            </a:r>
            <a:r>
              <a:rPr kumimoji="1" lang="en-US" altLang="zh-CN" sz="3200" b="1" dirty="0" smtClean="0">
                <a:solidFill>
                  <a:srgbClr val="002060"/>
                </a:solidFill>
                <a:ea typeface="宋体" charset="-122"/>
                <a:cs typeface="Times New Roman" pitchFamily="18" charset="0"/>
              </a:rPr>
              <a:t>Main parts understanding</a:t>
            </a:r>
            <a:endParaRPr lang="zh-CN" altLang="en-US" sz="3200" dirty="0">
              <a:solidFill>
                <a:srgbClr val="002060"/>
              </a:solidFill>
              <a:latin typeface="Arial" charset="0"/>
              <a:ea typeface="宋体" charset="-122"/>
            </a:endParaRPr>
          </a:p>
        </p:txBody>
      </p:sp>
      <p:sp>
        <p:nvSpPr>
          <p:cNvPr id="4" name="矩形 3"/>
          <p:cNvSpPr/>
          <p:nvPr/>
        </p:nvSpPr>
        <p:spPr>
          <a:xfrm>
            <a:off x="165102" y="972319"/>
            <a:ext cx="3488263" cy="461665"/>
          </a:xfrm>
          <a:prstGeom prst="rect">
            <a:avLst/>
          </a:prstGeom>
        </p:spPr>
        <p:txBody>
          <a:bodyPr wrap="none">
            <a:spAutoFit/>
          </a:bodyPr>
          <a:lstStyle/>
          <a:p>
            <a:r>
              <a:rPr kumimoji="1" lang="en-US" altLang="zh-CN" sz="2400" b="1" dirty="0" smtClean="0">
                <a:solidFill>
                  <a:srgbClr val="002060"/>
                </a:solidFill>
                <a:ea typeface="宋体" charset="-122"/>
                <a:cs typeface="Times New Roman" pitchFamily="18" charset="0"/>
              </a:rPr>
              <a:t>1. </a:t>
            </a:r>
            <a:r>
              <a:rPr kumimoji="1" lang="en-US" altLang="zh-CN" sz="2400" b="1" dirty="0">
                <a:solidFill>
                  <a:srgbClr val="002060"/>
                </a:solidFill>
                <a:ea typeface="宋体" charset="-122"/>
                <a:cs typeface="Times New Roman" pitchFamily="18" charset="0"/>
              </a:rPr>
              <a:t>GA </a:t>
            </a:r>
            <a:r>
              <a:rPr kumimoji="1" lang="en-US" altLang="zh-CN" sz="2400" b="1" dirty="0" smtClean="0">
                <a:solidFill>
                  <a:srgbClr val="002060"/>
                </a:solidFill>
                <a:ea typeface="宋体" charset="-122"/>
                <a:cs typeface="Times New Roman" pitchFamily="18" charset="0"/>
              </a:rPr>
              <a:t>indoor PCB 36K </a:t>
            </a:r>
            <a:endParaRPr lang="zh-CN" altLang="en-US" dirty="0">
              <a:solidFill>
                <a:srgbClr val="002060"/>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flipV="1">
            <a:off x="3090749" y="1429190"/>
            <a:ext cx="5444157" cy="4658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6" name="直接箭头连接符 159"/>
          <p:cNvCxnSpPr>
            <a:stCxn id="40" idx="1"/>
          </p:cNvCxnSpPr>
          <p:nvPr/>
        </p:nvCxnSpPr>
        <p:spPr>
          <a:xfrm>
            <a:off x="5698473" y="1362099"/>
            <a:ext cx="152283" cy="1410420"/>
          </a:xfrm>
          <a:prstGeom prst="straightConnector1">
            <a:avLst/>
          </a:prstGeom>
          <a:ln w="25400">
            <a:solidFill>
              <a:srgbClr val="00B0F0"/>
            </a:solidFill>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0" name="Rectangle 119">
            <a:hlinkClick r:id="" action="ppaction://noaction"/>
          </p:cNvPr>
          <p:cNvSpPr>
            <a:spLocks noChangeArrowheads="1"/>
          </p:cNvSpPr>
          <p:nvPr/>
        </p:nvSpPr>
        <p:spPr bwMode="auto">
          <a:xfrm>
            <a:off x="5058668" y="898525"/>
            <a:ext cx="1279610" cy="463574"/>
          </a:xfrm>
          <a:prstGeom prst="round2DiagRect">
            <a:avLst/>
          </a:prstGeom>
          <a:solidFill>
            <a:srgbClr val="FFFFFF"/>
          </a:solidFill>
          <a:ln w="25400">
            <a:solidFill>
              <a:srgbClr val="00B0F0"/>
            </a:solidFill>
            <a:miter lim="800000"/>
            <a:headEnd type="none" w="sm" len="sm"/>
            <a:tailEnd type="none" w="sm" len="sm"/>
          </a:ln>
          <a:effectLst>
            <a:outerShdw blurRad="63500" sx="102000" sy="102000" algn="ctr" rotWithShape="0">
              <a:prstClr val="black">
                <a:alpha val="40000"/>
              </a:prstClr>
            </a:outerShdw>
          </a:effectLst>
        </p:spPr>
        <p:txBody>
          <a:bodyPr lIns="36000" tIns="0" rIns="36000" bIns="0" anchor="ctr"/>
          <a:lstStyle/>
          <a:p>
            <a:pPr algn="ctr" eaLnBrk="0" fontAlgn="auto" hangingPunct="0">
              <a:spcBef>
                <a:spcPts val="0"/>
              </a:spcBef>
              <a:spcAft>
                <a:spcPts val="0"/>
              </a:spcAft>
              <a:defRPr/>
            </a:pPr>
            <a:r>
              <a:rPr lang="en-US" altLang="zh-CN" b="1" i="1" dirty="0" smtClean="0">
                <a:solidFill>
                  <a:srgbClr val="002060"/>
                </a:solidFill>
                <a:latin typeface="Times New Roman" pitchFamily="18" charset="0"/>
                <a:ea typeface="+mn-ea"/>
                <a:cs typeface="Times New Roman" pitchFamily="18" charset="0"/>
              </a:rPr>
              <a:t>CN8</a:t>
            </a:r>
            <a:endParaRPr lang="en-US" altLang="zh-CN" b="1" i="1" dirty="0">
              <a:solidFill>
                <a:srgbClr val="002060"/>
              </a:solidFill>
              <a:latin typeface="Times New Roman" pitchFamily="18" charset="0"/>
              <a:ea typeface="+mn-ea"/>
              <a:cs typeface="Times New Roman" pitchFamily="18" charset="0"/>
            </a:endParaRPr>
          </a:p>
        </p:txBody>
      </p:sp>
      <p:graphicFrame>
        <p:nvGraphicFramePr>
          <p:cNvPr id="47" name="表格 46"/>
          <p:cNvGraphicFramePr>
            <a:graphicFrameLocks noGrp="1"/>
          </p:cNvGraphicFramePr>
          <p:nvPr>
            <p:extLst>
              <p:ext uri="{D42A27DB-BD31-4B8C-83A1-F6EECF244321}">
                <p14:modId xmlns:p14="http://schemas.microsoft.com/office/powerpoint/2010/main" val="3504745564"/>
              </p:ext>
            </p:extLst>
          </p:nvPr>
        </p:nvGraphicFramePr>
        <p:xfrm>
          <a:off x="32033" y="2844527"/>
          <a:ext cx="4234547" cy="3240000"/>
        </p:xfrm>
        <a:graphic>
          <a:graphicData uri="http://schemas.openxmlformats.org/drawingml/2006/table">
            <a:tbl>
              <a:tblPr>
                <a:effectLst>
                  <a:outerShdw blurRad="63500" sx="102000" sy="102000" algn="ctr" rotWithShape="0">
                    <a:prstClr val="black">
                      <a:alpha val="40000"/>
                    </a:prstClr>
                  </a:outerShdw>
                </a:effectLst>
                <a:tableStyleId>{5C22544A-7EE6-4342-B048-85BDC9FD1C3A}</a:tableStyleId>
              </a:tblPr>
              <a:tblGrid>
                <a:gridCol w="652780"/>
                <a:gridCol w="2573655"/>
                <a:gridCol w="1008112"/>
              </a:tblGrid>
              <a:tr h="540000">
                <a:tc>
                  <a:txBody>
                    <a:bodyPr/>
                    <a:lstStyle/>
                    <a:p>
                      <a:pPr algn="ctr" rtl="0" fontAlgn="ctr"/>
                      <a:r>
                        <a:rPr lang="en-US" sz="1400" b="1" i="1" u="none" strike="noStrike" dirty="0" smtClean="0">
                          <a:solidFill>
                            <a:schemeClr val="bg1"/>
                          </a:solidFill>
                          <a:effectLst/>
                          <a:latin typeface="Times New Roman" pitchFamily="18" charset="0"/>
                          <a:cs typeface="Times New Roman" pitchFamily="18" charset="0"/>
                        </a:rPr>
                        <a:t>Port</a:t>
                      </a:r>
                      <a:endParaRPr lang="en-US" sz="1400" b="1" i="1" u="none" strike="noStrike" dirty="0">
                        <a:solidFill>
                          <a:schemeClr val="bg1"/>
                        </a:solidFill>
                        <a:effectLst/>
                        <a:latin typeface="Times New Roman" pitchFamily="18" charset="0"/>
                        <a:cs typeface="Times New Roman" pitchFamily="18" charset="0"/>
                      </a:endParaRPr>
                    </a:p>
                  </a:txBody>
                  <a:tcPr anchor="ctr">
                    <a:lnL w="12700" cmpd="sng">
                      <a:noFill/>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solidFill>
                      <a:srgbClr val="00B0F0"/>
                    </a:solidFill>
                  </a:tcPr>
                </a:tc>
                <a:tc>
                  <a:txBody>
                    <a:bodyPr/>
                    <a:lstStyle/>
                    <a:p>
                      <a:pPr algn="l" rtl="0" fontAlgn="ctr"/>
                      <a:r>
                        <a:rPr lang="en-US" sz="1400" b="1" i="1" u="none" strike="noStrike" dirty="0" smtClean="0">
                          <a:solidFill>
                            <a:schemeClr val="bg1"/>
                          </a:solidFill>
                          <a:effectLst/>
                          <a:latin typeface="Times New Roman" pitchFamily="18" charset="0"/>
                          <a:cs typeface="Times New Roman" pitchFamily="18" charset="0"/>
                        </a:rPr>
                        <a:t>Description</a:t>
                      </a:r>
                      <a:endParaRPr lang="en-US" sz="1400" b="1" i="1" u="none" strike="noStrike" dirty="0">
                        <a:solidFill>
                          <a:schemeClr val="bg1"/>
                        </a:solidFill>
                        <a:effectLst/>
                        <a:latin typeface="Times New Roman" pitchFamily="18" charset="0"/>
                        <a:cs typeface="Times New Roman" pitchFamily="18"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solidFill>
                      <a:srgbClr val="00B0F0"/>
                    </a:solidFill>
                  </a:tcPr>
                </a:tc>
                <a:tc>
                  <a:txBody>
                    <a:bodyPr/>
                    <a:lstStyle/>
                    <a:p>
                      <a:pPr algn="ctr" rtl="0" fontAlgn="ctr"/>
                      <a:r>
                        <a:rPr lang="en-US" sz="1400" b="1" i="1" u="none" strike="noStrike" dirty="0" smtClean="0">
                          <a:solidFill>
                            <a:schemeClr val="bg1"/>
                          </a:solidFill>
                          <a:effectLst/>
                          <a:latin typeface="Times New Roman" pitchFamily="18" charset="0"/>
                          <a:cs typeface="Times New Roman" pitchFamily="18" charset="0"/>
                        </a:rPr>
                        <a:t>Parameter</a:t>
                      </a:r>
                      <a:endParaRPr lang="en-US" sz="1400" b="1" i="1" u="none" strike="noStrike" dirty="0">
                        <a:solidFill>
                          <a:schemeClr val="bg1"/>
                        </a:solidFill>
                        <a:effectLst/>
                        <a:latin typeface="Times New Roman" pitchFamily="18" charset="0"/>
                        <a:cs typeface="Times New Roman" pitchFamily="18" charset="0"/>
                      </a:endParaRPr>
                    </a:p>
                  </a:txBody>
                  <a:tcPr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solidFill>
                      <a:srgbClr val="00B0F0"/>
                    </a:solidFill>
                  </a:tcPr>
                </a:tc>
              </a:tr>
              <a:tr h="540000">
                <a:tc>
                  <a:txBody>
                    <a:bodyPr/>
                    <a:lstStyle/>
                    <a:p>
                      <a:pPr algn="ctr" rtl="0" fontAlgn="ctr"/>
                      <a:r>
                        <a:rPr lang="en-US" sz="1400" b="1" i="1" u="none" strike="noStrike" dirty="0" smtClean="0">
                          <a:solidFill>
                            <a:srgbClr val="1F497D"/>
                          </a:solidFill>
                          <a:effectLst/>
                          <a:latin typeface="Times New Roman"/>
                        </a:rPr>
                        <a:t>CN2</a:t>
                      </a:r>
                      <a:endParaRPr lang="en-US" sz="1400" b="1" i="1" u="none" strike="noStrike" dirty="0">
                        <a:solidFill>
                          <a:srgbClr val="1F497D"/>
                        </a:solidFill>
                        <a:effectLst/>
                        <a:latin typeface="Times New Roman"/>
                      </a:endParaRPr>
                    </a:p>
                  </a:txBody>
                  <a:tcPr anchor="ctr">
                    <a:lnL w="12700" cmpd="sng">
                      <a:noFill/>
                    </a:lnL>
                    <a:lnR w="12700" cap="flat" cmpd="sng" algn="ctr">
                      <a:solidFill>
                        <a:srgbClr val="00B0F0"/>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l" rtl="0" fontAlgn="ctr"/>
                      <a:r>
                        <a:rPr lang="en-US" sz="1400" b="1" i="1" u="none" strike="noStrike" dirty="0" smtClean="0">
                          <a:solidFill>
                            <a:srgbClr val="1F497D"/>
                          </a:solidFill>
                          <a:effectLst/>
                          <a:latin typeface="Times New Roman"/>
                        </a:rPr>
                        <a:t>Power</a:t>
                      </a:r>
                      <a:r>
                        <a:rPr lang="en-US" sz="1400" b="1" i="1" u="none" strike="noStrike" baseline="0" dirty="0" smtClean="0">
                          <a:solidFill>
                            <a:srgbClr val="1F497D"/>
                          </a:solidFill>
                          <a:effectLst/>
                          <a:latin typeface="Times New Roman"/>
                        </a:rPr>
                        <a:t> of swing motor</a:t>
                      </a:r>
                      <a:endParaRPr lang="en-US" sz="1400" b="1" i="1" u="none" strike="noStrike" dirty="0">
                        <a:solidFill>
                          <a:srgbClr val="1F497D"/>
                        </a:solidFill>
                        <a:effectLst/>
                        <a:latin typeface="Times New Roman"/>
                      </a:endParaRP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ctr" rtl="0" fontAlgn="ctr"/>
                      <a:r>
                        <a:rPr lang="en-US" sz="1400" b="1" i="1" u="none" strike="noStrike" dirty="0" smtClean="0">
                          <a:solidFill>
                            <a:srgbClr val="1F497D"/>
                          </a:solidFill>
                          <a:effectLst/>
                          <a:latin typeface="Times New Roman"/>
                        </a:rPr>
                        <a:t>12V/DC</a:t>
                      </a:r>
                      <a:endParaRPr lang="en-US" sz="1400" b="1" i="1" u="none" strike="noStrike" dirty="0">
                        <a:solidFill>
                          <a:srgbClr val="1F497D"/>
                        </a:solidFill>
                        <a:effectLst/>
                        <a:latin typeface="Times New Roman"/>
                      </a:endParaRPr>
                    </a:p>
                  </a:txBody>
                  <a:tcPr anchor="ctr">
                    <a:lnL w="12700" cap="flat" cmpd="sng" algn="ctr">
                      <a:solidFill>
                        <a:srgbClr val="00B0F0"/>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r>
              <a:tr h="540000">
                <a:tc>
                  <a:txBody>
                    <a:bodyPr/>
                    <a:lstStyle/>
                    <a:p>
                      <a:pPr algn="ctr" rtl="0" fontAlgn="ctr"/>
                      <a:r>
                        <a:rPr lang="en-US" sz="1400" b="1" i="1" u="none" strike="noStrike" dirty="0" smtClean="0">
                          <a:solidFill>
                            <a:srgbClr val="1F497D"/>
                          </a:solidFill>
                          <a:effectLst/>
                          <a:latin typeface="Times New Roman"/>
                        </a:rPr>
                        <a:t>CN4</a:t>
                      </a:r>
                      <a:endParaRPr lang="en-US" sz="1400" b="1" i="1" u="none" strike="noStrike" dirty="0">
                        <a:solidFill>
                          <a:srgbClr val="1F497D"/>
                        </a:solidFill>
                        <a:effectLst/>
                        <a:latin typeface="Times New Roman"/>
                      </a:endParaRPr>
                    </a:p>
                  </a:txBody>
                  <a:tcPr anchor="ctr">
                    <a:lnL w="12700" cmpd="sng">
                      <a:noFill/>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l" rtl="0" fontAlgn="ctr"/>
                      <a:r>
                        <a:rPr lang="en-US" sz="1400" b="1" i="1" u="none" strike="noStrike" dirty="0" smtClean="0">
                          <a:solidFill>
                            <a:srgbClr val="1F497D"/>
                          </a:solidFill>
                          <a:effectLst/>
                          <a:latin typeface="Times New Roman"/>
                        </a:rPr>
                        <a:t>Power</a:t>
                      </a:r>
                      <a:r>
                        <a:rPr lang="en-US" sz="1400" b="1" i="1" u="none" strike="noStrike" baseline="0" dirty="0" smtClean="0">
                          <a:solidFill>
                            <a:srgbClr val="1F497D"/>
                          </a:solidFill>
                          <a:effectLst/>
                          <a:latin typeface="Times New Roman"/>
                        </a:rPr>
                        <a:t> of indoor fan</a:t>
                      </a:r>
                      <a:endParaRPr lang="en-US" sz="1400" b="1" i="1" u="none" strike="noStrike" dirty="0">
                        <a:solidFill>
                          <a:srgbClr val="1F497D"/>
                        </a:solidFill>
                        <a:effectLst/>
                        <a:latin typeface="Times New Roman"/>
                      </a:endParaRP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ctr" rtl="0" fontAlgn="ctr"/>
                      <a:r>
                        <a:rPr lang="en-US" sz="1400" b="1" i="1" u="none" strike="noStrike" dirty="0" smtClean="0">
                          <a:solidFill>
                            <a:srgbClr val="1F497D"/>
                          </a:solidFill>
                          <a:effectLst/>
                          <a:latin typeface="Times New Roman"/>
                        </a:rPr>
                        <a:t>220V/AC</a:t>
                      </a:r>
                      <a:endParaRPr lang="en-US" sz="1400" b="1" i="1" u="none" strike="noStrike" dirty="0">
                        <a:solidFill>
                          <a:srgbClr val="1F497D"/>
                        </a:solidFill>
                        <a:effectLst/>
                        <a:latin typeface="Times New Roman"/>
                      </a:endParaRPr>
                    </a:p>
                  </a:txBody>
                  <a:tcPr anchor="ctr">
                    <a:lnL w="12700" cap="flat" cmpd="sng" algn="ctr">
                      <a:solidFill>
                        <a:srgbClr val="00B0F0"/>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r>
              <a:tr h="540000">
                <a:tc>
                  <a:txBody>
                    <a:bodyPr/>
                    <a:lstStyle/>
                    <a:p>
                      <a:pPr algn="ctr" rtl="0" fontAlgn="ctr"/>
                      <a:r>
                        <a:rPr lang="en-US" sz="1400" b="1" i="1" u="none" strike="noStrike" dirty="0" smtClean="0">
                          <a:solidFill>
                            <a:srgbClr val="1F497D"/>
                          </a:solidFill>
                          <a:effectLst/>
                          <a:latin typeface="Times New Roman"/>
                        </a:rPr>
                        <a:t>CN7</a:t>
                      </a:r>
                      <a:endParaRPr lang="en-US" sz="1400" b="1" i="1" u="none" strike="noStrike" dirty="0">
                        <a:solidFill>
                          <a:srgbClr val="1F497D"/>
                        </a:solidFill>
                        <a:effectLst/>
                        <a:latin typeface="Times New Roman"/>
                      </a:endParaRPr>
                    </a:p>
                  </a:txBody>
                  <a:tcPr anchor="ctr">
                    <a:lnL w="12700" cmpd="sng">
                      <a:noFill/>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l" rtl="0" fontAlgn="ctr"/>
                      <a:r>
                        <a:rPr lang="en-US" sz="1400" b="1" i="1" u="none" strike="noStrike" dirty="0" smtClean="0">
                          <a:solidFill>
                            <a:srgbClr val="1F497D"/>
                          </a:solidFill>
                          <a:effectLst/>
                          <a:latin typeface="Times New Roman"/>
                        </a:rPr>
                        <a:t>Display</a:t>
                      </a:r>
                      <a:endParaRPr lang="en-US" sz="1400" b="1" i="1" u="none" strike="noStrike" dirty="0">
                        <a:solidFill>
                          <a:srgbClr val="1F497D"/>
                        </a:solidFill>
                        <a:effectLst/>
                        <a:latin typeface="Times New Roman"/>
                      </a:endParaRP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ctr" rtl="0" fontAlgn="ctr"/>
                      <a:r>
                        <a:rPr lang="en-US" sz="1400" b="1" i="1" u="none" strike="noStrike" dirty="0" smtClean="0">
                          <a:solidFill>
                            <a:srgbClr val="1F497D"/>
                          </a:solidFill>
                          <a:effectLst/>
                          <a:latin typeface="Times New Roman"/>
                        </a:rPr>
                        <a:t>5V/DC</a:t>
                      </a:r>
                      <a:endParaRPr lang="en-US" sz="1400" b="1" i="1" u="none" strike="noStrike" dirty="0">
                        <a:solidFill>
                          <a:srgbClr val="1F497D"/>
                        </a:solidFill>
                        <a:effectLst/>
                        <a:latin typeface="Times New Roman"/>
                      </a:endParaRPr>
                    </a:p>
                  </a:txBody>
                  <a:tcPr anchor="ctr">
                    <a:lnL w="12700" cap="flat" cmpd="sng" algn="ctr">
                      <a:solidFill>
                        <a:srgbClr val="00B0F0"/>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r>
              <a:tr h="540000">
                <a:tc>
                  <a:txBody>
                    <a:bodyPr/>
                    <a:lstStyle/>
                    <a:p>
                      <a:pPr algn="ctr" rtl="0" fontAlgn="ctr"/>
                      <a:r>
                        <a:rPr lang="en-US" sz="1400" b="1" i="1" u="none" strike="noStrike" dirty="0" smtClean="0">
                          <a:solidFill>
                            <a:srgbClr val="1F497D"/>
                          </a:solidFill>
                          <a:effectLst/>
                          <a:latin typeface="Times New Roman"/>
                        </a:rPr>
                        <a:t>CN6</a:t>
                      </a:r>
                      <a:endParaRPr lang="en-US" sz="1400" b="1" i="1" u="none" strike="noStrike" dirty="0">
                        <a:solidFill>
                          <a:srgbClr val="1F497D"/>
                        </a:solidFill>
                        <a:effectLst/>
                        <a:latin typeface="Times New Roman"/>
                      </a:endParaRPr>
                    </a:p>
                  </a:txBody>
                  <a:tcPr anchor="ctr">
                    <a:lnL w="12700" cmpd="sng">
                      <a:noFill/>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l" rtl="0" fontAlgn="ctr"/>
                      <a:r>
                        <a:rPr lang="en-US" sz="1400" b="1" i="1" u="none" strike="noStrike" dirty="0" smtClean="0">
                          <a:solidFill>
                            <a:srgbClr val="1F497D"/>
                          </a:solidFill>
                          <a:effectLst/>
                          <a:latin typeface="Times New Roman"/>
                        </a:rPr>
                        <a:t>T2B sensor</a:t>
                      </a:r>
                      <a:endParaRPr lang="en-US" sz="1400" b="1" i="1" u="none" strike="noStrike" dirty="0">
                        <a:solidFill>
                          <a:srgbClr val="1F497D"/>
                        </a:solidFill>
                        <a:effectLst/>
                        <a:latin typeface="Times New Roman"/>
                      </a:endParaRP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ctr" rtl="0" fontAlgn="ctr"/>
                      <a:r>
                        <a:rPr lang="en-US" sz="1400" b="1" i="1" u="none" strike="noStrike" dirty="0" smtClean="0">
                          <a:solidFill>
                            <a:srgbClr val="1F497D"/>
                          </a:solidFill>
                          <a:effectLst/>
                          <a:latin typeface="Times New Roman"/>
                        </a:rPr>
                        <a:t>5V/DC</a:t>
                      </a:r>
                      <a:endParaRPr lang="en-US" sz="1400" b="1" i="1" u="none" strike="noStrike" dirty="0">
                        <a:solidFill>
                          <a:srgbClr val="1F497D"/>
                        </a:solidFill>
                        <a:effectLst/>
                        <a:latin typeface="Times New Roman"/>
                      </a:endParaRPr>
                    </a:p>
                  </a:txBody>
                  <a:tcPr anchor="ctr">
                    <a:lnL w="12700" cap="flat" cmpd="sng" algn="ctr">
                      <a:solidFill>
                        <a:srgbClr val="00B0F0"/>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r>
              <a:tr h="540000">
                <a:tc>
                  <a:txBody>
                    <a:bodyPr/>
                    <a:lstStyle/>
                    <a:p>
                      <a:pPr algn="ctr" rtl="0" fontAlgn="ctr"/>
                      <a:r>
                        <a:rPr lang="en-US" sz="1400" b="1" i="1" u="none" strike="noStrike" dirty="0" smtClean="0">
                          <a:solidFill>
                            <a:srgbClr val="1F497D"/>
                          </a:solidFill>
                          <a:effectLst/>
                          <a:latin typeface="Times New Roman"/>
                        </a:rPr>
                        <a:t>CN6</a:t>
                      </a:r>
                      <a:endParaRPr lang="en-US" sz="1400" b="1" i="1" u="none" strike="noStrike" dirty="0">
                        <a:solidFill>
                          <a:srgbClr val="1F497D"/>
                        </a:solidFill>
                        <a:effectLst/>
                        <a:latin typeface="Times New Roman"/>
                      </a:endParaRPr>
                    </a:p>
                  </a:txBody>
                  <a:tcPr anchor="ctr">
                    <a:lnL w="12700" cmpd="sng">
                      <a:noFill/>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l" rtl="0" fontAlgn="ctr"/>
                      <a:r>
                        <a:rPr lang="en-US" sz="1400" b="1" i="1" u="none" strike="noStrike" dirty="0" smtClean="0">
                          <a:solidFill>
                            <a:srgbClr val="1F497D"/>
                          </a:solidFill>
                          <a:effectLst/>
                          <a:latin typeface="Times New Roman"/>
                        </a:rPr>
                        <a:t>T1,T2</a:t>
                      </a:r>
                      <a:r>
                        <a:rPr lang="en-US" sz="1400" b="1" i="1" u="none" strike="noStrike" baseline="0" dirty="0" smtClean="0">
                          <a:solidFill>
                            <a:srgbClr val="1F497D"/>
                          </a:solidFill>
                          <a:effectLst/>
                          <a:latin typeface="Times New Roman"/>
                        </a:rPr>
                        <a:t> sensor</a:t>
                      </a:r>
                      <a:endParaRPr lang="en-US" sz="1400" b="1" i="1" u="none" strike="noStrike" dirty="0">
                        <a:solidFill>
                          <a:srgbClr val="1F497D"/>
                        </a:solidFill>
                        <a:effectLst/>
                        <a:latin typeface="Times New Roman"/>
                      </a:endParaRP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ctr" rtl="0" fontAlgn="ctr"/>
                      <a:r>
                        <a:rPr lang="en-US" sz="1400" b="1" i="1" u="none" strike="noStrike" dirty="0" smtClean="0">
                          <a:solidFill>
                            <a:srgbClr val="1F497D"/>
                          </a:solidFill>
                          <a:effectLst/>
                          <a:latin typeface="Times New Roman"/>
                        </a:rPr>
                        <a:t>5V/DC</a:t>
                      </a:r>
                      <a:endParaRPr lang="en-US" sz="1400" b="1" i="1" u="none" strike="noStrike" dirty="0">
                        <a:solidFill>
                          <a:srgbClr val="1F497D"/>
                        </a:solidFill>
                        <a:effectLst/>
                        <a:latin typeface="Times New Roman"/>
                      </a:endParaRPr>
                    </a:p>
                  </a:txBody>
                  <a:tcPr anchor="ctr">
                    <a:lnL w="12700" cap="flat" cmpd="sng" algn="ctr">
                      <a:solidFill>
                        <a:srgbClr val="00B0F0"/>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r>
            </a:tbl>
          </a:graphicData>
        </a:graphic>
      </p:graphicFrame>
      <p:cxnSp>
        <p:nvCxnSpPr>
          <p:cNvPr id="28" name="直接箭头连接符 159"/>
          <p:cNvCxnSpPr/>
          <p:nvPr/>
        </p:nvCxnSpPr>
        <p:spPr>
          <a:xfrm flipH="1">
            <a:off x="6466950" y="1362099"/>
            <a:ext cx="247902" cy="1405503"/>
          </a:xfrm>
          <a:prstGeom prst="straightConnector1">
            <a:avLst/>
          </a:prstGeom>
          <a:ln w="25400">
            <a:solidFill>
              <a:srgbClr val="00B0F0"/>
            </a:solidFill>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1" name="Rectangle 119">
            <a:hlinkClick r:id="" action="ppaction://noaction"/>
          </p:cNvPr>
          <p:cNvSpPr>
            <a:spLocks noChangeArrowheads="1"/>
          </p:cNvSpPr>
          <p:nvPr/>
        </p:nvSpPr>
        <p:spPr bwMode="auto">
          <a:xfrm>
            <a:off x="6443354" y="898525"/>
            <a:ext cx="1279610" cy="463574"/>
          </a:xfrm>
          <a:prstGeom prst="round2DiagRect">
            <a:avLst/>
          </a:prstGeom>
          <a:solidFill>
            <a:srgbClr val="FFFFFF"/>
          </a:solidFill>
          <a:ln w="25400">
            <a:solidFill>
              <a:srgbClr val="00B0F0"/>
            </a:solidFill>
            <a:miter lim="800000"/>
            <a:headEnd type="none" w="sm" len="sm"/>
            <a:tailEnd type="none" w="sm" len="sm"/>
          </a:ln>
          <a:effectLst>
            <a:outerShdw blurRad="63500" sx="102000" sy="102000" algn="ctr" rotWithShape="0">
              <a:prstClr val="black">
                <a:alpha val="40000"/>
              </a:prstClr>
            </a:outerShdw>
          </a:effectLst>
        </p:spPr>
        <p:txBody>
          <a:bodyPr lIns="36000" tIns="0" rIns="36000" bIns="0" anchor="ctr"/>
          <a:lstStyle/>
          <a:p>
            <a:pPr algn="ctr" eaLnBrk="0" fontAlgn="auto" hangingPunct="0">
              <a:spcBef>
                <a:spcPts val="0"/>
              </a:spcBef>
              <a:spcAft>
                <a:spcPts val="0"/>
              </a:spcAft>
              <a:defRPr/>
            </a:pPr>
            <a:r>
              <a:rPr lang="en-US" altLang="zh-CN" b="1" i="1" dirty="0" smtClean="0">
                <a:solidFill>
                  <a:srgbClr val="002060"/>
                </a:solidFill>
                <a:latin typeface="Times New Roman" pitchFamily="18" charset="0"/>
                <a:ea typeface="+mn-ea"/>
                <a:cs typeface="Times New Roman" pitchFamily="18" charset="0"/>
              </a:rPr>
              <a:t>CN6</a:t>
            </a:r>
            <a:endParaRPr lang="en-US" altLang="zh-CN" b="1" i="1" dirty="0">
              <a:solidFill>
                <a:srgbClr val="002060"/>
              </a:solidFill>
              <a:latin typeface="Times New Roman" pitchFamily="18" charset="0"/>
              <a:ea typeface="+mn-ea"/>
              <a:cs typeface="Times New Roman" pitchFamily="18" charset="0"/>
            </a:endParaRPr>
          </a:p>
        </p:txBody>
      </p:sp>
      <p:cxnSp>
        <p:nvCxnSpPr>
          <p:cNvPr id="34" name="直接箭头连接符 159"/>
          <p:cNvCxnSpPr>
            <a:stCxn id="37" idx="3"/>
          </p:cNvCxnSpPr>
          <p:nvPr/>
        </p:nvCxnSpPr>
        <p:spPr>
          <a:xfrm flipV="1">
            <a:off x="4618353" y="5623099"/>
            <a:ext cx="232558" cy="740319"/>
          </a:xfrm>
          <a:prstGeom prst="straightConnector1">
            <a:avLst/>
          </a:prstGeom>
          <a:ln w="25400">
            <a:solidFill>
              <a:srgbClr val="00B0F0"/>
            </a:solidFill>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7" name="Rectangle 119">
            <a:hlinkClick r:id="" action="ppaction://noaction"/>
          </p:cNvPr>
          <p:cNvSpPr>
            <a:spLocks noChangeArrowheads="1"/>
          </p:cNvSpPr>
          <p:nvPr/>
        </p:nvSpPr>
        <p:spPr bwMode="auto">
          <a:xfrm>
            <a:off x="3978548" y="6363418"/>
            <a:ext cx="1279610" cy="463574"/>
          </a:xfrm>
          <a:prstGeom prst="round2DiagRect">
            <a:avLst/>
          </a:prstGeom>
          <a:solidFill>
            <a:srgbClr val="FFFFFF"/>
          </a:solidFill>
          <a:ln w="25400">
            <a:solidFill>
              <a:srgbClr val="00B0F0"/>
            </a:solidFill>
            <a:miter lim="800000"/>
            <a:headEnd type="none" w="sm" len="sm"/>
            <a:tailEnd type="none" w="sm" len="sm"/>
          </a:ln>
          <a:effectLst>
            <a:outerShdw blurRad="63500" sx="102000" sy="102000" algn="ctr" rotWithShape="0">
              <a:prstClr val="black">
                <a:alpha val="40000"/>
              </a:prstClr>
            </a:outerShdw>
          </a:effectLst>
        </p:spPr>
        <p:txBody>
          <a:bodyPr lIns="36000" tIns="0" rIns="36000" bIns="0" anchor="ctr"/>
          <a:lstStyle/>
          <a:p>
            <a:pPr algn="ctr" eaLnBrk="0" fontAlgn="auto" hangingPunct="0">
              <a:spcBef>
                <a:spcPts val="0"/>
              </a:spcBef>
              <a:spcAft>
                <a:spcPts val="0"/>
              </a:spcAft>
              <a:defRPr/>
            </a:pPr>
            <a:r>
              <a:rPr lang="en-US" altLang="zh-CN" b="1" i="1" dirty="0" smtClean="0">
                <a:solidFill>
                  <a:srgbClr val="002060"/>
                </a:solidFill>
                <a:latin typeface="Times New Roman" pitchFamily="18" charset="0"/>
                <a:ea typeface="+mn-ea"/>
                <a:cs typeface="Times New Roman" pitchFamily="18" charset="0"/>
              </a:rPr>
              <a:t>CN2</a:t>
            </a:r>
            <a:endParaRPr lang="en-US" altLang="zh-CN" b="1" i="1" dirty="0">
              <a:solidFill>
                <a:srgbClr val="002060"/>
              </a:solidFill>
              <a:latin typeface="Times New Roman" pitchFamily="18" charset="0"/>
              <a:ea typeface="+mn-ea"/>
              <a:cs typeface="Times New Roman" pitchFamily="18" charset="0"/>
            </a:endParaRPr>
          </a:p>
        </p:txBody>
      </p:sp>
      <p:cxnSp>
        <p:nvCxnSpPr>
          <p:cNvPr id="38" name="直接箭头连接符 159"/>
          <p:cNvCxnSpPr/>
          <p:nvPr/>
        </p:nvCxnSpPr>
        <p:spPr>
          <a:xfrm flipV="1">
            <a:off x="5687098" y="5854887"/>
            <a:ext cx="0" cy="508531"/>
          </a:xfrm>
          <a:prstGeom prst="straightConnector1">
            <a:avLst/>
          </a:prstGeom>
          <a:ln w="25400">
            <a:solidFill>
              <a:srgbClr val="00B0F0"/>
            </a:solidFill>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4" name="Rectangle 119">
            <a:hlinkClick r:id="" action="ppaction://noaction"/>
          </p:cNvPr>
          <p:cNvSpPr>
            <a:spLocks noChangeArrowheads="1"/>
          </p:cNvSpPr>
          <p:nvPr/>
        </p:nvSpPr>
        <p:spPr bwMode="auto">
          <a:xfrm>
            <a:off x="5410558" y="6363418"/>
            <a:ext cx="1279610" cy="463574"/>
          </a:xfrm>
          <a:prstGeom prst="round2DiagRect">
            <a:avLst/>
          </a:prstGeom>
          <a:solidFill>
            <a:srgbClr val="FFFFFF"/>
          </a:solidFill>
          <a:ln w="25400">
            <a:solidFill>
              <a:srgbClr val="00B0F0"/>
            </a:solidFill>
            <a:miter lim="800000"/>
            <a:headEnd type="none" w="sm" len="sm"/>
            <a:tailEnd type="none" w="sm" len="sm"/>
          </a:ln>
          <a:effectLst>
            <a:outerShdw blurRad="63500" sx="102000" sy="102000" algn="ctr" rotWithShape="0">
              <a:prstClr val="black">
                <a:alpha val="40000"/>
              </a:prstClr>
            </a:outerShdw>
          </a:effectLst>
        </p:spPr>
        <p:txBody>
          <a:bodyPr lIns="36000" tIns="0" rIns="36000" bIns="0" anchor="ctr"/>
          <a:lstStyle/>
          <a:p>
            <a:pPr algn="ctr" eaLnBrk="0" fontAlgn="auto" hangingPunct="0">
              <a:spcBef>
                <a:spcPts val="0"/>
              </a:spcBef>
              <a:spcAft>
                <a:spcPts val="0"/>
              </a:spcAft>
              <a:defRPr/>
            </a:pPr>
            <a:r>
              <a:rPr lang="en-US" altLang="zh-CN" b="1" i="1" dirty="0" smtClean="0">
                <a:solidFill>
                  <a:srgbClr val="002060"/>
                </a:solidFill>
                <a:latin typeface="Times New Roman" pitchFamily="18" charset="0"/>
                <a:ea typeface="+mn-ea"/>
                <a:cs typeface="Times New Roman" pitchFamily="18" charset="0"/>
              </a:rPr>
              <a:t>CN4</a:t>
            </a:r>
            <a:endParaRPr lang="en-US" altLang="zh-CN" b="1" i="1" dirty="0">
              <a:solidFill>
                <a:srgbClr val="002060"/>
              </a:solidFill>
              <a:latin typeface="Times New Roman" pitchFamily="18" charset="0"/>
              <a:ea typeface="+mn-ea"/>
              <a:cs typeface="Times New Roman" pitchFamily="18" charset="0"/>
            </a:endParaRPr>
          </a:p>
        </p:txBody>
      </p:sp>
      <p:cxnSp>
        <p:nvCxnSpPr>
          <p:cNvPr id="46" name="直接箭头连接符 159"/>
          <p:cNvCxnSpPr/>
          <p:nvPr/>
        </p:nvCxnSpPr>
        <p:spPr>
          <a:xfrm flipV="1">
            <a:off x="7434932" y="5854887"/>
            <a:ext cx="0" cy="508531"/>
          </a:xfrm>
          <a:prstGeom prst="straightConnector1">
            <a:avLst/>
          </a:prstGeom>
          <a:ln w="25400">
            <a:solidFill>
              <a:srgbClr val="00B0F0"/>
            </a:solidFill>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8" name="Rectangle 119">
            <a:hlinkClick r:id="" action="ppaction://noaction"/>
          </p:cNvPr>
          <p:cNvSpPr>
            <a:spLocks noChangeArrowheads="1"/>
          </p:cNvSpPr>
          <p:nvPr/>
        </p:nvSpPr>
        <p:spPr bwMode="auto">
          <a:xfrm>
            <a:off x="6873822" y="6341393"/>
            <a:ext cx="1279610" cy="463574"/>
          </a:xfrm>
          <a:prstGeom prst="round2DiagRect">
            <a:avLst/>
          </a:prstGeom>
          <a:solidFill>
            <a:srgbClr val="FFFFFF"/>
          </a:solidFill>
          <a:ln w="25400">
            <a:solidFill>
              <a:srgbClr val="00B0F0"/>
            </a:solidFill>
            <a:miter lim="800000"/>
            <a:headEnd type="none" w="sm" len="sm"/>
            <a:tailEnd type="none" w="sm" len="sm"/>
          </a:ln>
          <a:effectLst>
            <a:outerShdw blurRad="63500" sx="102000" sy="102000" algn="ctr" rotWithShape="0">
              <a:prstClr val="black">
                <a:alpha val="40000"/>
              </a:prstClr>
            </a:outerShdw>
          </a:effectLst>
        </p:spPr>
        <p:txBody>
          <a:bodyPr lIns="36000" tIns="0" rIns="36000" bIns="0" anchor="ctr"/>
          <a:lstStyle/>
          <a:p>
            <a:pPr algn="ctr" eaLnBrk="0" fontAlgn="auto" hangingPunct="0">
              <a:spcBef>
                <a:spcPts val="0"/>
              </a:spcBef>
              <a:spcAft>
                <a:spcPts val="0"/>
              </a:spcAft>
              <a:defRPr/>
            </a:pPr>
            <a:r>
              <a:rPr lang="en-US" altLang="zh-CN" b="1" i="1" dirty="0" smtClean="0">
                <a:solidFill>
                  <a:srgbClr val="002060"/>
                </a:solidFill>
                <a:latin typeface="Times New Roman" pitchFamily="18" charset="0"/>
                <a:ea typeface="+mn-ea"/>
                <a:cs typeface="Times New Roman" pitchFamily="18" charset="0"/>
              </a:rPr>
              <a:t>CN7</a:t>
            </a:r>
            <a:endParaRPr lang="en-US" altLang="zh-CN" b="1" i="1" dirty="0">
              <a:solidFill>
                <a:srgbClr val="002060"/>
              </a:solidFill>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26238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122738" y="898525"/>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p>
        </p:txBody>
      </p:sp>
      <p:sp>
        <p:nvSpPr>
          <p:cNvPr id="2" name="矩形 1"/>
          <p:cNvSpPr/>
          <p:nvPr/>
        </p:nvSpPr>
        <p:spPr>
          <a:xfrm>
            <a:off x="4677903" y="180975"/>
            <a:ext cx="5759910" cy="584775"/>
          </a:xfrm>
          <a:prstGeom prst="rect">
            <a:avLst/>
          </a:prstGeom>
        </p:spPr>
        <p:txBody>
          <a:bodyPr wrap="none">
            <a:spAutoFit/>
          </a:bodyPr>
          <a:lstStyle/>
          <a:p>
            <a:pPr algn="r">
              <a:defRPr/>
            </a:pPr>
            <a:r>
              <a:rPr kumimoji="1" lang="en-US" altLang="zh-CN" sz="3200" b="1" dirty="0" smtClean="0">
                <a:solidFill>
                  <a:schemeClr val="accent2">
                    <a:lumMod val="75000"/>
                  </a:schemeClr>
                </a:solidFill>
                <a:latin typeface="Arial" charset="0"/>
                <a:ea typeface="宋体" charset="-122"/>
                <a:cs typeface="Times New Roman" pitchFamily="18" charset="0"/>
              </a:rPr>
              <a:t>1. </a:t>
            </a:r>
            <a:r>
              <a:rPr kumimoji="1" lang="en-US" altLang="zh-CN" sz="3200" b="1" dirty="0" smtClean="0">
                <a:solidFill>
                  <a:schemeClr val="accent2">
                    <a:lumMod val="75000"/>
                  </a:schemeClr>
                </a:solidFill>
                <a:ea typeface="宋体" charset="-122"/>
                <a:cs typeface="Times New Roman" pitchFamily="18" charset="0"/>
              </a:rPr>
              <a:t>Main parts understanding</a:t>
            </a:r>
            <a:endParaRPr lang="zh-CN" altLang="en-US" sz="3200" dirty="0">
              <a:latin typeface="Arial" charset="0"/>
              <a:ea typeface="宋体" charset="-122"/>
            </a:endParaRPr>
          </a:p>
        </p:txBody>
      </p:sp>
      <p:sp>
        <p:nvSpPr>
          <p:cNvPr id="4" name="矩形 3"/>
          <p:cNvSpPr/>
          <p:nvPr/>
        </p:nvSpPr>
        <p:spPr>
          <a:xfrm>
            <a:off x="165102" y="972319"/>
            <a:ext cx="3778407" cy="461665"/>
          </a:xfrm>
          <a:prstGeom prst="rect">
            <a:avLst/>
          </a:prstGeom>
        </p:spPr>
        <p:txBody>
          <a:bodyPr wrap="none">
            <a:spAutoFit/>
          </a:bodyPr>
          <a:lstStyle/>
          <a:p>
            <a:r>
              <a:rPr kumimoji="1" lang="en-US" altLang="zh-CN" sz="2400" b="1" dirty="0">
                <a:solidFill>
                  <a:srgbClr val="002060"/>
                </a:solidFill>
                <a:ea typeface="宋体" charset="-122"/>
                <a:cs typeface="Times New Roman" pitchFamily="18" charset="0"/>
              </a:rPr>
              <a:t>2</a:t>
            </a:r>
            <a:r>
              <a:rPr kumimoji="1" lang="en-US" altLang="zh-CN" sz="2400" b="1" dirty="0" smtClean="0">
                <a:solidFill>
                  <a:srgbClr val="002060"/>
                </a:solidFill>
                <a:ea typeface="宋体" charset="-122"/>
                <a:cs typeface="Times New Roman" pitchFamily="18" charset="0"/>
              </a:rPr>
              <a:t>. </a:t>
            </a:r>
            <a:r>
              <a:rPr kumimoji="1" lang="en-US" altLang="zh-CN" sz="2400" b="1" dirty="0">
                <a:solidFill>
                  <a:srgbClr val="002060"/>
                </a:solidFill>
                <a:ea typeface="宋体" charset="-122"/>
                <a:cs typeface="Times New Roman" pitchFamily="18" charset="0"/>
              </a:rPr>
              <a:t>GA </a:t>
            </a:r>
            <a:r>
              <a:rPr kumimoji="1" lang="en-US" altLang="zh-CN" sz="2400" b="1" dirty="0" smtClean="0">
                <a:solidFill>
                  <a:srgbClr val="002060"/>
                </a:solidFill>
                <a:ea typeface="宋体" charset="-122"/>
                <a:cs typeface="Times New Roman" pitchFamily="18" charset="0"/>
              </a:rPr>
              <a:t>outdoor  PCB 36K </a:t>
            </a:r>
            <a:endParaRPr lang="zh-CN" altLang="en-US" dirty="0">
              <a:solidFill>
                <a:srgbClr val="002060"/>
              </a:solidFill>
            </a:endParaRPr>
          </a:p>
        </p:txBody>
      </p:sp>
      <p:pic>
        <p:nvPicPr>
          <p:cNvPr id="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781"/>
          <a:stretch/>
        </p:blipFill>
        <p:spPr bwMode="auto">
          <a:xfrm>
            <a:off x="522164" y="1433983"/>
            <a:ext cx="9713216" cy="58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04060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122738" y="898525"/>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p>
        </p:txBody>
      </p:sp>
      <p:sp>
        <p:nvSpPr>
          <p:cNvPr id="2" name="矩形 1"/>
          <p:cNvSpPr/>
          <p:nvPr/>
        </p:nvSpPr>
        <p:spPr>
          <a:xfrm>
            <a:off x="4677903" y="180975"/>
            <a:ext cx="5759910" cy="584775"/>
          </a:xfrm>
          <a:prstGeom prst="rect">
            <a:avLst/>
          </a:prstGeom>
        </p:spPr>
        <p:txBody>
          <a:bodyPr wrap="none">
            <a:spAutoFit/>
          </a:bodyPr>
          <a:lstStyle/>
          <a:p>
            <a:pPr algn="r">
              <a:defRPr/>
            </a:pPr>
            <a:r>
              <a:rPr kumimoji="1" lang="en-US" altLang="zh-CN" sz="3200" b="1" dirty="0" smtClean="0">
                <a:solidFill>
                  <a:schemeClr val="accent2">
                    <a:lumMod val="75000"/>
                  </a:schemeClr>
                </a:solidFill>
                <a:latin typeface="Arial" charset="0"/>
                <a:ea typeface="宋体" charset="-122"/>
                <a:cs typeface="Times New Roman" pitchFamily="18" charset="0"/>
              </a:rPr>
              <a:t>1. </a:t>
            </a:r>
            <a:r>
              <a:rPr kumimoji="1" lang="en-US" altLang="zh-CN" sz="3200" b="1" dirty="0" smtClean="0">
                <a:solidFill>
                  <a:schemeClr val="accent2">
                    <a:lumMod val="75000"/>
                  </a:schemeClr>
                </a:solidFill>
                <a:ea typeface="宋体" charset="-122"/>
                <a:cs typeface="Times New Roman" pitchFamily="18" charset="0"/>
              </a:rPr>
              <a:t>Main parts understanding</a:t>
            </a:r>
            <a:endParaRPr lang="zh-CN" altLang="en-US" sz="3200" dirty="0">
              <a:latin typeface="Arial" charset="0"/>
              <a:ea typeface="宋体" charset="-122"/>
            </a:endParaRPr>
          </a:p>
        </p:txBody>
      </p:sp>
      <p:sp>
        <p:nvSpPr>
          <p:cNvPr id="4" name="矩形 3"/>
          <p:cNvSpPr/>
          <p:nvPr/>
        </p:nvSpPr>
        <p:spPr>
          <a:xfrm>
            <a:off x="165102" y="972319"/>
            <a:ext cx="3693447" cy="461665"/>
          </a:xfrm>
          <a:prstGeom prst="rect">
            <a:avLst/>
          </a:prstGeom>
        </p:spPr>
        <p:txBody>
          <a:bodyPr wrap="none">
            <a:spAutoFit/>
          </a:bodyPr>
          <a:lstStyle/>
          <a:p>
            <a:r>
              <a:rPr kumimoji="1" lang="en-US" altLang="zh-CN" sz="2400" b="1" dirty="0">
                <a:solidFill>
                  <a:srgbClr val="002060"/>
                </a:solidFill>
                <a:ea typeface="宋体" charset="-122"/>
                <a:cs typeface="Times New Roman" pitchFamily="18" charset="0"/>
              </a:rPr>
              <a:t>2</a:t>
            </a:r>
            <a:r>
              <a:rPr kumimoji="1" lang="en-US" altLang="zh-CN" sz="2400" b="1" dirty="0" smtClean="0">
                <a:solidFill>
                  <a:srgbClr val="002060"/>
                </a:solidFill>
                <a:ea typeface="宋体" charset="-122"/>
                <a:cs typeface="Times New Roman" pitchFamily="18" charset="0"/>
              </a:rPr>
              <a:t>. </a:t>
            </a:r>
            <a:r>
              <a:rPr kumimoji="1" lang="en-US" altLang="zh-CN" sz="2400" b="1" dirty="0">
                <a:solidFill>
                  <a:srgbClr val="002060"/>
                </a:solidFill>
                <a:ea typeface="宋体" charset="-122"/>
                <a:cs typeface="Times New Roman" pitchFamily="18" charset="0"/>
              </a:rPr>
              <a:t>GA </a:t>
            </a:r>
            <a:r>
              <a:rPr kumimoji="1" lang="en-US" altLang="zh-CN" sz="2400" b="1" dirty="0" smtClean="0">
                <a:solidFill>
                  <a:srgbClr val="002060"/>
                </a:solidFill>
                <a:ea typeface="宋体" charset="-122"/>
                <a:cs typeface="Times New Roman" pitchFamily="18" charset="0"/>
              </a:rPr>
              <a:t>outdoor PCB 36K </a:t>
            </a:r>
            <a:endParaRPr lang="zh-CN" altLang="en-US" dirty="0">
              <a:solidFill>
                <a:srgbClr val="00206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686" y="1670050"/>
            <a:ext cx="8556740" cy="4486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圆角矩形 6"/>
          <p:cNvSpPr/>
          <p:nvPr/>
        </p:nvSpPr>
        <p:spPr bwMode="auto">
          <a:xfrm>
            <a:off x="4842644" y="2340471"/>
            <a:ext cx="4248472" cy="3218631"/>
          </a:xfrm>
          <a:prstGeom prst="round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rgbClr val="000099"/>
              </a:solidFill>
              <a:effectLst/>
              <a:latin typeface="Calibri" pitchFamily="34" charset="0"/>
              <a:ea typeface="宋体" pitchFamily="2" charset="-122"/>
            </a:endParaRPr>
          </a:p>
        </p:txBody>
      </p:sp>
      <p:cxnSp>
        <p:nvCxnSpPr>
          <p:cNvPr id="8" name="直接箭头连接符 159"/>
          <p:cNvCxnSpPr/>
          <p:nvPr/>
        </p:nvCxnSpPr>
        <p:spPr>
          <a:xfrm flipV="1">
            <a:off x="7074893" y="5559103"/>
            <a:ext cx="0" cy="741808"/>
          </a:xfrm>
          <a:prstGeom prst="straightConnector1">
            <a:avLst/>
          </a:prstGeom>
          <a:ln w="25400">
            <a:solidFill>
              <a:srgbClr val="00B0F0"/>
            </a:solidFill>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Rectangle 119">
            <a:hlinkClick r:id="" action="ppaction://noaction"/>
          </p:cNvPr>
          <p:cNvSpPr>
            <a:spLocks noChangeArrowheads="1"/>
          </p:cNvSpPr>
          <p:nvPr/>
        </p:nvSpPr>
        <p:spPr bwMode="auto">
          <a:xfrm>
            <a:off x="5922764" y="6307072"/>
            <a:ext cx="2376264" cy="463574"/>
          </a:xfrm>
          <a:prstGeom prst="round2DiagRect">
            <a:avLst/>
          </a:prstGeom>
          <a:solidFill>
            <a:srgbClr val="FFFFFF"/>
          </a:solidFill>
          <a:ln w="25400">
            <a:solidFill>
              <a:srgbClr val="00B0F0"/>
            </a:solidFill>
            <a:miter lim="800000"/>
            <a:headEnd type="none" w="sm" len="sm"/>
            <a:tailEnd type="none" w="sm" len="sm"/>
          </a:ln>
          <a:effectLst>
            <a:outerShdw blurRad="63500" sx="102000" sy="102000" algn="ctr" rotWithShape="0">
              <a:prstClr val="black">
                <a:alpha val="40000"/>
              </a:prstClr>
            </a:outerShdw>
          </a:effectLst>
        </p:spPr>
        <p:txBody>
          <a:bodyPr lIns="36000" tIns="0" rIns="36000" bIns="0" anchor="ctr"/>
          <a:lstStyle/>
          <a:p>
            <a:pPr algn="ctr" eaLnBrk="0" fontAlgn="auto" hangingPunct="0">
              <a:spcBef>
                <a:spcPts val="0"/>
              </a:spcBef>
              <a:spcAft>
                <a:spcPts val="0"/>
              </a:spcAft>
              <a:defRPr/>
            </a:pPr>
            <a:r>
              <a:rPr lang="en-US" altLang="zh-CN" b="1" i="1" dirty="0" smtClean="0">
                <a:solidFill>
                  <a:srgbClr val="002060"/>
                </a:solidFill>
                <a:latin typeface="Times New Roman" pitchFamily="18" charset="0"/>
                <a:ea typeface="+mn-ea"/>
                <a:cs typeface="Times New Roman" pitchFamily="18" charset="0"/>
              </a:rPr>
              <a:t>Outdoor main PCB</a:t>
            </a:r>
            <a:endParaRPr lang="en-US" altLang="zh-CN" b="1" i="1" dirty="0">
              <a:solidFill>
                <a:srgbClr val="002060"/>
              </a:solidFill>
              <a:latin typeface="Times New Roman" pitchFamily="18" charset="0"/>
              <a:ea typeface="+mn-ea"/>
              <a:cs typeface="Times New Roman" pitchFamily="18" charset="0"/>
            </a:endParaRPr>
          </a:p>
        </p:txBody>
      </p:sp>
      <p:cxnSp>
        <p:nvCxnSpPr>
          <p:cNvPr id="18" name="直接箭头连接符 159"/>
          <p:cNvCxnSpPr/>
          <p:nvPr/>
        </p:nvCxnSpPr>
        <p:spPr>
          <a:xfrm flipV="1">
            <a:off x="2178348" y="5565264"/>
            <a:ext cx="0" cy="741808"/>
          </a:xfrm>
          <a:prstGeom prst="straightConnector1">
            <a:avLst/>
          </a:prstGeom>
          <a:ln w="25400">
            <a:solidFill>
              <a:srgbClr val="00B0F0"/>
            </a:solidFill>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圆角矩形 18"/>
          <p:cNvSpPr/>
          <p:nvPr/>
        </p:nvSpPr>
        <p:spPr bwMode="auto">
          <a:xfrm>
            <a:off x="1458268" y="2196455"/>
            <a:ext cx="2880319" cy="1994495"/>
          </a:xfrm>
          <a:prstGeom prst="round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rgbClr val="000099"/>
              </a:solidFill>
              <a:effectLst/>
              <a:latin typeface="Calibri" pitchFamily="34" charset="0"/>
              <a:ea typeface="宋体" pitchFamily="2" charset="-122"/>
            </a:endParaRPr>
          </a:p>
        </p:txBody>
      </p:sp>
      <p:cxnSp>
        <p:nvCxnSpPr>
          <p:cNvPr id="20" name="直接箭头连接符 159"/>
          <p:cNvCxnSpPr>
            <a:endCxn id="19" idx="1"/>
          </p:cNvCxnSpPr>
          <p:nvPr/>
        </p:nvCxnSpPr>
        <p:spPr>
          <a:xfrm>
            <a:off x="975830" y="3193703"/>
            <a:ext cx="482438" cy="0"/>
          </a:xfrm>
          <a:prstGeom prst="straightConnector1">
            <a:avLst/>
          </a:prstGeom>
          <a:ln w="25400">
            <a:solidFill>
              <a:srgbClr val="00B0F0"/>
            </a:solidFill>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3" name="Rectangle 119">
            <a:hlinkClick r:id="" action="ppaction://noaction"/>
          </p:cNvPr>
          <p:cNvSpPr>
            <a:spLocks noChangeArrowheads="1"/>
          </p:cNvSpPr>
          <p:nvPr/>
        </p:nvSpPr>
        <p:spPr bwMode="auto">
          <a:xfrm>
            <a:off x="0" y="2961916"/>
            <a:ext cx="1188132" cy="463574"/>
          </a:xfrm>
          <a:prstGeom prst="round2DiagRect">
            <a:avLst/>
          </a:prstGeom>
          <a:solidFill>
            <a:srgbClr val="FFFFFF"/>
          </a:solidFill>
          <a:ln w="25400">
            <a:solidFill>
              <a:srgbClr val="00B0F0"/>
            </a:solidFill>
            <a:miter lim="800000"/>
            <a:headEnd type="none" w="sm" len="sm"/>
            <a:tailEnd type="none" w="sm" len="sm"/>
          </a:ln>
          <a:effectLst>
            <a:outerShdw blurRad="63500" sx="102000" sy="102000" algn="ctr" rotWithShape="0">
              <a:prstClr val="black">
                <a:alpha val="40000"/>
              </a:prstClr>
            </a:outerShdw>
          </a:effectLst>
        </p:spPr>
        <p:txBody>
          <a:bodyPr lIns="36000" tIns="0" rIns="36000" bIns="0" anchor="ctr"/>
          <a:lstStyle/>
          <a:p>
            <a:pPr algn="ctr" eaLnBrk="0" fontAlgn="auto" hangingPunct="0">
              <a:spcBef>
                <a:spcPts val="0"/>
              </a:spcBef>
              <a:spcAft>
                <a:spcPts val="0"/>
              </a:spcAft>
              <a:defRPr/>
            </a:pPr>
            <a:r>
              <a:rPr lang="en-US" altLang="zh-CN" b="1" i="1" dirty="0" smtClean="0">
                <a:solidFill>
                  <a:srgbClr val="002060"/>
                </a:solidFill>
                <a:latin typeface="Times New Roman" pitchFamily="18" charset="0"/>
                <a:ea typeface="+mn-ea"/>
                <a:cs typeface="Times New Roman" pitchFamily="18" charset="0"/>
              </a:rPr>
              <a:t>IPM</a:t>
            </a:r>
            <a:endParaRPr lang="en-US" altLang="zh-CN" b="1" i="1" dirty="0">
              <a:solidFill>
                <a:srgbClr val="002060"/>
              </a:solidFill>
              <a:latin typeface="Times New Roman" pitchFamily="18" charset="0"/>
              <a:ea typeface="+mn-ea"/>
              <a:cs typeface="Times New Roman" pitchFamily="18" charset="0"/>
            </a:endParaRPr>
          </a:p>
        </p:txBody>
      </p:sp>
      <p:sp>
        <p:nvSpPr>
          <p:cNvPr id="24" name="Rectangle 119">
            <a:hlinkClick r:id="" action="ppaction://noaction"/>
          </p:cNvPr>
          <p:cNvSpPr>
            <a:spLocks noChangeArrowheads="1"/>
          </p:cNvSpPr>
          <p:nvPr/>
        </p:nvSpPr>
        <p:spPr bwMode="auto">
          <a:xfrm>
            <a:off x="1445953" y="6308302"/>
            <a:ext cx="1188132" cy="463574"/>
          </a:xfrm>
          <a:prstGeom prst="round2DiagRect">
            <a:avLst/>
          </a:prstGeom>
          <a:solidFill>
            <a:srgbClr val="FFFFFF"/>
          </a:solidFill>
          <a:ln w="25400">
            <a:solidFill>
              <a:srgbClr val="00B0F0"/>
            </a:solidFill>
            <a:miter lim="800000"/>
            <a:headEnd type="none" w="sm" len="sm"/>
            <a:tailEnd type="none" w="sm" len="sm"/>
          </a:ln>
          <a:effectLst>
            <a:outerShdw blurRad="63500" sx="102000" sy="102000" algn="ctr" rotWithShape="0">
              <a:prstClr val="black">
                <a:alpha val="40000"/>
              </a:prstClr>
            </a:outerShdw>
          </a:effectLst>
        </p:spPr>
        <p:txBody>
          <a:bodyPr lIns="36000" tIns="0" rIns="36000" bIns="0" anchor="ctr"/>
          <a:lstStyle/>
          <a:p>
            <a:pPr algn="ctr" eaLnBrk="0" fontAlgn="auto" hangingPunct="0">
              <a:spcBef>
                <a:spcPts val="0"/>
              </a:spcBef>
              <a:spcAft>
                <a:spcPts val="0"/>
              </a:spcAft>
              <a:defRPr/>
            </a:pPr>
            <a:r>
              <a:rPr lang="en-US" altLang="zh-CN" b="1" i="1" dirty="0" smtClean="0">
                <a:solidFill>
                  <a:srgbClr val="002060"/>
                </a:solidFill>
                <a:latin typeface="Times New Roman" pitchFamily="18" charset="0"/>
                <a:ea typeface="+mn-ea"/>
                <a:cs typeface="Times New Roman" pitchFamily="18" charset="0"/>
              </a:rPr>
              <a:t>PFC</a:t>
            </a:r>
            <a:endParaRPr lang="en-US" altLang="zh-CN" b="1" i="1" dirty="0">
              <a:solidFill>
                <a:srgbClr val="002060"/>
              </a:solidFill>
              <a:latin typeface="Times New Roman" pitchFamily="18" charset="0"/>
              <a:ea typeface="+mn-ea"/>
              <a:cs typeface="Times New Roman" pitchFamily="18" charset="0"/>
            </a:endParaRPr>
          </a:p>
        </p:txBody>
      </p:sp>
      <p:sp>
        <p:nvSpPr>
          <p:cNvPr id="25" name="圆角矩形 24"/>
          <p:cNvSpPr/>
          <p:nvPr/>
        </p:nvSpPr>
        <p:spPr bwMode="auto">
          <a:xfrm>
            <a:off x="975830" y="4162401"/>
            <a:ext cx="2231827" cy="1402864"/>
          </a:xfrm>
          <a:prstGeom prst="round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rgbClr val="000099"/>
              </a:solidFill>
              <a:effectLst/>
              <a:latin typeface="Calibri" pitchFamily="34" charset="0"/>
              <a:ea typeface="宋体" pitchFamily="2" charset="-122"/>
            </a:endParaRPr>
          </a:p>
        </p:txBody>
      </p:sp>
      <p:sp>
        <p:nvSpPr>
          <p:cNvPr id="28" name="圆角矩形 27"/>
          <p:cNvSpPr/>
          <p:nvPr/>
        </p:nvSpPr>
        <p:spPr bwMode="auto">
          <a:xfrm>
            <a:off x="3258468" y="4441614"/>
            <a:ext cx="672633" cy="844438"/>
          </a:xfrm>
          <a:prstGeom prst="round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rgbClr val="000099"/>
              </a:solidFill>
              <a:effectLst/>
              <a:latin typeface="Calibri" pitchFamily="34" charset="0"/>
              <a:ea typeface="宋体" pitchFamily="2" charset="-122"/>
            </a:endParaRPr>
          </a:p>
        </p:txBody>
      </p:sp>
      <p:cxnSp>
        <p:nvCxnSpPr>
          <p:cNvPr id="29" name="直接箭头连接符 159"/>
          <p:cNvCxnSpPr/>
          <p:nvPr/>
        </p:nvCxnSpPr>
        <p:spPr>
          <a:xfrm flipV="1">
            <a:off x="3594784" y="5292799"/>
            <a:ext cx="0" cy="1015503"/>
          </a:xfrm>
          <a:prstGeom prst="straightConnector1">
            <a:avLst/>
          </a:prstGeom>
          <a:ln w="25400">
            <a:solidFill>
              <a:srgbClr val="00B0F0"/>
            </a:solidFill>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2" name="Rectangle 119">
            <a:hlinkClick r:id="" action="ppaction://noaction"/>
          </p:cNvPr>
          <p:cNvSpPr>
            <a:spLocks noChangeArrowheads="1"/>
          </p:cNvSpPr>
          <p:nvPr/>
        </p:nvSpPr>
        <p:spPr bwMode="auto">
          <a:xfrm>
            <a:off x="3000718" y="6353690"/>
            <a:ext cx="1188132" cy="463574"/>
          </a:xfrm>
          <a:prstGeom prst="round2DiagRect">
            <a:avLst/>
          </a:prstGeom>
          <a:solidFill>
            <a:srgbClr val="FFFFFF"/>
          </a:solidFill>
          <a:ln w="25400">
            <a:solidFill>
              <a:srgbClr val="00B0F0"/>
            </a:solidFill>
            <a:miter lim="800000"/>
            <a:headEnd type="none" w="sm" len="sm"/>
            <a:tailEnd type="none" w="sm" len="sm"/>
          </a:ln>
          <a:effectLst>
            <a:outerShdw blurRad="63500" sx="102000" sy="102000" algn="ctr" rotWithShape="0">
              <a:prstClr val="black">
                <a:alpha val="40000"/>
              </a:prstClr>
            </a:outerShdw>
          </a:effectLst>
        </p:spPr>
        <p:txBody>
          <a:bodyPr lIns="36000" tIns="0" rIns="36000" bIns="0" anchor="ctr"/>
          <a:lstStyle/>
          <a:p>
            <a:pPr algn="ctr" eaLnBrk="0" fontAlgn="auto" hangingPunct="0">
              <a:spcBef>
                <a:spcPts val="0"/>
              </a:spcBef>
              <a:spcAft>
                <a:spcPts val="0"/>
              </a:spcAft>
              <a:defRPr/>
            </a:pPr>
            <a:r>
              <a:rPr lang="en-US" altLang="zh-CN" b="1" i="1" dirty="0" smtClean="0">
                <a:solidFill>
                  <a:srgbClr val="002060"/>
                </a:solidFill>
                <a:latin typeface="Times New Roman" pitchFamily="18" charset="0"/>
                <a:ea typeface="+mn-ea"/>
                <a:cs typeface="Times New Roman" pitchFamily="18" charset="0"/>
              </a:rPr>
              <a:t>Rectifier</a:t>
            </a:r>
            <a:endParaRPr lang="en-US" altLang="zh-CN" b="1" i="1" dirty="0">
              <a:solidFill>
                <a:srgbClr val="002060"/>
              </a:solidFill>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3330843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122738" y="1474589"/>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p>
        </p:txBody>
      </p:sp>
      <p:sp>
        <p:nvSpPr>
          <p:cNvPr id="2" name="矩形 1"/>
          <p:cNvSpPr/>
          <p:nvPr/>
        </p:nvSpPr>
        <p:spPr>
          <a:xfrm>
            <a:off x="4677903" y="180975"/>
            <a:ext cx="5759910" cy="584775"/>
          </a:xfrm>
          <a:prstGeom prst="rect">
            <a:avLst/>
          </a:prstGeom>
        </p:spPr>
        <p:txBody>
          <a:bodyPr wrap="none">
            <a:spAutoFit/>
          </a:bodyPr>
          <a:lstStyle/>
          <a:p>
            <a:pPr algn="r">
              <a:defRPr/>
            </a:pPr>
            <a:r>
              <a:rPr kumimoji="1" lang="en-US" altLang="zh-CN" sz="3200" b="1" dirty="0" smtClean="0">
                <a:solidFill>
                  <a:schemeClr val="accent2">
                    <a:lumMod val="75000"/>
                  </a:schemeClr>
                </a:solidFill>
                <a:latin typeface="Arial" charset="0"/>
                <a:ea typeface="宋体" charset="-122"/>
                <a:cs typeface="Times New Roman" pitchFamily="18" charset="0"/>
              </a:rPr>
              <a:t>1. </a:t>
            </a:r>
            <a:r>
              <a:rPr kumimoji="1" lang="en-US" altLang="zh-CN" sz="3200" b="1" dirty="0" smtClean="0">
                <a:solidFill>
                  <a:schemeClr val="accent2">
                    <a:lumMod val="75000"/>
                  </a:schemeClr>
                </a:solidFill>
                <a:ea typeface="宋体" charset="-122"/>
                <a:cs typeface="Times New Roman" pitchFamily="18" charset="0"/>
              </a:rPr>
              <a:t>Main parts understanding</a:t>
            </a:r>
            <a:endParaRPr lang="zh-CN" altLang="en-US" sz="3200" dirty="0">
              <a:latin typeface="Arial" charset="0"/>
              <a:ea typeface="宋体" charset="-122"/>
            </a:endParaRPr>
          </a:p>
        </p:txBody>
      </p:sp>
      <p:sp>
        <p:nvSpPr>
          <p:cNvPr id="4" name="矩形 3"/>
          <p:cNvSpPr/>
          <p:nvPr/>
        </p:nvSpPr>
        <p:spPr>
          <a:xfrm>
            <a:off x="165102" y="1044327"/>
            <a:ext cx="3693447" cy="461665"/>
          </a:xfrm>
          <a:prstGeom prst="rect">
            <a:avLst/>
          </a:prstGeom>
        </p:spPr>
        <p:txBody>
          <a:bodyPr wrap="none">
            <a:spAutoFit/>
          </a:bodyPr>
          <a:lstStyle/>
          <a:p>
            <a:r>
              <a:rPr kumimoji="1" lang="en-US" altLang="zh-CN" sz="2400" b="1" dirty="0">
                <a:solidFill>
                  <a:srgbClr val="002060"/>
                </a:solidFill>
                <a:ea typeface="宋体" charset="-122"/>
                <a:cs typeface="Times New Roman" pitchFamily="18" charset="0"/>
              </a:rPr>
              <a:t>2</a:t>
            </a:r>
            <a:r>
              <a:rPr kumimoji="1" lang="en-US" altLang="zh-CN" sz="2400" b="1" dirty="0" smtClean="0">
                <a:solidFill>
                  <a:srgbClr val="002060"/>
                </a:solidFill>
                <a:ea typeface="宋体" charset="-122"/>
                <a:cs typeface="Times New Roman" pitchFamily="18" charset="0"/>
              </a:rPr>
              <a:t>. </a:t>
            </a:r>
            <a:r>
              <a:rPr kumimoji="1" lang="en-US" altLang="zh-CN" sz="2400" b="1" dirty="0">
                <a:solidFill>
                  <a:srgbClr val="002060"/>
                </a:solidFill>
                <a:ea typeface="宋体" charset="-122"/>
                <a:cs typeface="Times New Roman" pitchFamily="18" charset="0"/>
              </a:rPr>
              <a:t>GA </a:t>
            </a:r>
            <a:r>
              <a:rPr kumimoji="1" lang="en-US" altLang="zh-CN" sz="2400" b="1" dirty="0" smtClean="0">
                <a:solidFill>
                  <a:srgbClr val="002060"/>
                </a:solidFill>
                <a:ea typeface="宋体" charset="-122"/>
                <a:cs typeface="Times New Roman" pitchFamily="18" charset="0"/>
              </a:rPr>
              <a:t>outdoor PCB 36K </a:t>
            </a:r>
            <a:endParaRPr lang="zh-CN" altLang="en-US" dirty="0">
              <a:solidFill>
                <a:srgbClr val="00206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6340" y="2235497"/>
            <a:ext cx="7026322" cy="5001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圆角矩形 5"/>
          <p:cNvSpPr/>
          <p:nvPr/>
        </p:nvSpPr>
        <p:spPr bwMode="auto">
          <a:xfrm>
            <a:off x="6786860" y="2916535"/>
            <a:ext cx="432047" cy="458223"/>
          </a:xfrm>
          <a:prstGeom prst="round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rgbClr val="000099"/>
              </a:solidFill>
              <a:effectLst/>
              <a:latin typeface="Calibri" pitchFamily="34" charset="0"/>
              <a:ea typeface="宋体" pitchFamily="2" charset="-122"/>
            </a:endParaRPr>
          </a:p>
        </p:txBody>
      </p:sp>
      <p:cxnSp>
        <p:nvCxnSpPr>
          <p:cNvPr id="7" name="直接箭头连接符 159"/>
          <p:cNvCxnSpPr/>
          <p:nvPr/>
        </p:nvCxnSpPr>
        <p:spPr>
          <a:xfrm flipH="1">
            <a:off x="7218907" y="3145646"/>
            <a:ext cx="1913755" cy="1"/>
          </a:xfrm>
          <a:prstGeom prst="straightConnector1">
            <a:avLst/>
          </a:prstGeom>
          <a:ln w="25400">
            <a:solidFill>
              <a:srgbClr val="00B0F0"/>
            </a:solidFill>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Rectangle 119">
            <a:hlinkClick r:id="" action="ppaction://noaction"/>
          </p:cNvPr>
          <p:cNvSpPr>
            <a:spLocks noChangeArrowheads="1"/>
          </p:cNvSpPr>
          <p:nvPr/>
        </p:nvSpPr>
        <p:spPr bwMode="auto">
          <a:xfrm>
            <a:off x="9132663" y="2871311"/>
            <a:ext cx="1560738" cy="765303"/>
          </a:xfrm>
          <a:prstGeom prst="round2DiagRect">
            <a:avLst/>
          </a:prstGeom>
          <a:solidFill>
            <a:srgbClr val="FFFFFF"/>
          </a:solidFill>
          <a:ln w="25400">
            <a:solidFill>
              <a:srgbClr val="00B0F0"/>
            </a:solidFill>
            <a:miter lim="800000"/>
            <a:headEnd type="none" w="sm" len="sm"/>
            <a:tailEnd type="none" w="sm" len="sm"/>
          </a:ln>
          <a:effectLst>
            <a:outerShdw blurRad="63500" sx="102000" sy="102000" algn="ctr" rotWithShape="0">
              <a:prstClr val="black">
                <a:alpha val="40000"/>
              </a:prstClr>
            </a:outerShdw>
          </a:effectLst>
        </p:spPr>
        <p:txBody>
          <a:bodyPr lIns="36000" tIns="0" rIns="36000" bIns="0" anchor="ctr"/>
          <a:lstStyle/>
          <a:p>
            <a:pPr eaLnBrk="0" fontAlgn="auto" hangingPunct="0">
              <a:spcBef>
                <a:spcPts val="0"/>
              </a:spcBef>
              <a:spcAft>
                <a:spcPts val="0"/>
              </a:spcAft>
              <a:defRPr/>
            </a:pPr>
            <a:r>
              <a:rPr lang="en-US" altLang="zh-CN" sz="1600" b="1" i="1" dirty="0" smtClean="0">
                <a:solidFill>
                  <a:srgbClr val="002060"/>
                </a:solidFill>
                <a:latin typeface="+mn-lt"/>
                <a:ea typeface="+mn-ea"/>
                <a:cs typeface="Times New Roman" pitchFamily="18" charset="0"/>
              </a:rPr>
              <a:t>CN1, PQE,0~5V DC</a:t>
            </a:r>
            <a:endParaRPr lang="en-US" altLang="zh-CN" sz="1600" b="1" i="1" dirty="0">
              <a:solidFill>
                <a:srgbClr val="002060"/>
              </a:solidFill>
              <a:latin typeface="+mn-lt"/>
              <a:ea typeface="+mn-ea"/>
              <a:cs typeface="Times New Roman" pitchFamily="18" charset="0"/>
            </a:endParaRPr>
          </a:p>
        </p:txBody>
      </p:sp>
      <p:cxnSp>
        <p:nvCxnSpPr>
          <p:cNvPr id="11" name="直接箭头连接符 159"/>
          <p:cNvCxnSpPr/>
          <p:nvPr/>
        </p:nvCxnSpPr>
        <p:spPr>
          <a:xfrm flipH="1">
            <a:off x="8299028" y="4171665"/>
            <a:ext cx="833634" cy="0"/>
          </a:xfrm>
          <a:prstGeom prst="straightConnector1">
            <a:avLst/>
          </a:prstGeom>
          <a:ln w="25400">
            <a:solidFill>
              <a:srgbClr val="00B0F0"/>
            </a:solidFill>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圆角矩形 11"/>
          <p:cNvSpPr/>
          <p:nvPr/>
        </p:nvSpPr>
        <p:spPr bwMode="auto">
          <a:xfrm>
            <a:off x="7909297" y="3298046"/>
            <a:ext cx="432047" cy="1130657"/>
          </a:xfrm>
          <a:prstGeom prst="round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rgbClr val="000099"/>
              </a:solidFill>
              <a:effectLst/>
              <a:latin typeface="Calibri" pitchFamily="34" charset="0"/>
              <a:ea typeface="宋体" pitchFamily="2" charset="-122"/>
            </a:endParaRPr>
          </a:p>
        </p:txBody>
      </p:sp>
      <p:sp>
        <p:nvSpPr>
          <p:cNvPr id="15" name="Rectangle 119">
            <a:hlinkClick r:id="" action="ppaction://noaction"/>
          </p:cNvPr>
          <p:cNvSpPr>
            <a:spLocks noChangeArrowheads="1"/>
          </p:cNvSpPr>
          <p:nvPr/>
        </p:nvSpPr>
        <p:spPr bwMode="auto">
          <a:xfrm>
            <a:off x="9162357" y="3789014"/>
            <a:ext cx="1560738" cy="765303"/>
          </a:xfrm>
          <a:prstGeom prst="round2DiagRect">
            <a:avLst/>
          </a:prstGeom>
          <a:solidFill>
            <a:srgbClr val="FFFFFF"/>
          </a:solidFill>
          <a:ln w="25400">
            <a:solidFill>
              <a:srgbClr val="00B0F0"/>
            </a:solidFill>
            <a:miter lim="800000"/>
            <a:headEnd type="none" w="sm" len="sm"/>
            <a:tailEnd type="none" w="sm" len="sm"/>
          </a:ln>
          <a:effectLst>
            <a:outerShdw blurRad="63500" sx="102000" sy="102000" algn="ctr" rotWithShape="0">
              <a:prstClr val="black">
                <a:alpha val="40000"/>
              </a:prstClr>
            </a:outerShdw>
          </a:effectLst>
        </p:spPr>
        <p:txBody>
          <a:bodyPr lIns="36000" tIns="0" rIns="36000" bIns="0" anchor="ctr"/>
          <a:lstStyle/>
          <a:p>
            <a:pPr eaLnBrk="0" fontAlgn="auto" hangingPunct="0">
              <a:spcBef>
                <a:spcPts val="0"/>
              </a:spcBef>
              <a:spcAft>
                <a:spcPts val="0"/>
              </a:spcAft>
              <a:defRPr/>
            </a:pPr>
            <a:r>
              <a:rPr lang="en-US" altLang="zh-CN" sz="1600" b="1" i="1" dirty="0" smtClean="0">
                <a:solidFill>
                  <a:srgbClr val="002060"/>
                </a:solidFill>
                <a:latin typeface="+mn-lt"/>
                <a:ea typeface="+mn-ea"/>
                <a:cs typeface="Times New Roman" pitchFamily="18" charset="0"/>
              </a:rPr>
              <a:t>Fan power,220V</a:t>
            </a:r>
            <a:endParaRPr lang="en-US" altLang="zh-CN" sz="1600" b="1" i="1" dirty="0">
              <a:solidFill>
                <a:srgbClr val="002060"/>
              </a:solidFill>
              <a:latin typeface="+mn-lt"/>
              <a:ea typeface="+mn-ea"/>
              <a:cs typeface="Times New Roman" pitchFamily="18" charset="0"/>
            </a:endParaRPr>
          </a:p>
        </p:txBody>
      </p:sp>
      <p:sp>
        <p:nvSpPr>
          <p:cNvPr id="16" name="圆角矩形 15"/>
          <p:cNvSpPr/>
          <p:nvPr/>
        </p:nvSpPr>
        <p:spPr bwMode="auto">
          <a:xfrm>
            <a:off x="6332782" y="2225677"/>
            <a:ext cx="432047" cy="458223"/>
          </a:xfrm>
          <a:prstGeom prst="round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rgbClr val="000099"/>
              </a:solidFill>
              <a:effectLst/>
              <a:latin typeface="Calibri" pitchFamily="34" charset="0"/>
              <a:ea typeface="宋体" pitchFamily="2" charset="-122"/>
            </a:endParaRPr>
          </a:p>
        </p:txBody>
      </p:sp>
      <p:sp>
        <p:nvSpPr>
          <p:cNvPr id="17" name="圆角矩形 16"/>
          <p:cNvSpPr/>
          <p:nvPr/>
        </p:nvSpPr>
        <p:spPr bwMode="auto">
          <a:xfrm>
            <a:off x="5778748" y="2196455"/>
            <a:ext cx="432047" cy="458223"/>
          </a:xfrm>
          <a:prstGeom prst="round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rgbClr val="000099"/>
              </a:solidFill>
              <a:effectLst/>
              <a:latin typeface="Calibri" pitchFamily="34" charset="0"/>
              <a:ea typeface="宋体" pitchFamily="2" charset="-122"/>
            </a:endParaRPr>
          </a:p>
        </p:txBody>
      </p:sp>
      <p:cxnSp>
        <p:nvCxnSpPr>
          <p:cNvPr id="19" name="直接箭头连接符 159"/>
          <p:cNvCxnSpPr/>
          <p:nvPr/>
        </p:nvCxnSpPr>
        <p:spPr>
          <a:xfrm>
            <a:off x="6548805" y="2010048"/>
            <a:ext cx="0" cy="215630"/>
          </a:xfrm>
          <a:prstGeom prst="straightConnector1">
            <a:avLst/>
          </a:prstGeom>
          <a:ln w="25400">
            <a:solidFill>
              <a:srgbClr val="00B0F0"/>
            </a:solidFill>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 name="Rectangle 119">
            <a:hlinkClick r:id="" action="ppaction://noaction"/>
          </p:cNvPr>
          <p:cNvSpPr>
            <a:spLocks noChangeArrowheads="1"/>
          </p:cNvSpPr>
          <p:nvPr/>
        </p:nvSpPr>
        <p:spPr bwMode="auto">
          <a:xfrm>
            <a:off x="6426820" y="1474589"/>
            <a:ext cx="1898782" cy="565826"/>
          </a:xfrm>
          <a:prstGeom prst="round2DiagRect">
            <a:avLst/>
          </a:prstGeom>
          <a:solidFill>
            <a:srgbClr val="FFFFFF"/>
          </a:solidFill>
          <a:ln w="25400">
            <a:solidFill>
              <a:srgbClr val="00B0F0"/>
            </a:solidFill>
            <a:miter lim="800000"/>
            <a:headEnd type="none" w="sm" len="sm"/>
            <a:tailEnd type="none" w="sm" len="sm"/>
          </a:ln>
          <a:effectLst>
            <a:outerShdw blurRad="63500" sx="102000" sy="102000" algn="ctr" rotWithShape="0">
              <a:prstClr val="black">
                <a:alpha val="40000"/>
              </a:prstClr>
            </a:outerShdw>
          </a:effectLst>
        </p:spPr>
        <p:txBody>
          <a:bodyPr lIns="36000" tIns="0" rIns="36000" bIns="0" anchor="ctr"/>
          <a:lstStyle/>
          <a:p>
            <a:pPr eaLnBrk="0" fontAlgn="auto" hangingPunct="0">
              <a:spcBef>
                <a:spcPts val="0"/>
              </a:spcBef>
              <a:spcAft>
                <a:spcPts val="0"/>
              </a:spcAft>
              <a:defRPr/>
            </a:pPr>
            <a:r>
              <a:rPr lang="en-US" altLang="zh-CN" sz="1600" b="1" i="1" dirty="0" smtClean="0">
                <a:solidFill>
                  <a:srgbClr val="002060"/>
                </a:solidFill>
                <a:latin typeface="+mn-lt"/>
                <a:ea typeface="+mn-ea"/>
                <a:cs typeface="Times New Roman" pitchFamily="18" charset="0"/>
              </a:rPr>
              <a:t>Com. discharge,</a:t>
            </a:r>
          </a:p>
          <a:p>
            <a:pPr eaLnBrk="0" fontAlgn="auto" hangingPunct="0">
              <a:spcBef>
                <a:spcPts val="0"/>
              </a:spcBef>
              <a:spcAft>
                <a:spcPts val="0"/>
              </a:spcAft>
              <a:defRPr/>
            </a:pPr>
            <a:r>
              <a:rPr lang="en-US" altLang="zh-CN" sz="1600" b="1" i="1" dirty="0" smtClean="0">
                <a:solidFill>
                  <a:srgbClr val="002060"/>
                </a:solidFill>
                <a:latin typeface="+mn-lt"/>
                <a:ea typeface="+mn-ea"/>
                <a:cs typeface="Times New Roman" pitchFamily="18" charset="0"/>
              </a:rPr>
              <a:t>0~5VDC</a:t>
            </a:r>
            <a:endParaRPr lang="en-US" altLang="zh-CN" sz="1600" b="1" i="1" dirty="0">
              <a:solidFill>
                <a:srgbClr val="002060"/>
              </a:solidFill>
              <a:latin typeface="+mn-lt"/>
              <a:ea typeface="+mn-ea"/>
              <a:cs typeface="Times New Roman" pitchFamily="18" charset="0"/>
            </a:endParaRPr>
          </a:p>
        </p:txBody>
      </p:sp>
      <p:cxnSp>
        <p:nvCxnSpPr>
          <p:cNvPr id="23" name="直接箭头连接符 159"/>
          <p:cNvCxnSpPr/>
          <p:nvPr/>
        </p:nvCxnSpPr>
        <p:spPr>
          <a:xfrm>
            <a:off x="5994772" y="1908423"/>
            <a:ext cx="0" cy="215630"/>
          </a:xfrm>
          <a:prstGeom prst="straightConnector1">
            <a:avLst/>
          </a:prstGeom>
          <a:ln w="25400">
            <a:solidFill>
              <a:srgbClr val="00B0F0"/>
            </a:solidFill>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4" name="Rectangle 119">
            <a:hlinkClick r:id="" action="ppaction://noaction"/>
          </p:cNvPr>
          <p:cNvSpPr>
            <a:spLocks noChangeArrowheads="1"/>
          </p:cNvSpPr>
          <p:nvPr/>
        </p:nvSpPr>
        <p:spPr bwMode="auto">
          <a:xfrm>
            <a:off x="5202684" y="1455806"/>
            <a:ext cx="1034860" cy="565826"/>
          </a:xfrm>
          <a:prstGeom prst="round2DiagRect">
            <a:avLst/>
          </a:prstGeom>
          <a:solidFill>
            <a:srgbClr val="FFFFFF"/>
          </a:solidFill>
          <a:ln w="25400">
            <a:solidFill>
              <a:srgbClr val="00B0F0"/>
            </a:solidFill>
            <a:miter lim="800000"/>
            <a:headEnd type="none" w="sm" len="sm"/>
            <a:tailEnd type="none" w="sm" len="sm"/>
          </a:ln>
          <a:effectLst>
            <a:outerShdw blurRad="63500" sx="102000" sy="102000" algn="ctr" rotWithShape="0">
              <a:prstClr val="black">
                <a:alpha val="40000"/>
              </a:prstClr>
            </a:outerShdw>
          </a:effectLst>
        </p:spPr>
        <p:txBody>
          <a:bodyPr lIns="36000" tIns="0" rIns="36000" bIns="0" anchor="ctr"/>
          <a:lstStyle/>
          <a:p>
            <a:pPr eaLnBrk="0" fontAlgn="auto" hangingPunct="0">
              <a:spcBef>
                <a:spcPts val="0"/>
              </a:spcBef>
              <a:spcAft>
                <a:spcPts val="0"/>
              </a:spcAft>
              <a:defRPr/>
            </a:pPr>
            <a:r>
              <a:rPr lang="en-US" altLang="zh-CN" sz="1600" b="1" i="1" dirty="0" smtClean="0">
                <a:solidFill>
                  <a:srgbClr val="002060"/>
                </a:solidFill>
                <a:latin typeface="+mn-lt"/>
                <a:ea typeface="+mn-ea"/>
                <a:cs typeface="Times New Roman" pitchFamily="18" charset="0"/>
              </a:rPr>
              <a:t>T3,T4</a:t>
            </a:r>
          </a:p>
          <a:p>
            <a:pPr eaLnBrk="0" fontAlgn="auto" hangingPunct="0">
              <a:spcBef>
                <a:spcPts val="0"/>
              </a:spcBef>
              <a:spcAft>
                <a:spcPts val="0"/>
              </a:spcAft>
              <a:defRPr/>
            </a:pPr>
            <a:r>
              <a:rPr lang="en-US" altLang="zh-CN" sz="1600" b="1" i="1" dirty="0" smtClean="0">
                <a:solidFill>
                  <a:srgbClr val="002060"/>
                </a:solidFill>
                <a:latin typeface="+mn-lt"/>
                <a:ea typeface="+mn-ea"/>
                <a:cs typeface="Times New Roman" pitchFamily="18" charset="0"/>
              </a:rPr>
              <a:t>0~5VDC</a:t>
            </a:r>
            <a:endParaRPr lang="en-US" altLang="zh-CN" sz="1600" b="1" i="1" dirty="0">
              <a:solidFill>
                <a:srgbClr val="002060"/>
              </a:solidFill>
              <a:latin typeface="+mn-lt"/>
              <a:ea typeface="+mn-ea"/>
              <a:cs typeface="Times New Roman" pitchFamily="18" charset="0"/>
            </a:endParaRPr>
          </a:p>
        </p:txBody>
      </p:sp>
      <p:sp>
        <p:nvSpPr>
          <p:cNvPr id="25" name="圆角矩形 24"/>
          <p:cNvSpPr/>
          <p:nvPr/>
        </p:nvSpPr>
        <p:spPr bwMode="auto">
          <a:xfrm>
            <a:off x="4266580" y="2196455"/>
            <a:ext cx="432047" cy="444103"/>
          </a:xfrm>
          <a:prstGeom prst="round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rgbClr val="000099"/>
              </a:solidFill>
              <a:effectLst/>
              <a:latin typeface="Calibri" pitchFamily="34" charset="0"/>
              <a:ea typeface="宋体" pitchFamily="2" charset="-122"/>
            </a:endParaRPr>
          </a:p>
        </p:txBody>
      </p:sp>
      <p:cxnSp>
        <p:nvCxnSpPr>
          <p:cNvPr id="26" name="直接箭头连接符 159"/>
          <p:cNvCxnSpPr/>
          <p:nvPr/>
        </p:nvCxnSpPr>
        <p:spPr>
          <a:xfrm>
            <a:off x="4482604" y="2040699"/>
            <a:ext cx="0" cy="215630"/>
          </a:xfrm>
          <a:prstGeom prst="straightConnector1">
            <a:avLst/>
          </a:prstGeom>
          <a:ln w="25400">
            <a:solidFill>
              <a:srgbClr val="00B0F0"/>
            </a:solidFill>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 name="Rectangle 119">
            <a:hlinkClick r:id="" action="ppaction://noaction"/>
          </p:cNvPr>
          <p:cNvSpPr>
            <a:spLocks noChangeArrowheads="1"/>
          </p:cNvSpPr>
          <p:nvPr/>
        </p:nvSpPr>
        <p:spPr bwMode="auto">
          <a:xfrm>
            <a:off x="2826420" y="1505240"/>
            <a:ext cx="2277508" cy="565826"/>
          </a:xfrm>
          <a:prstGeom prst="round2DiagRect">
            <a:avLst/>
          </a:prstGeom>
          <a:solidFill>
            <a:srgbClr val="FFFFFF"/>
          </a:solidFill>
          <a:ln w="25400">
            <a:solidFill>
              <a:srgbClr val="00B0F0"/>
            </a:solidFill>
            <a:miter lim="800000"/>
            <a:headEnd type="none" w="sm" len="sm"/>
            <a:tailEnd type="none" w="sm" len="sm"/>
          </a:ln>
          <a:effectLst>
            <a:outerShdw blurRad="63500" sx="102000" sy="102000" algn="ctr" rotWithShape="0">
              <a:prstClr val="black">
                <a:alpha val="40000"/>
              </a:prstClr>
            </a:outerShdw>
          </a:effectLst>
        </p:spPr>
        <p:txBody>
          <a:bodyPr lIns="36000" tIns="0" rIns="36000" bIns="0" anchor="ctr"/>
          <a:lstStyle/>
          <a:p>
            <a:pPr eaLnBrk="0" fontAlgn="auto" hangingPunct="0">
              <a:spcBef>
                <a:spcPts val="0"/>
              </a:spcBef>
              <a:spcAft>
                <a:spcPts val="0"/>
              </a:spcAft>
              <a:defRPr/>
            </a:pPr>
            <a:r>
              <a:rPr lang="en-US" altLang="zh-CN" sz="1600" b="1" i="1" dirty="0" smtClean="0">
                <a:solidFill>
                  <a:srgbClr val="002060"/>
                </a:solidFill>
                <a:latin typeface="+mn-lt"/>
                <a:ea typeface="+mn-ea"/>
                <a:cs typeface="Times New Roman" pitchFamily="18" charset="0"/>
              </a:rPr>
              <a:t>PFC communication,</a:t>
            </a:r>
          </a:p>
          <a:p>
            <a:pPr eaLnBrk="0" fontAlgn="auto" hangingPunct="0">
              <a:spcBef>
                <a:spcPts val="0"/>
              </a:spcBef>
              <a:spcAft>
                <a:spcPts val="0"/>
              </a:spcAft>
              <a:defRPr/>
            </a:pPr>
            <a:r>
              <a:rPr lang="en-US" altLang="zh-CN" sz="1600" b="1" i="1" dirty="0" smtClean="0">
                <a:solidFill>
                  <a:srgbClr val="002060"/>
                </a:solidFill>
                <a:latin typeface="+mn-lt"/>
                <a:ea typeface="+mn-ea"/>
                <a:cs typeface="Times New Roman" pitchFamily="18" charset="0"/>
              </a:rPr>
              <a:t>0~12VDC</a:t>
            </a:r>
            <a:endParaRPr lang="en-US" altLang="zh-CN" sz="1600" b="1" i="1" dirty="0">
              <a:solidFill>
                <a:srgbClr val="002060"/>
              </a:solidFill>
              <a:latin typeface="+mn-lt"/>
              <a:ea typeface="+mn-ea"/>
              <a:cs typeface="Times New Roman" pitchFamily="18" charset="0"/>
            </a:endParaRPr>
          </a:p>
        </p:txBody>
      </p:sp>
      <p:sp>
        <p:nvSpPr>
          <p:cNvPr id="29" name="圆角矩形 28"/>
          <p:cNvSpPr/>
          <p:nvPr/>
        </p:nvSpPr>
        <p:spPr bwMode="auto">
          <a:xfrm>
            <a:off x="3961161" y="3498525"/>
            <a:ext cx="432047" cy="444103"/>
          </a:xfrm>
          <a:prstGeom prst="round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rgbClr val="000099"/>
              </a:solidFill>
              <a:effectLst/>
              <a:latin typeface="Calibri" pitchFamily="34" charset="0"/>
              <a:ea typeface="宋体" pitchFamily="2" charset="-122"/>
            </a:endParaRPr>
          </a:p>
        </p:txBody>
      </p:sp>
      <p:cxnSp>
        <p:nvCxnSpPr>
          <p:cNvPr id="30" name="直接箭头连接符 159"/>
          <p:cNvCxnSpPr/>
          <p:nvPr/>
        </p:nvCxnSpPr>
        <p:spPr>
          <a:xfrm flipV="1">
            <a:off x="1962324" y="3721130"/>
            <a:ext cx="1998837" cy="67884"/>
          </a:xfrm>
          <a:prstGeom prst="straightConnector1">
            <a:avLst/>
          </a:prstGeom>
          <a:ln w="25400">
            <a:solidFill>
              <a:srgbClr val="00B0F0"/>
            </a:solidFill>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3" name="Rectangle 119">
            <a:hlinkClick r:id="" action="ppaction://noaction"/>
          </p:cNvPr>
          <p:cNvSpPr>
            <a:spLocks noChangeArrowheads="1"/>
          </p:cNvSpPr>
          <p:nvPr/>
        </p:nvSpPr>
        <p:spPr bwMode="auto">
          <a:xfrm>
            <a:off x="401586" y="3337924"/>
            <a:ext cx="1560738" cy="765303"/>
          </a:xfrm>
          <a:prstGeom prst="round2DiagRect">
            <a:avLst/>
          </a:prstGeom>
          <a:solidFill>
            <a:srgbClr val="FFFFFF"/>
          </a:solidFill>
          <a:ln w="25400">
            <a:solidFill>
              <a:srgbClr val="00B0F0"/>
            </a:solidFill>
            <a:miter lim="800000"/>
            <a:headEnd type="none" w="sm" len="sm"/>
            <a:tailEnd type="none" w="sm" len="sm"/>
          </a:ln>
          <a:effectLst>
            <a:outerShdw blurRad="63500" sx="102000" sy="102000" algn="ctr" rotWithShape="0">
              <a:prstClr val="black">
                <a:alpha val="40000"/>
              </a:prstClr>
            </a:outerShdw>
          </a:effectLst>
        </p:spPr>
        <p:txBody>
          <a:bodyPr lIns="36000" tIns="0" rIns="36000" bIns="0" anchor="ctr"/>
          <a:lstStyle/>
          <a:p>
            <a:pPr eaLnBrk="0" fontAlgn="auto" hangingPunct="0">
              <a:spcBef>
                <a:spcPts val="0"/>
              </a:spcBef>
              <a:spcAft>
                <a:spcPts val="0"/>
              </a:spcAft>
              <a:defRPr/>
            </a:pPr>
            <a:r>
              <a:rPr lang="en-US" altLang="zh-CN" sz="1600" b="1" i="1" dirty="0" smtClean="0">
                <a:solidFill>
                  <a:srgbClr val="002060"/>
                </a:solidFill>
                <a:latin typeface="+mn-lt"/>
                <a:ea typeface="+mn-ea"/>
                <a:cs typeface="Times New Roman" pitchFamily="18" charset="0"/>
              </a:rPr>
              <a:t>L-Pre, </a:t>
            </a:r>
            <a:r>
              <a:rPr lang="en-US" altLang="zh-CN" sz="1600" b="1" i="1" dirty="0" err="1" smtClean="0">
                <a:solidFill>
                  <a:srgbClr val="002060"/>
                </a:solidFill>
                <a:latin typeface="+mn-lt"/>
                <a:ea typeface="+mn-ea"/>
                <a:cs typeface="Times New Roman" pitchFamily="18" charset="0"/>
              </a:rPr>
              <a:t>H_Pre</a:t>
            </a:r>
            <a:r>
              <a:rPr lang="en-US" altLang="zh-CN" sz="1600" b="1" i="1" dirty="0" smtClean="0">
                <a:solidFill>
                  <a:srgbClr val="002060"/>
                </a:solidFill>
                <a:latin typeface="+mn-lt"/>
                <a:ea typeface="+mn-ea"/>
                <a:cs typeface="Times New Roman" pitchFamily="18" charset="0"/>
              </a:rPr>
              <a:t>, 0~5V DC</a:t>
            </a:r>
            <a:endParaRPr lang="en-US" altLang="zh-CN" sz="1600" b="1" i="1" dirty="0">
              <a:solidFill>
                <a:srgbClr val="002060"/>
              </a:solidFill>
              <a:latin typeface="+mn-lt"/>
              <a:ea typeface="+mn-ea"/>
              <a:cs typeface="Times New Roman" pitchFamily="18" charset="0"/>
            </a:endParaRPr>
          </a:p>
        </p:txBody>
      </p:sp>
      <p:sp>
        <p:nvSpPr>
          <p:cNvPr id="34" name="圆角矩形 33"/>
          <p:cNvSpPr/>
          <p:nvPr/>
        </p:nvSpPr>
        <p:spPr bwMode="auto">
          <a:xfrm>
            <a:off x="6116758" y="3449908"/>
            <a:ext cx="432047" cy="444103"/>
          </a:xfrm>
          <a:prstGeom prst="round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rgbClr val="000099"/>
              </a:solidFill>
              <a:effectLst/>
              <a:latin typeface="Calibri" pitchFamily="34" charset="0"/>
              <a:ea typeface="宋体" pitchFamily="2" charset="-122"/>
            </a:endParaRPr>
          </a:p>
        </p:txBody>
      </p:sp>
      <p:cxnSp>
        <p:nvCxnSpPr>
          <p:cNvPr id="35" name="直接箭头连接符 159"/>
          <p:cNvCxnSpPr>
            <a:stCxn id="41" idx="3"/>
          </p:cNvCxnSpPr>
          <p:nvPr/>
        </p:nvCxnSpPr>
        <p:spPr>
          <a:xfrm flipV="1">
            <a:off x="1074262" y="3908687"/>
            <a:ext cx="5208545" cy="1625552"/>
          </a:xfrm>
          <a:prstGeom prst="straightConnector1">
            <a:avLst/>
          </a:prstGeom>
          <a:ln w="25400">
            <a:solidFill>
              <a:srgbClr val="00B0F0"/>
            </a:solidFill>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Rectangle 119">
            <a:hlinkClick r:id="" action="ppaction://noaction"/>
          </p:cNvPr>
          <p:cNvSpPr>
            <a:spLocks noChangeArrowheads="1"/>
          </p:cNvSpPr>
          <p:nvPr/>
        </p:nvSpPr>
        <p:spPr bwMode="auto">
          <a:xfrm>
            <a:off x="0" y="5534239"/>
            <a:ext cx="2148523" cy="765303"/>
          </a:xfrm>
          <a:prstGeom prst="round2DiagRect">
            <a:avLst/>
          </a:prstGeom>
          <a:solidFill>
            <a:srgbClr val="FFFFFF"/>
          </a:solidFill>
          <a:ln w="25400">
            <a:solidFill>
              <a:srgbClr val="00B0F0"/>
            </a:solidFill>
            <a:miter lim="800000"/>
            <a:headEnd type="none" w="sm" len="sm"/>
            <a:tailEnd type="none" w="sm" len="sm"/>
          </a:ln>
          <a:effectLst>
            <a:outerShdw blurRad="63500" sx="102000" sy="102000" algn="ctr" rotWithShape="0">
              <a:prstClr val="black">
                <a:alpha val="40000"/>
              </a:prstClr>
            </a:outerShdw>
          </a:effectLst>
        </p:spPr>
        <p:txBody>
          <a:bodyPr lIns="36000" tIns="0" rIns="36000" bIns="0" anchor="ctr"/>
          <a:lstStyle/>
          <a:p>
            <a:pPr eaLnBrk="0" fontAlgn="auto" hangingPunct="0">
              <a:spcBef>
                <a:spcPts val="0"/>
              </a:spcBef>
              <a:spcAft>
                <a:spcPts val="0"/>
              </a:spcAft>
              <a:defRPr/>
            </a:pPr>
            <a:r>
              <a:rPr lang="en-US" altLang="zh-CN" sz="1600" b="1" i="1" dirty="0" smtClean="0">
                <a:solidFill>
                  <a:srgbClr val="002060"/>
                </a:solidFill>
                <a:latin typeface="+mn-lt"/>
                <a:ea typeface="+mn-ea"/>
                <a:cs typeface="Times New Roman" pitchFamily="18" charset="0"/>
              </a:rPr>
              <a:t>IPM communication 0~12VDC</a:t>
            </a:r>
            <a:endParaRPr lang="en-US" altLang="zh-CN" sz="1600" b="1" i="1" dirty="0">
              <a:solidFill>
                <a:srgbClr val="002060"/>
              </a:solidFill>
              <a:latin typeface="+mn-lt"/>
              <a:ea typeface="+mn-ea"/>
              <a:cs typeface="Times New Roman" pitchFamily="18" charset="0"/>
            </a:endParaRPr>
          </a:p>
        </p:txBody>
      </p:sp>
    </p:spTree>
    <p:extLst>
      <p:ext uri="{BB962C8B-B14F-4D97-AF65-F5344CB8AC3E}">
        <p14:creationId xmlns:p14="http://schemas.microsoft.com/office/powerpoint/2010/main" val="29763527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122738" y="898525"/>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p>
        </p:txBody>
      </p:sp>
      <p:sp>
        <p:nvSpPr>
          <p:cNvPr id="2" name="矩形 1"/>
          <p:cNvSpPr/>
          <p:nvPr/>
        </p:nvSpPr>
        <p:spPr>
          <a:xfrm>
            <a:off x="4677903" y="180975"/>
            <a:ext cx="5759910" cy="584775"/>
          </a:xfrm>
          <a:prstGeom prst="rect">
            <a:avLst/>
          </a:prstGeom>
        </p:spPr>
        <p:txBody>
          <a:bodyPr wrap="none">
            <a:spAutoFit/>
          </a:bodyPr>
          <a:lstStyle/>
          <a:p>
            <a:pPr algn="r">
              <a:defRPr/>
            </a:pPr>
            <a:r>
              <a:rPr kumimoji="1" lang="en-US" altLang="zh-CN" sz="3200" b="1" dirty="0" smtClean="0">
                <a:solidFill>
                  <a:schemeClr val="accent2">
                    <a:lumMod val="75000"/>
                  </a:schemeClr>
                </a:solidFill>
                <a:latin typeface="Arial" charset="0"/>
                <a:ea typeface="宋体" charset="-122"/>
                <a:cs typeface="Times New Roman" pitchFamily="18" charset="0"/>
              </a:rPr>
              <a:t>1. </a:t>
            </a:r>
            <a:r>
              <a:rPr kumimoji="1" lang="en-US" altLang="zh-CN" sz="3200" b="1" dirty="0" smtClean="0">
                <a:solidFill>
                  <a:schemeClr val="accent2">
                    <a:lumMod val="75000"/>
                  </a:schemeClr>
                </a:solidFill>
                <a:ea typeface="宋体" charset="-122"/>
                <a:cs typeface="Times New Roman" pitchFamily="18" charset="0"/>
              </a:rPr>
              <a:t>Main parts understanding</a:t>
            </a:r>
            <a:endParaRPr lang="zh-CN" altLang="en-US" sz="3200" dirty="0">
              <a:latin typeface="Arial" charset="0"/>
              <a:ea typeface="宋体" charset="-122"/>
            </a:endParaRPr>
          </a:p>
        </p:txBody>
      </p:sp>
      <p:sp>
        <p:nvSpPr>
          <p:cNvPr id="4" name="矩形 3"/>
          <p:cNvSpPr/>
          <p:nvPr/>
        </p:nvSpPr>
        <p:spPr>
          <a:xfrm>
            <a:off x="165102" y="972319"/>
            <a:ext cx="3589252" cy="461665"/>
          </a:xfrm>
          <a:prstGeom prst="rect">
            <a:avLst/>
          </a:prstGeom>
        </p:spPr>
        <p:txBody>
          <a:bodyPr wrap="none">
            <a:spAutoFit/>
          </a:bodyPr>
          <a:lstStyle/>
          <a:p>
            <a:r>
              <a:rPr kumimoji="1" lang="en-US" altLang="zh-CN" sz="2400" b="1" dirty="0" smtClean="0">
                <a:solidFill>
                  <a:srgbClr val="002060"/>
                </a:solidFill>
                <a:ea typeface="宋体" charset="-122"/>
                <a:cs typeface="Times New Roman" pitchFamily="18" charset="0"/>
              </a:rPr>
              <a:t>3. </a:t>
            </a:r>
            <a:r>
              <a:rPr kumimoji="1" lang="en-US" altLang="zh-CN" sz="2400" b="1" dirty="0">
                <a:solidFill>
                  <a:srgbClr val="002060"/>
                </a:solidFill>
                <a:ea typeface="宋体" charset="-122"/>
                <a:cs typeface="Times New Roman" pitchFamily="18" charset="0"/>
              </a:rPr>
              <a:t>GA </a:t>
            </a:r>
            <a:r>
              <a:rPr kumimoji="1" lang="en-US" altLang="zh-CN" sz="2400" b="1" dirty="0" smtClean="0">
                <a:solidFill>
                  <a:srgbClr val="002060"/>
                </a:solidFill>
                <a:ea typeface="宋体" charset="-122"/>
                <a:cs typeface="Times New Roman" pitchFamily="18" charset="0"/>
              </a:rPr>
              <a:t>outdoor IPM 36K </a:t>
            </a:r>
            <a:endParaRPr lang="zh-CN" altLang="en-US" dirty="0">
              <a:solidFill>
                <a:srgbClr val="00206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9131" y="1907092"/>
            <a:ext cx="6448836" cy="4591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圆角矩形 6"/>
          <p:cNvSpPr/>
          <p:nvPr/>
        </p:nvSpPr>
        <p:spPr bwMode="auto">
          <a:xfrm>
            <a:off x="2250356" y="3502829"/>
            <a:ext cx="432047" cy="444103"/>
          </a:xfrm>
          <a:prstGeom prst="round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rgbClr val="000099"/>
              </a:solidFill>
              <a:effectLst/>
              <a:latin typeface="Calibri" pitchFamily="34" charset="0"/>
              <a:ea typeface="宋体" pitchFamily="2" charset="-122"/>
            </a:endParaRPr>
          </a:p>
        </p:txBody>
      </p:sp>
      <p:cxnSp>
        <p:nvCxnSpPr>
          <p:cNvPr id="8" name="直接箭头连接符 159"/>
          <p:cNvCxnSpPr/>
          <p:nvPr/>
        </p:nvCxnSpPr>
        <p:spPr>
          <a:xfrm>
            <a:off x="1643936" y="3725434"/>
            <a:ext cx="606420" cy="0"/>
          </a:xfrm>
          <a:prstGeom prst="straightConnector1">
            <a:avLst/>
          </a:prstGeom>
          <a:ln w="25400">
            <a:solidFill>
              <a:srgbClr val="00B0F0"/>
            </a:solidFill>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Rectangle 119">
            <a:hlinkClick r:id="" action="ppaction://noaction"/>
          </p:cNvPr>
          <p:cNvSpPr>
            <a:spLocks noChangeArrowheads="1"/>
          </p:cNvSpPr>
          <p:nvPr/>
        </p:nvSpPr>
        <p:spPr bwMode="auto">
          <a:xfrm>
            <a:off x="83198" y="3296859"/>
            <a:ext cx="1560738" cy="765303"/>
          </a:xfrm>
          <a:prstGeom prst="round2DiagRect">
            <a:avLst/>
          </a:prstGeom>
          <a:solidFill>
            <a:srgbClr val="FFFFFF"/>
          </a:solidFill>
          <a:ln w="25400">
            <a:solidFill>
              <a:srgbClr val="00B0F0"/>
            </a:solidFill>
            <a:miter lim="800000"/>
            <a:headEnd type="none" w="sm" len="sm"/>
            <a:tailEnd type="none" w="sm" len="sm"/>
          </a:ln>
          <a:effectLst>
            <a:outerShdw blurRad="63500" sx="102000" sy="102000" algn="ctr" rotWithShape="0">
              <a:prstClr val="black">
                <a:alpha val="40000"/>
              </a:prstClr>
            </a:outerShdw>
          </a:effectLst>
        </p:spPr>
        <p:txBody>
          <a:bodyPr lIns="36000" tIns="0" rIns="36000" bIns="0" anchor="ctr"/>
          <a:lstStyle/>
          <a:p>
            <a:pPr eaLnBrk="0" fontAlgn="auto" hangingPunct="0">
              <a:spcBef>
                <a:spcPts val="0"/>
              </a:spcBef>
              <a:spcAft>
                <a:spcPts val="0"/>
              </a:spcAft>
              <a:defRPr/>
            </a:pPr>
            <a:r>
              <a:rPr lang="en-US" altLang="zh-CN" sz="1600" b="1" i="1" dirty="0" smtClean="0">
                <a:solidFill>
                  <a:srgbClr val="002060"/>
                </a:solidFill>
                <a:latin typeface="+mn-lt"/>
                <a:ea typeface="+mn-ea"/>
                <a:cs typeface="Times New Roman" pitchFamily="18" charset="0"/>
              </a:rPr>
              <a:t>Power to PFC 0~12VDC</a:t>
            </a:r>
            <a:endParaRPr lang="en-US" altLang="zh-CN" sz="1600" b="1" i="1" dirty="0">
              <a:solidFill>
                <a:srgbClr val="002060"/>
              </a:solidFill>
              <a:latin typeface="+mn-lt"/>
              <a:ea typeface="+mn-ea"/>
              <a:cs typeface="Times New Roman" pitchFamily="18" charset="0"/>
            </a:endParaRPr>
          </a:p>
        </p:txBody>
      </p:sp>
      <p:sp>
        <p:nvSpPr>
          <p:cNvPr id="11" name="圆角矩形 10"/>
          <p:cNvSpPr/>
          <p:nvPr/>
        </p:nvSpPr>
        <p:spPr bwMode="auto">
          <a:xfrm>
            <a:off x="4717525" y="1981538"/>
            <a:ext cx="432047" cy="934997"/>
          </a:xfrm>
          <a:prstGeom prst="round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rgbClr val="000099"/>
              </a:solidFill>
              <a:effectLst/>
              <a:latin typeface="Calibri" pitchFamily="34" charset="0"/>
              <a:ea typeface="宋体" pitchFamily="2" charset="-122"/>
            </a:endParaRPr>
          </a:p>
        </p:txBody>
      </p:sp>
      <p:cxnSp>
        <p:nvCxnSpPr>
          <p:cNvPr id="12" name="直接箭头连接符 159"/>
          <p:cNvCxnSpPr/>
          <p:nvPr/>
        </p:nvCxnSpPr>
        <p:spPr>
          <a:xfrm>
            <a:off x="4933549" y="1581428"/>
            <a:ext cx="0" cy="372694"/>
          </a:xfrm>
          <a:prstGeom prst="straightConnector1">
            <a:avLst/>
          </a:prstGeom>
          <a:ln w="25400">
            <a:solidFill>
              <a:srgbClr val="00B0F0"/>
            </a:solidFill>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Rectangle 119">
            <a:hlinkClick r:id="" action="ppaction://noaction"/>
          </p:cNvPr>
          <p:cNvSpPr>
            <a:spLocks noChangeArrowheads="1"/>
          </p:cNvSpPr>
          <p:nvPr/>
        </p:nvSpPr>
        <p:spPr bwMode="auto">
          <a:xfrm>
            <a:off x="4153180" y="999104"/>
            <a:ext cx="2273640" cy="765303"/>
          </a:xfrm>
          <a:prstGeom prst="round2DiagRect">
            <a:avLst/>
          </a:prstGeom>
          <a:solidFill>
            <a:srgbClr val="FFFFFF"/>
          </a:solidFill>
          <a:ln w="25400">
            <a:solidFill>
              <a:srgbClr val="00B0F0"/>
            </a:solidFill>
            <a:miter lim="800000"/>
            <a:headEnd type="none" w="sm" len="sm"/>
            <a:tailEnd type="none" w="sm" len="sm"/>
          </a:ln>
          <a:effectLst>
            <a:outerShdw blurRad="63500" sx="102000" sy="102000" algn="ctr" rotWithShape="0">
              <a:prstClr val="black">
                <a:alpha val="40000"/>
              </a:prstClr>
            </a:outerShdw>
          </a:effectLst>
        </p:spPr>
        <p:txBody>
          <a:bodyPr lIns="36000" tIns="0" rIns="36000" bIns="0" anchor="ctr"/>
          <a:lstStyle/>
          <a:p>
            <a:pPr eaLnBrk="0" fontAlgn="auto" hangingPunct="0">
              <a:spcBef>
                <a:spcPts val="0"/>
              </a:spcBef>
              <a:spcAft>
                <a:spcPts val="0"/>
              </a:spcAft>
              <a:defRPr/>
            </a:pPr>
            <a:r>
              <a:rPr lang="en-US" altLang="zh-CN" sz="1600" b="1" i="1" dirty="0" smtClean="0">
                <a:solidFill>
                  <a:srgbClr val="002060"/>
                </a:solidFill>
                <a:latin typeface="+mn-lt"/>
                <a:ea typeface="+mn-ea"/>
                <a:cs typeface="Times New Roman" pitchFamily="18" charset="0"/>
              </a:rPr>
              <a:t>PCB communication, 0~12VDC</a:t>
            </a:r>
            <a:endParaRPr lang="en-US" altLang="zh-CN" sz="1600" b="1" i="1" dirty="0">
              <a:solidFill>
                <a:srgbClr val="002060"/>
              </a:solidFill>
              <a:latin typeface="+mn-lt"/>
              <a:ea typeface="+mn-ea"/>
              <a:cs typeface="Times New Roman" pitchFamily="18" charset="0"/>
            </a:endParaRPr>
          </a:p>
        </p:txBody>
      </p:sp>
      <p:pic>
        <p:nvPicPr>
          <p:cNvPr id="15"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302" y="5947147"/>
            <a:ext cx="864235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圆角矩形 15"/>
          <p:cNvSpPr/>
          <p:nvPr/>
        </p:nvSpPr>
        <p:spPr bwMode="auto">
          <a:xfrm rot="5400000">
            <a:off x="6332511" y="4406402"/>
            <a:ext cx="1484761" cy="720079"/>
          </a:xfrm>
          <a:prstGeom prst="round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cxnSp>
        <p:nvCxnSpPr>
          <p:cNvPr id="18" name="直接箭头连接符 159"/>
          <p:cNvCxnSpPr/>
          <p:nvPr/>
        </p:nvCxnSpPr>
        <p:spPr>
          <a:xfrm flipH="1">
            <a:off x="7420248" y="4700925"/>
            <a:ext cx="950788" cy="0"/>
          </a:xfrm>
          <a:prstGeom prst="straightConnector1">
            <a:avLst/>
          </a:prstGeom>
          <a:ln w="25400">
            <a:solidFill>
              <a:srgbClr val="00B0F0"/>
            </a:solidFill>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0" name="Rectangle 131">
            <a:hlinkClick r:id="" action="ppaction://noaction"/>
          </p:cNvPr>
          <p:cNvSpPr>
            <a:spLocks noChangeArrowheads="1"/>
          </p:cNvSpPr>
          <p:nvPr/>
        </p:nvSpPr>
        <p:spPr bwMode="auto">
          <a:xfrm>
            <a:off x="8371035" y="3947861"/>
            <a:ext cx="2015977" cy="1143000"/>
          </a:xfrm>
          <a:prstGeom prst="round2DiagRect">
            <a:avLst/>
          </a:prstGeom>
          <a:solidFill>
            <a:srgbClr val="FFFFFF"/>
          </a:solidFill>
          <a:ln w="25400">
            <a:solidFill>
              <a:srgbClr val="00B0F0"/>
            </a:solidFill>
            <a:miter lim="800000"/>
            <a:headEnd type="none" w="sm" len="sm"/>
            <a:tailEnd type="none" w="sm" len="sm"/>
          </a:ln>
          <a:effectLst>
            <a:outerShdw blurRad="63500" sx="102000" sy="102000" algn="ctr" rotWithShape="0">
              <a:prstClr val="black">
                <a:alpha val="40000"/>
              </a:prstClr>
            </a:outerShdw>
          </a:effectLst>
        </p:spPr>
        <p:txBody>
          <a:bodyPr lIns="18000" tIns="0" rIns="18000" bIns="0" anchor="ctr"/>
          <a:lstStyle/>
          <a:p>
            <a:pPr algn="l" eaLnBrk="0" fontAlgn="auto" hangingPunct="0">
              <a:spcBef>
                <a:spcPts val="0"/>
              </a:spcBef>
              <a:spcAft>
                <a:spcPts val="0"/>
              </a:spcAft>
              <a:defRPr/>
            </a:pPr>
            <a:r>
              <a:rPr lang="en-US" altLang="zh-CN" sz="1600" b="1" i="1" dirty="0">
                <a:solidFill>
                  <a:srgbClr val="002060"/>
                </a:solidFill>
                <a:latin typeface="+mn-lt"/>
                <a:ea typeface="+mn-ea"/>
                <a:cs typeface="Times New Roman" pitchFamily="18" charset="0"/>
              </a:rPr>
              <a:t>When the normal operation</a:t>
            </a:r>
            <a:r>
              <a:rPr lang="zh-CN" altLang="en-US" sz="1600" b="1" i="1" dirty="0">
                <a:solidFill>
                  <a:srgbClr val="002060"/>
                </a:solidFill>
                <a:latin typeface="+mn-lt"/>
                <a:ea typeface="+mn-ea"/>
                <a:cs typeface="Times New Roman" pitchFamily="18" charset="0"/>
              </a:rPr>
              <a:t>，</a:t>
            </a:r>
            <a:r>
              <a:rPr lang="en-US" altLang="zh-CN" sz="1600" b="1" i="1" dirty="0">
                <a:solidFill>
                  <a:srgbClr val="002060"/>
                </a:solidFill>
                <a:latin typeface="+mn-lt"/>
                <a:ea typeface="+mn-ea"/>
                <a:cs typeface="Times New Roman" pitchFamily="18" charset="0"/>
              </a:rPr>
              <a:t>the terminals between is 0 ~ 200VAC</a:t>
            </a:r>
          </a:p>
        </p:txBody>
      </p:sp>
      <p:sp>
        <p:nvSpPr>
          <p:cNvPr id="21" name="流程图: 联系 20"/>
          <p:cNvSpPr/>
          <p:nvPr/>
        </p:nvSpPr>
        <p:spPr bwMode="auto">
          <a:xfrm>
            <a:off x="5789710" y="3828544"/>
            <a:ext cx="587057" cy="633986"/>
          </a:xfrm>
          <a:prstGeom prst="flowChartConnector">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24" name="流程图: 联系 23"/>
          <p:cNvSpPr/>
          <p:nvPr/>
        </p:nvSpPr>
        <p:spPr bwMode="auto">
          <a:xfrm>
            <a:off x="5181988" y="5090861"/>
            <a:ext cx="587057" cy="633986"/>
          </a:xfrm>
          <a:prstGeom prst="flowChartConnector">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cxnSp>
        <p:nvCxnSpPr>
          <p:cNvPr id="25" name="直接箭头连接符 149"/>
          <p:cNvCxnSpPr>
            <a:stCxn id="24" idx="1"/>
          </p:cNvCxnSpPr>
          <p:nvPr/>
        </p:nvCxnSpPr>
        <p:spPr bwMode="auto">
          <a:xfrm flipV="1">
            <a:off x="5267961" y="1767775"/>
            <a:ext cx="1777468" cy="3415931"/>
          </a:xfrm>
          <a:prstGeom prst="straightConnector1">
            <a:avLst/>
          </a:prstGeom>
          <a:ln w="25400">
            <a:solidFill>
              <a:srgbClr val="C00000"/>
            </a:solidFill>
            <a:prstDash val="sysDash"/>
            <a:tailEnd type="none"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7" name="直接箭头连接符 149"/>
          <p:cNvCxnSpPr>
            <a:stCxn id="21" idx="7"/>
          </p:cNvCxnSpPr>
          <p:nvPr/>
        </p:nvCxnSpPr>
        <p:spPr bwMode="auto">
          <a:xfrm flipV="1">
            <a:off x="6290794" y="1767776"/>
            <a:ext cx="754635" cy="2153613"/>
          </a:xfrm>
          <a:prstGeom prst="straightConnector1">
            <a:avLst/>
          </a:prstGeom>
          <a:ln w="25400">
            <a:solidFill>
              <a:srgbClr val="C00000"/>
            </a:solidFill>
            <a:prstDash val="sysDash"/>
            <a:tailEnd type="none"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5" name="Rectangle 131">
            <a:hlinkClick r:id="" action="ppaction://noaction"/>
          </p:cNvPr>
          <p:cNvSpPr>
            <a:spLocks noChangeArrowheads="1"/>
          </p:cNvSpPr>
          <p:nvPr/>
        </p:nvSpPr>
        <p:spPr bwMode="auto">
          <a:xfrm>
            <a:off x="6642844" y="1039466"/>
            <a:ext cx="1944216" cy="652933"/>
          </a:xfrm>
          <a:prstGeom prst="round2DiagRect">
            <a:avLst/>
          </a:prstGeom>
          <a:solidFill>
            <a:srgbClr val="FFFFFF"/>
          </a:solidFill>
          <a:ln w="25400">
            <a:solidFill>
              <a:srgbClr val="00B0F0"/>
            </a:solidFill>
            <a:miter lim="800000"/>
            <a:headEnd type="none" w="sm" len="sm"/>
            <a:tailEnd type="none" w="sm" len="sm"/>
          </a:ln>
          <a:effectLst>
            <a:outerShdw blurRad="63500" sx="102000" sy="102000" algn="ctr" rotWithShape="0">
              <a:prstClr val="black">
                <a:alpha val="40000"/>
              </a:prstClr>
            </a:outerShdw>
          </a:effectLst>
        </p:spPr>
        <p:txBody>
          <a:bodyPr lIns="18000" tIns="0" rIns="18000" bIns="0" anchor="ctr"/>
          <a:lstStyle/>
          <a:p>
            <a:pPr algn="l" eaLnBrk="0" fontAlgn="auto" hangingPunct="0">
              <a:spcBef>
                <a:spcPts val="0"/>
              </a:spcBef>
              <a:spcAft>
                <a:spcPts val="0"/>
              </a:spcAft>
              <a:defRPr/>
            </a:pPr>
            <a:r>
              <a:rPr lang="en-US" altLang="zh-CN" sz="1600" b="1" i="1" dirty="0" smtClean="0">
                <a:solidFill>
                  <a:srgbClr val="002060"/>
                </a:solidFill>
                <a:latin typeface="Calibri" pitchFamily="34" charset="0"/>
                <a:ea typeface="+mn-ea"/>
                <a:cs typeface="Times New Roman" pitchFamily="18" charset="0"/>
              </a:rPr>
              <a:t>About 277~410VDC</a:t>
            </a:r>
            <a:endParaRPr lang="en-US" altLang="zh-CN" sz="1600" b="1" i="1" dirty="0">
              <a:solidFill>
                <a:srgbClr val="002060"/>
              </a:solidFill>
              <a:latin typeface="Calibri" pitchFamily="34" charset="0"/>
              <a:ea typeface="+mn-ea"/>
              <a:cs typeface="Times New Roman" pitchFamily="18" charset="0"/>
            </a:endParaRPr>
          </a:p>
        </p:txBody>
      </p:sp>
    </p:spTree>
    <p:extLst>
      <p:ext uri="{BB962C8B-B14F-4D97-AF65-F5344CB8AC3E}">
        <p14:creationId xmlns:p14="http://schemas.microsoft.com/office/powerpoint/2010/main" val="297635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zh-CN" altLang="en-US" sz="2100" b="0"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zh-CN" altLang="en-US" sz="2100" b="0"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5014</TotalTime>
  <Words>3549</Words>
  <Application>Microsoft Office PowerPoint</Application>
  <PresentationFormat>自定义</PresentationFormat>
  <Paragraphs>679</Paragraphs>
  <Slides>48</Slides>
  <Notes>2</Notes>
  <HiddenSlides>0</HiddenSlides>
  <MMClips>0</MMClips>
  <ScaleCrop>false</ScaleCrop>
  <HeadingPairs>
    <vt:vector size="6" baseType="variant">
      <vt:variant>
        <vt:lpstr>主题</vt:lpstr>
      </vt:variant>
      <vt:variant>
        <vt:i4>1</vt:i4>
      </vt:variant>
      <vt:variant>
        <vt:lpstr>嵌入 OLE 服务器</vt:lpstr>
      </vt:variant>
      <vt:variant>
        <vt:i4>3</vt:i4>
      </vt:variant>
      <vt:variant>
        <vt:lpstr>幻灯片标题</vt:lpstr>
      </vt:variant>
      <vt:variant>
        <vt:i4>48</vt:i4>
      </vt:variant>
    </vt:vector>
  </HeadingPairs>
  <TitlesOfParts>
    <vt:vector size="52" baseType="lpstr">
      <vt:lpstr>默认设计模板</vt:lpstr>
      <vt:lpstr>Visio.Drawing.11</vt:lpstr>
      <vt:lpstr>文档</vt:lpstr>
      <vt:lpstr>Microsoft Excel 97-2003 工作表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WWW.YlmF.CoM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雨林木风</dc:creator>
  <cp:lastModifiedBy>邹生平</cp:lastModifiedBy>
  <cp:revision>393</cp:revision>
  <cp:lastPrinted>2012-06-13T14:59:33Z</cp:lastPrinted>
  <dcterms:created xsi:type="dcterms:W3CDTF">2011-04-22T02:29:22Z</dcterms:created>
  <dcterms:modified xsi:type="dcterms:W3CDTF">2012-11-02T15:25:33Z</dcterms:modified>
</cp:coreProperties>
</file>