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900" r:id="rId3"/>
    <p:sldMasterId id="2147483915" r:id="rId4"/>
  </p:sldMasterIdLst>
  <p:notesMasterIdLst>
    <p:notesMasterId r:id="rId72"/>
  </p:notesMasterIdLst>
  <p:handoutMasterIdLst>
    <p:handoutMasterId r:id="rId73"/>
  </p:handoutMasterIdLst>
  <p:sldIdLst>
    <p:sldId id="335" r:id="rId5"/>
    <p:sldId id="396" r:id="rId6"/>
    <p:sldId id="463" r:id="rId7"/>
    <p:sldId id="391" r:id="rId8"/>
    <p:sldId id="369" r:id="rId9"/>
    <p:sldId id="392" r:id="rId10"/>
    <p:sldId id="393" r:id="rId11"/>
    <p:sldId id="387" r:id="rId12"/>
    <p:sldId id="388" r:id="rId13"/>
    <p:sldId id="394" r:id="rId14"/>
    <p:sldId id="370" r:id="rId15"/>
    <p:sldId id="372" r:id="rId16"/>
    <p:sldId id="385" r:id="rId17"/>
    <p:sldId id="400" r:id="rId18"/>
    <p:sldId id="455" r:id="rId19"/>
    <p:sldId id="456" r:id="rId20"/>
    <p:sldId id="401" r:id="rId21"/>
    <p:sldId id="402" r:id="rId22"/>
    <p:sldId id="384" r:id="rId23"/>
    <p:sldId id="404" r:id="rId24"/>
    <p:sldId id="405" r:id="rId25"/>
    <p:sldId id="406" r:id="rId26"/>
    <p:sldId id="407" r:id="rId27"/>
    <p:sldId id="408" r:id="rId28"/>
    <p:sldId id="409" r:id="rId29"/>
    <p:sldId id="410" r:id="rId30"/>
    <p:sldId id="411" r:id="rId31"/>
    <p:sldId id="412" r:id="rId32"/>
    <p:sldId id="413" r:id="rId33"/>
    <p:sldId id="414" r:id="rId34"/>
    <p:sldId id="418" r:id="rId35"/>
    <p:sldId id="457" r:id="rId36"/>
    <p:sldId id="458" r:id="rId37"/>
    <p:sldId id="434" r:id="rId38"/>
    <p:sldId id="419" r:id="rId39"/>
    <p:sldId id="420" r:id="rId40"/>
    <p:sldId id="415" r:id="rId41"/>
    <p:sldId id="421" r:id="rId42"/>
    <p:sldId id="422" r:id="rId43"/>
    <p:sldId id="423" r:id="rId44"/>
    <p:sldId id="424" r:id="rId45"/>
    <p:sldId id="425" r:id="rId46"/>
    <p:sldId id="426" r:id="rId47"/>
    <p:sldId id="427" r:id="rId48"/>
    <p:sldId id="428" r:id="rId49"/>
    <p:sldId id="429" r:id="rId50"/>
    <p:sldId id="430" r:id="rId51"/>
    <p:sldId id="431" r:id="rId52"/>
    <p:sldId id="435" r:id="rId53"/>
    <p:sldId id="437" r:id="rId54"/>
    <p:sldId id="438" r:id="rId55"/>
    <p:sldId id="454" r:id="rId56"/>
    <p:sldId id="464" r:id="rId57"/>
    <p:sldId id="432" r:id="rId58"/>
    <p:sldId id="448" r:id="rId59"/>
    <p:sldId id="449" r:id="rId60"/>
    <p:sldId id="451" r:id="rId61"/>
    <p:sldId id="465" r:id="rId62"/>
    <p:sldId id="476" r:id="rId63"/>
    <p:sldId id="473" r:id="rId64"/>
    <p:sldId id="474" r:id="rId65"/>
    <p:sldId id="468" r:id="rId66"/>
    <p:sldId id="475" r:id="rId67"/>
    <p:sldId id="470" r:id="rId68"/>
    <p:sldId id="461" r:id="rId69"/>
    <p:sldId id="462" r:id="rId70"/>
    <p:sldId id="360" r:id="rId71"/>
  </p:sldIdLst>
  <p:sldSz cx="9144000" cy="6858000" type="screen4x3"/>
  <p:notesSz cx="6735763" cy="98663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67" d="100"/>
          <a:sy n="67" d="100"/>
        </p:scale>
        <p:origin x="-1440" y="-108"/>
      </p:cViewPr>
      <p:guideLst>
        <p:guide orient="horz" pos="2183"/>
        <p:guide pos="1134"/>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B653A-AE36-450A-8C3C-24B20116EA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01E2EB0A-82CE-4989-9928-8648E6651A3F}">
      <dgm:prSet phldrT="[文本]" custT="1"/>
      <dgm:spPr/>
      <dgm:t>
        <a:bodyPr/>
        <a:lstStyle/>
        <a:p>
          <a:r>
            <a:rPr lang="en-US" altLang="zh-CN" sz="2600" b="1" dirty="0" smtClean="0">
              <a:solidFill>
                <a:schemeClr val="tx1"/>
              </a:solidFill>
              <a:latin typeface="Times New Roman" panose="02020603050405020304" pitchFamily="18" charset="0"/>
              <a:cs typeface="Times New Roman" panose="02020603050405020304" pitchFamily="18" charset="0"/>
            </a:rPr>
            <a:t>1.</a:t>
          </a:r>
          <a:endParaRPr lang="zh-CN" altLang="en-US" sz="2600" b="1" dirty="0">
            <a:solidFill>
              <a:schemeClr val="tx1"/>
            </a:solidFill>
            <a:latin typeface="Times New Roman" panose="02020603050405020304" pitchFamily="18" charset="0"/>
            <a:cs typeface="Times New Roman" panose="02020603050405020304" pitchFamily="18" charset="0"/>
          </a:endParaRPr>
        </a:p>
      </dgm:t>
    </dgm:pt>
    <dgm:pt modelId="{16C75F62-B955-493F-8843-4D4006DB10E3}" type="parTrans" cxnId="{9AA5781C-02E9-40BB-A379-365AC2FC30FD}">
      <dgm:prSet/>
      <dgm:spPr/>
      <dgm:t>
        <a:bodyPr/>
        <a:lstStyle/>
        <a:p>
          <a:endParaRPr lang="zh-CN" altLang="en-US"/>
        </a:p>
      </dgm:t>
    </dgm:pt>
    <dgm:pt modelId="{217CF567-5041-4113-9072-0FB565382C09}" type="sibTrans" cxnId="{9AA5781C-02E9-40BB-A379-365AC2FC30FD}">
      <dgm:prSet/>
      <dgm:spPr/>
      <dgm:t>
        <a:bodyPr/>
        <a:lstStyle/>
        <a:p>
          <a:endParaRPr lang="zh-CN" altLang="en-US"/>
        </a:p>
      </dgm:t>
    </dgm:pt>
    <dgm:pt modelId="{74E7C577-DCA2-48CB-A332-5235013D238B}">
      <dgm:prSet phldrT="[文本]"/>
      <dgm:spPr/>
      <dgm:t>
        <a:bodyPr/>
        <a:lstStyle/>
        <a:p>
          <a:r>
            <a:rPr lang="en-US" altLang="zh-CN" b="1" dirty="0" smtClean="0">
              <a:latin typeface="Times New Roman" pitchFamily="18" charset="0"/>
              <a:ea typeface="华文细黑" pitchFamily="2" charset="-122"/>
              <a:cs typeface="Times New Roman" pitchFamily="18" charset="0"/>
            </a:rPr>
            <a:t>Super Slim Cassette</a:t>
          </a:r>
          <a:endParaRPr lang="zh-CN" altLang="en-US" dirty="0"/>
        </a:p>
      </dgm:t>
    </dgm:pt>
    <dgm:pt modelId="{64A44A76-0FFC-40B5-8F99-5B2EDB46830E}" type="parTrans" cxnId="{8C4D35DD-9C6F-4DDF-B297-C36A14556B90}">
      <dgm:prSet/>
      <dgm:spPr/>
      <dgm:t>
        <a:bodyPr/>
        <a:lstStyle/>
        <a:p>
          <a:endParaRPr lang="zh-CN" altLang="en-US"/>
        </a:p>
      </dgm:t>
    </dgm:pt>
    <dgm:pt modelId="{2461E6C4-3912-45D9-A646-B6C4B6CB851A}" type="sibTrans" cxnId="{8C4D35DD-9C6F-4DDF-B297-C36A14556B90}">
      <dgm:prSet/>
      <dgm:spPr/>
      <dgm:t>
        <a:bodyPr/>
        <a:lstStyle/>
        <a:p>
          <a:endParaRPr lang="zh-CN" altLang="en-US"/>
        </a:p>
      </dgm:t>
    </dgm:pt>
    <dgm:pt modelId="{115F7760-A061-4069-ADE6-50ACD59C8943}">
      <dgm:prSet phldrT="[文本]" custT="1"/>
      <dgm:spPr/>
      <dgm:t>
        <a:bodyPr/>
        <a:lstStyle/>
        <a:p>
          <a:r>
            <a:rPr lang="en-US" altLang="zh-CN" sz="2600" b="1" dirty="0" smtClean="0">
              <a:solidFill>
                <a:schemeClr val="tx1"/>
              </a:solidFill>
              <a:latin typeface="Times New Roman" panose="02020603050405020304" pitchFamily="18" charset="0"/>
              <a:cs typeface="Times New Roman" panose="02020603050405020304" pitchFamily="18" charset="0"/>
            </a:rPr>
            <a:t>5.</a:t>
          </a:r>
          <a:endParaRPr lang="zh-CN" altLang="en-US" sz="2600" b="1" dirty="0">
            <a:solidFill>
              <a:schemeClr val="tx1"/>
            </a:solidFill>
            <a:latin typeface="Times New Roman" panose="02020603050405020304" pitchFamily="18" charset="0"/>
            <a:cs typeface="Times New Roman" panose="02020603050405020304" pitchFamily="18" charset="0"/>
          </a:endParaRPr>
        </a:p>
      </dgm:t>
    </dgm:pt>
    <dgm:pt modelId="{96845843-DC0D-4C1C-BC49-9DF02FE8821C}" type="parTrans" cxnId="{77D5EB64-90C4-4826-B6C3-2C43DB5C08B9}">
      <dgm:prSet/>
      <dgm:spPr/>
      <dgm:t>
        <a:bodyPr/>
        <a:lstStyle/>
        <a:p>
          <a:endParaRPr lang="zh-CN" altLang="en-US"/>
        </a:p>
      </dgm:t>
    </dgm:pt>
    <dgm:pt modelId="{483F3950-BD3B-4173-89E9-C050E64B629F}" type="sibTrans" cxnId="{77D5EB64-90C4-4826-B6C3-2C43DB5C08B9}">
      <dgm:prSet/>
      <dgm:spPr/>
      <dgm:t>
        <a:bodyPr/>
        <a:lstStyle/>
        <a:p>
          <a:endParaRPr lang="zh-CN" altLang="en-US"/>
        </a:p>
      </dgm:t>
    </dgm:pt>
    <dgm:pt modelId="{6FBF78B1-3E3E-477C-BD6A-4F706E569451}">
      <dgm:prSet phldrT="[文本]"/>
      <dgm:spPr/>
      <dgm:t>
        <a:bodyPr/>
        <a:lstStyle/>
        <a:p>
          <a:r>
            <a:rPr lang="en-US" altLang="zh-CN" b="1" dirty="0" smtClean="0">
              <a:latin typeface="Times New Roman" pitchFamily="18" charset="0"/>
              <a:ea typeface="华文细黑" pitchFamily="2" charset="-122"/>
              <a:cs typeface="Times New Roman" pitchFamily="18" charset="0"/>
            </a:rPr>
            <a:t>Floor-standing</a:t>
          </a:r>
          <a:r>
            <a:rPr lang="zh-CN" altLang="en-US" b="1" dirty="0" smtClean="0">
              <a:latin typeface="Times New Roman" pitchFamily="18" charset="0"/>
              <a:ea typeface="华文细黑" pitchFamily="2" charset="-122"/>
              <a:cs typeface="Times New Roman" pitchFamily="18" charset="0"/>
            </a:rPr>
            <a:t>：</a:t>
          </a:r>
          <a:r>
            <a:rPr lang="en-US" altLang="zh-CN" b="1" dirty="0" smtClean="0">
              <a:latin typeface="Times New Roman" pitchFamily="18" charset="0"/>
              <a:ea typeface="华文细黑" pitchFamily="2" charset="-122"/>
              <a:cs typeface="Times New Roman" pitchFamily="18" charset="0"/>
            </a:rPr>
            <a:t>GA</a:t>
          </a:r>
          <a:endParaRPr lang="zh-CN" altLang="en-US" dirty="0"/>
        </a:p>
      </dgm:t>
    </dgm:pt>
    <dgm:pt modelId="{8AD5BDC0-7539-4AEA-83C3-AD2AA49202A0}" type="parTrans" cxnId="{FD586E88-857A-4B8D-8623-9DE5F74D677C}">
      <dgm:prSet/>
      <dgm:spPr/>
      <dgm:t>
        <a:bodyPr/>
        <a:lstStyle/>
        <a:p>
          <a:endParaRPr lang="zh-CN" altLang="en-US"/>
        </a:p>
      </dgm:t>
    </dgm:pt>
    <dgm:pt modelId="{97AA510C-69A5-4FDB-AE83-ABA0D3BB77D9}" type="sibTrans" cxnId="{FD586E88-857A-4B8D-8623-9DE5F74D677C}">
      <dgm:prSet/>
      <dgm:spPr/>
      <dgm:t>
        <a:bodyPr/>
        <a:lstStyle/>
        <a:p>
          <a:endParaRPr lang="zh-CN" altLang="en-US"/>
        </a:p>
      </dgm:t>
    </dgm:pt>
    <dgm:pt modelId="{6C6FAD39-FDB5-492C-AAC4-B95D6153E101}">
      <dgm:prSet phldrT="[文本]" custT="1"/>
      <dgm:spPr/>
      <dgm:t>
        <a:bodyPr/>
        <a:lstStyle/>
        <a:p>
          <a:r>
            <a:rPr lang="en-US" altLang="zh-CN" sz="2600" b="1" dirty="0" smtClean="0">
              <a:solidFill>
                <a:schemeClr val="tx1"/>
              </a:solidFill>
              <a:latin typeface="Times New Roman" panose="02020603050405020304" pitchFamily="18" charset="0"/>
              <a:cs typeface="Times New Roman" panose="02020603050405020304" pitchFamily="18" charset="0"/>
            </a:rPr>
            <a:t>2.</a:t>
          </a:r>
          <a:endParaRPr lang="zh-CN" altLang="en-US" sz="2600" b="1" dirty="0">
            <a:solidFill>
              <a:schemeClr val="tx1"/>
            </a:solidFill>
            <a:latin typeface="Times New Roman" panose="02020603050405020304" pitchFamily="18" charset="0"/>
            <a:cs typeface="Times New Roman" panose="02020603050405020304" pitchFamily="18" charset="0"/>
          </a:endParaRPr>
        </a:p>
      </dgm:t>
    </dgm:pt>
    <dgm:pt modelId="{8EF8F0A7-F887-403A-B5BA-0B95C70282B7}" type="sibTrans" cxnId="{5F0C62E3-F733-41EC-AC34-DAE29E25D4D5}">
      <dgm:prSet/>
      <dgm:spPr/>
      <dgm:t>
        <a:bodyPr/>
        <a:lstStyle/>
        <a:p>
          <a:endParaRPr lang="zh-CN" altLang="en-US"/>
        </a:p>
      </dgm:t>
    </dgm:pt>
    <dgm:pt modelId="{795860EB-1211-4A02-8E9A-3D926549B846}" type="parTrans" cxnId="{5F0C62E3-F733-41EC-AC34-DAE29E25D4D5}">
      <dgm:prSet/>
      <dgm:spPr/>
      <dgm:t>
        <a:bodyPr/>
        <a:lstStyle/>
        <a:p>
          <a:endParaRPr lang="zh-CN" altLang="en-US"/>
        </a:p>
      </dgm:t>
    </dgm:pt>
    <dgm:pt modelId="{ED0F4AF4-D1C3-46AB-9214-FA8FD3E8B28F}">
      <dgm:prSet phldrT="[文本]" custT="1"/>
      <dgm:spPr/>
      <dgm:t>
        <a:bodyPr/>
        <a:lstStyle/>
        <a:p>
          <a:r>
            <a:rPr lang="en-US" altLang="zh-CN" sz="2600" b="1" dirty="0" smtClean="0">
              <a:solidFill>
                <a:schemeClr val="tx1"/>
              </a:solidFill>
              <a:latin typeface="Times New Roman" panose="02020603050405020304" pitchFamily="18" charset="0"/>
              <a:cs typeface="Times New Roman" panose="02020603050405020304" pitchFamily="18" charset="0"/>
            </a:rPr>
            <a:t>4.</a:t>
          </a:r>
          <a:endParaRPr lang="zh-CN" altLang="en-US" sz="2600" b="1" dirty="0">
            <a:solidFill>
              <a:schemeClr val="tx1"/>
            </a:solidFill>
            <a:latin typeface="Times New Roman" panose="02020603050405020304" pitchFamily="18" charset="0"/>
            <a:cs typeface="Times New Roman" panose="02020603050405020304" pitchFamily="18" charset="0"/>
          </a:endParaRPr>
        </a:p>
      </dgm:t>
    </dgm:pt>
    <dgm:pt modelId="{BE8B21EE-F59C-4880-A905-6A9D5777EC5A}" type="sibTrans" cxnId="{2FEF6F09-B111-4B86-9977-30107A3AD4FC}">
      <dgm:prSet/>
      <dgm:spPr/>
      <dgm:t>
        <a:bodyPr/>
        <a:lstStyle/>
        <a:p>
          <a:endParaRPr lang="zh-CN" altLang="en-US"/>
        </a:p>
      </dgm:t>
    </dgm:pt>
    <dgm:pt modelId="{013689BA-01FC-41E5-A006-DDD22E3EC6FD}" type="parTrans" cxnId="{2FEF6F09-B111-4B86-9977-30107A3AD4FC}">
      <dgm:prSet/>
      <dgm:spPr/>
      <dgm:t>
        <a:bodyPr/>
        <a:lstStyle/>
        <a:p>
          <a:endParaRPr lang="zh-CN" altLang="en-US"/>
        </a:p>
      </dgm:t>
    </dgm:pt>
    <dgm:pt modelId="{8FC859F8-43D7-48E8-86C2-C54CED200E9A}">
      <dgm:prSet phldrT="[文本]" custT="1"/>
      <dgm:spPr/>
      <dgm:t>
        <a:bodyPr/>
        <a:lstStyle/>
        <a:p>
          <a:r>
            <a:rPr lang="en-US" altLang="zh-CN" sz="2600" b="1" dirty="0" smtClean="0">
              <a:solidFill>
                <a:schemeClr val="tx1"/>
              </a:solidFill>
              <a:latin typeface="Times New Roman" panose="02020603050405020304" pitchFamily="18" charset="0"/>
              <a:cs typeface="Times New Roman" panose="02020603050405020304" pitchFamily="18" charset="0"/>
            </a:rPr>
            <a:t>3.</a:t>
          </a:r>
          <a:endParaRPr lang="zh-CN" altLang="en-US" sz="2600" b="1" dirty="0">
            <a:solidFill>
              <a:schemeClr val="tx1"/>
            </a:solidFill>
            <a:latin typeface="Times New Roman" panose="02020603050405020304" pitchFamily="18" charset="0"/>
            <a:cs typeface="Times New Roman" panose="02020603050405020304" pitchFamily="18" charset="0"/>
          </a:endParaRPr>
        </a:p>
      </dgm:t>
    </dgm:pt>
    <dgm:pt modelId="{5210A619-7EED-48DA-9156-D4B52A30DA09}" type="parTrans" cxnId="{CF1C0DBD-BAEC-4101-A227-BD19972845DB}">
      <dgm:prSet/>
      <dgm:spPr/>
      <dgm:t>
        <a:bodyPr/>
        <a:lstStyle/>
        <a:p>
          <a:endParaRPr lang="zh-CN" altLang="en-US"/>
        </a:p>
      </dgm:t>
    </dgm:pt>
    <dgm:pt modelId="{68A73A05-DEA4-4A7C-B763-4874FC3473AA}" type="sibTrans" cxnId="{CF1C0DBD-BAEC-4101-A227-BD19972845DB}">
      <dgm:prSet/>
      <dgm:spPr/>
      <dgm:t>
        <a:bodyPr/>
        <a:lstStyle/>
        <a:p>
          <a:endParaRPr lang="zh-CN" altLang="en-US"/>
        </a:p>
      </dgm:t>
    </dgm:pt>
    <dgm:pt modelId="{A2DB7CCF-8E76-451D-8D3C-A738200A924A}">
      <dgm:prSet/>
      <dgm:spPr/>
      <dgm:t>
        <a:bodyPr/>
        <a:lstStyle/>
        <a:p>
          <a:r>
            <a:rPr lang="en-US" altLang="zh-CN" b="1" dirty="0" smtClean="0">
              <a:latin typeface="Times New Roman" pitchFamily="18" charset="0"/>
              <a:ea typeface="华文细黑" pitchFamily="2" charset="-122"/>
              <a:cs typeface="Times New Roman" pitchFamily="18" charset="0"/>
            </a:rPr>
            <a:t>New Ceiling-floor</a:t>
          </a:r>
          <a:endParaRPr lang="zh-CN" altLang="en-US" dirty="0"/>
        </a:p>
      </dgm:t>
    </dgm:pt>
    <dgm:pt modelId="{E56B7D2A-C5F2-4874-831A-8A4C9BCBF9B5}" type="parTrans" cxnId="{9A70298C-5037-41DB-9D4B-037108F09485}">
      <dgm:prSet/>
      <dgm:spPr/>
      <dgm:t>
        <a:bodyPr/>
        <a:lstStyle/>
        <a:p>
          <a:endParaRPr lang="zh-CN" altLang="en-US"/>
        </a:p>
      </dgm:t>
    </dgm:pt>
    <dgm:pt modelId="{A3130C72-8E43-48C5-B95C-91C832C219A8}" type="sibTrans" cxnId="{9A70298C-5037-41DB-9D4B-037108F09485}">
      <dgm:prSet/>
      <dgm:spPr/>
      <dgm:t>
        <a:bodyPr/>
        <a:lstStyle/>
        <a:p>
          <a:endParaRPr lang="zh-CN" altLang="en-US"/>
        </a:p>
      </dgm:t>
    </dgm:pt>
    <dgm:pt modelId="{EE1BF10D-9616-48E7-B518-E4CDC5685C52}">
      <dgm:prSet/>
      <dgm:spPr/>
      <dgm:t>
        <a:bodyPr/>
        <a:lstStyle/>
        <a:p>
          <a:r>
            <a:rPr lang="en-US" altLang="zh-CN" b="1" dirty="0" smtClean="0">
              <a:latin typeface="Times New Roman" pitchFamily="18" charset="0"/>
              <a:ea typeface="华文细黑" pitchFamily="2" charset="-122"/>
              <a:cs typeface="Times New Roman" pitchFamily="18" charset="0"/>
            </a:rPr>
            <a:t>Mid-Static Pressure A5 Duct</a:t>
          </a:r>
          <a:endParaRPr lang="zh-CN" altLang="en-US" dirty="0"/>
        </a:p>
      </dgm:t>
    </dgm:pt>
    <dgm:pt modelId="{8F4C428A-FD8B-47F4-88A7-CDD8D0C5E6DB}" type="parTrans" cxnId="{1CF3A604-9DC5-447D-A3CB-D16B4FBA2618}">
      <dgm:prSet/>
      <dgm:spPr/>
      <dgm:t>
        <a:bodyPr/>
        <a:lstStyle/>
        <a:p>
          <a:endParaRPr lang="zh-CN" altLang="en-US"/>
        </a:p>
      </dgm:t>
    </dgm:pt>
    <dgm:pt modelId="{D8F8D016-69B6-4C0E-A4A3-915169889D71}" type="sibTrans" cxnId="{1CF3A604-9DC5-447D-A3CB-D16B4FBA2618}">
      <dgm:prSet/>
      <dgm:spPr/>
      <dgm:t>
        <a:bodyPr/>
        <a:lstStyle/>
        <a:p>
          <a:endParaRPr lang="zh-CN" altLang="en-US"/>
        </a:p>
      </dgm:t>
    </dgm:pt>
    <dgm:pt modelId="{B0D18EF1-3052-42B8-9E60-4F4990D9ED63}">
      <dgm:prSet/>
      <dgm:spPr/>
      <dgm:t>
        <a:bodyPr/>
        <a:lstStyle/>
        <a:p>
          <a:r>
            <a:rPr lang="en-US" altLang="zh-CN" b="1" smtClean="0">
              <a:latin typeface="Times New Roman" pitchFamily="18" charset="0"/>
              <a:ea typeface="华文细黑" pitchFamily="2" charset="-122"/>
              <a:cs typeface="Times New Roman" pitchFamily="18" charset="0"/>
            </a:rPr>
            <a:t>Optional wire controller </a:t>
          </a:r>
          <a:endParaRPr lang="zh-CN" altLang="en-US"/>
        </a:p>
      </dgm:t>
    </dgm:pt>
    <dgm:pt modelId="{D276C4A3-831B-4D8F-910D-B611668440B4}" type="parTrans" cxnId="{4AC4C21A-D2B5-416E-A774-732F990F49DF}">
      <dgm:prSet/>
      <dgm:spPr/>
      <dgm:t>
        <a:bodyPr/>
        <a:lstStyle/>
        <a:p>
          <a:endParaRPr lang="zh-CN" altLang="en-US"/>
        </a:p>
      </dgm:t>
    </dgm:pt>
    <dgm:pt modelId="{F401DAC5-6696-4258-B49F-84C5209A6E59}" type="sibTrans" cxnId="{4AC4C21A-D2B5-416E-A774-732F990F49DF}">
      <dgm:prSet/>
      <dgm:spPr/>
      <dgm:t>
        <a:bodyPr/>
        <a:lstStyle/>
        <a:p>
          <a:endParaRPr lang="zh-CN" altLang="en-US"/>
        </a:p>
      </dgm:t>
    </dgm:pt>
    <dgm:pt modelId="{36B9B9E9-B83C-44C0-B5B9-6E92715E4233}" type="pres">
      <dgm:prSet presAssocID="{6A4B653A-AE36-450A-8C3C-24B20116EAFA}" presName="linearFlow" presStyleCnt="0">
        <dgm:presLayoutVars>
          <dgm:dir/>
          <dgm:animLvl val="lvl"/>
          <dgm:resizeHandles val="exact"/>
        </dgm:presLayoutVars>
      </dgm:prSet>
      <dgm:spPr/>
      <dgm:t>
        <a:bodyPr/>
        <a:lstStyle/>
        <a:p>
          <a:endParaRPr lang="zh-CN" altLang="en-US"/>
        </a:p>
      </dgm:t>
    </dgm:pt>
    <dgm:pt modelId="{C811D779-2AB6-4778-B342-CA85FBA8E530}" type="pres">
      <dgm:prSet presAssocID="{01E2EB0A-82CE-4989-9928-8648E6651A3F}" presName="composite" presStyleCnt="0"/>
      <dgm:spPr/>
    </dgm:pt>
    <dgm:pt modelId="{02520430-A57F-4312-BE2E-D618F66EFF30}" type="pres">
      <dgm:prSet presAssocID="{01E2EB0A-82CE-4989-9928-8648E6651A3F}" presName="parentText" presStyleLbl="alignNode1" presStyleIdx="0" presStyleCnt="5">
        <dgm:presLayoutVars>
          <dgm:chMax val="1"/>
          <dgm:bulletEnabled val="1"/>
        </dgm:presLayoutVars>
      </dgm:prSet>
      <dgm:spPr/>
      <dgm:t>
        <a:bodyPr/>
        <a:lstStyle/>
        <a:p>
          <a:endParaRPr lang="zh-CN" altLang="en-US"/>
        </a:p>
      </dgm:t>
    </dgm:pt>
    <dgm:pt modelId="{B3A17852-8EF0-4027-94E1-CEA8DB8486A8}" type="pres">
      <dgm:prSet presAssocID="{01E2EB0A-82CE-4989-9928-8648E6651A3F}" presName="descendantText" presStyleLbl="alignAcc1" presStyleIdx="0" presStyleCnt="5" custLinFactNeighborY="8494">
        <dgm:presLayoutVars>
          <dgm:bulletEnabled val="1"/>
        </dgm:presLayoutVars>
      </dgm:prSet>
      <dgm:spPr/>
      <dgm:t>
        <a:bodyPr/>
        <a:lstStyle/>
        <a:p>
          <a:endParaRPr lang="zh-CN" altLang="en-US"/>
        </a:p>
      </dgm:t>
    </dgm:pt>
    <dgm:pt modelId="{3B57BDFF-94FB-4618-A2E8-A47DEB15E8CA}" type="pres">
      <dgm:prSet presAssocID="{217CF567-5041-4113-9072-0FB565382C09}" presName="sp" presStyleCnt="0"/>
      <dgm:spPr/>
    </dgm:pt>
    <dgm:pt modelId="{5C9687C6-BC79-4BA9-9AD5-36C8F9C2D59D}" type="pres">
      <dgm:prSet presAssocID="{6C6FAD39-FDB5-492C-AAC4-B95D6153E101}" presName="composite" presStyleCnt="0"/>
      <dgm:spPr/>
    </dgm:pt>
    <dgm:pt modelId="{5DD0EA45-8E27-43ED-87DD-E17CFB407E20}" type="pres">
      <dgm:prSet presAssocID="{6C6FAD39-FDB5-492C-AAC4-B95D6153E101}" presName="parentText" presStyleLbl="alignNode1" presStyleIdx="1" presStyleCnt="5">
        <dgm:presLayoutVars>
          <dgm:chMax val="1"/>
          <dgm:bulletEnabled val="1"/>
        </dgm:presLayoutVars>
      </dgm:prSet>
      <dgm:spPr/>
      <dgm:t>
        <a:bodyPr/>
        <a:lstStyle/>
        <a:p>
          <a:endParaRPr lang="zh-CN" altLang="en-US"/>
        </a:p>
      </dgm:t>
    </dgm:pt>
    <dgm:pt modelId="{E0714191-24A8-4A8A-9957-6DE1AEF84E54}" type="pres">
      <dgm:prSet presAssocID="{6C6FAD39-FDB5-492C-AAC4-B95D6153E101}" presName="descendantText" presStyleLbl="alignAcc1" presStyleIdx="1" presStyleCnt="5">
        <dgm:presLayoutVars>
          <dgm:bulletEnabled val="1"/>
        </dgm:presLayoutVars>
      </dgm:prSet>
      <dgm:spPr/>
      <dgm:t>
        <a:bodyPr/>
        <a:lstStyle/>
        <a:p>
          <a:endParaRPr lang="zh-CN" altLang="en-US"/>
        </a:p>
      </dgm:t>
    </dgm:pt>
    <dgm:pt modelId="{477F3F83-CEBF-4868-B734-DA3C46ACF072}" type="pres">
      <dgm:prSet presAssocID="{8EF8F0A7-F887-403A-B5BA-0B95C70282B7}" presName="sp" presStyleCnt="0"/>
      <dgm:spPr/>
    </dgm:pt>
    <dgm:pt modelId="{3DECA8F2-FCB7-4FA4-A9B7-1FACAED4AAA0}" type="pres">
      <dgm:prSet presAssocID="{8FC859F8-43D7-48E8-86C2-C54CED200E9A}" presName="composite" presStyleCnt="0"/>
      <dgm:spPr/>
    </dgm:pt>
    <dgm:pt modelId="{A30602A3-0DF2-4AB7-A6A2-9E61927DE040}" type="pres">
      <dgm:prSet presAssocID="{8FC859F8-43D7-48E8-86C2-C54CED200E9A}" presName="parentText" presStyleLbl="alignNode1" presStyleIdx="2" presStyleCnt="5">
        <dgm:presLayoutVars>
          <dgm:chMax val="1"/>
          <dgm:bulletEnabled val="1"/>
        </dgm:presLayoutVars>
      </dgm:prSet>
      <dgm:spPr/>
      <dgm:t>
        <a:bodyPr/>
        <a:lstStyle/>
        <a:p>
          <a:endParaRPr lang="zh-CN" altLang="en-US"/>
        </a:p>
      </dgm:t>
    </dgm:pt>
    <dgm:pt modelId="{3B8D7980-495A-459E-931B-861D2DF3CE64}" type="pres">
      <dgm:prSet presAssocID="{8FC859F8-43D7-48E8-86C2-C54CED200E9A}" presName="descendantText" presStyleLbl="alignAcc1" presStyleIdx="2" presStyleCnt="5">
        <dgm:presLayoutVars>
          <dgm:bulletEnabled val="1"/>
        </dgm:presLayoutVars>
      </dgm:prSet>
      <dgm:spPr/>
      <dgm:t>
        <a:bodyPr/>
        <a:lstStyle/>
        <a:p>
          <a:endParaRPr lang="zh-CN" altLang="en-US"/>
        </a:p>
      </dgm:t>
    </dgm:pt>
    <dgm:pt modelId="{D10C976D-C27A-48C3-9F86-5E581B57C81E}" type="pres">
      <dgm:prSet presAssocID="{68A73A05-DEA4-4A7C-B763-4874FC3473AA}" presName="sp" presStyleCnt="0"/>
      <dgm:spPr/>
    </dgm:pt>
    <dgm:pt modelId="{805D9D11-8525-4E06-A28F-8E80D7C952D5}" type="pres">
      <dgm:prSet presAssocID="{ED0F4AF4-D1C3-46AB-9214-FA8FD3E8B28F}" presName="composite" presStyleCnt="0"/>
      <dgm:spPr/>
    </dgm:pt>
    <dgm:pt modelId="{51C4852E-D3D3-447A-95A7-D17ACE2DF3B1}" type="pres">
      <dgm:prSet presAssocID="{ED0F4AF4-D1C3-46AB-9214-FA8FD3E8B28F}" presName="parentText" presStyleLbl="alignNode1" presStyleIdx="3" presStyleCnt="5">
        <dgm:presLayoutVars>
          <dgm:chMax val="1"/>
          <dgm:bulletEnabled val="1"/>
        </dgm:presLayoutVars>
      </dgm:prSet>
      <dgm:spPr/>
      <dgm:t>
        <a:bodyPr/>
        <a:lstStyle/>
        <a:p>
          <a:endParaRPr lang="zh-CN" altLang="en-US"/>
        </a:p>
      </dgm:t>
    </dgm:pt>
    <dgm:pt modelId="{78B130D2-B93A-4D85-BCBB-A952B776C70D}" type="pres">
      <dgm:prSet presAssocID="{ED0F4AF4-D1C3-46AB-9214-FA8FD3E8B28F}" presName="descendantText" presStyleLbl="alignAcc1" presStyleIdx="3" presStyleCnt="5">
        <dgm:presLayoutVars>
          <dgm:bulletEnabled val="1"/>
        </dgm:presLayoutVars>
      </dgm:prSet>
      <dgm:spPr/>
      <dgm:t>
        <a:bodyPr/>
        <a:lstStyle/>
        <a:p>
          <a:endParaRPr lang="zh-CN" altLang="en-US"/>
        </a:p>
      </dgm:t>
    </dgm:pt>
    <dgm:pt modelId="{BDDA5514-F944-4E6E-827E-F423E50A4D93}" type="pres">
      <dgm:prSet presAssocID="{BE8B21EE-F59C-4880-A905-6A9D5777EC5A}" presName="sp" presStyleCnt="0"/>
      <dgm:spPr/>
    </dgm:pt>
    <dgm:pt modelId="{3950608C-9DE6-4A71-BBAC-805C0DACE31B}" type="pres">
      <dgm:prSet presAssocID="{115F7760-A061-4069-ADE6-50ACD59C8943}" presName="composite" presStyleCnt="0"/>
      <dgm:spPr/>
    </dgm:pt>
    <dgm:pt modelId="{1156C1E5-E68F-4F48-9ADA-EA188A11C8BF}" type="pres">
      <dgm:prSet presAssocID="{115F7760-A061-4069-ADE6-50ACD59C8943}" presName="parentText" presStyleLbl="alignNode1" presStyleIdx="4" presStyleCnt="5">
        <dgm:presLayoutVars>
          <dgm:chMax val="1"/>
          <dgm:bulletEnabled val="1"/>
        </dgm:presLayoutVars>
      </dgm:prSet>
      <dgm:spPr/>
      <dgm:t>
        <a:bodyPr/>
        <a:lstStyle/>
        <a:p>
          <a:endParaRPr lang="zh-CN" altLang="en-US"/>
        </a:p>
      </dgm:t>
    </dgm:pt>
    <dgm:pt modelId="{258F6108-F439-42BC-88B6-05CC498C3AC3}" type="pres">
      <dgm:prSet presAssocID="{115F7760-A061-4069-ADE6-50ACD59C8943}" presName="descendantText" presStyleLbl="alignAcc1" presStyleIdx="4" presStyleCnt="5">
        <dgm:presLayoutVars>
          <dgm:bulletEnabled val="1"/>
        </dgm:presLayoutVars>
      </dgm:prSet>
      <dgm:spPr/>
      <dgm:t>
        <a:bodyPr/>
        <a:lstStyle/>
        <a:p>
          <a:endParaRPr lang="zh-CN" altLang="en-US"/>
        </a:p>
      </dgm:t>
    </dgm:pt>
  </dgm:ptLst>
  <dgm:cxnLst>
    <dgm:cxn modelId="{552EACC5-3144-4E89-9464-4FCC659BF0EB}" type="presOf" srcId="{74E7C577-DCA2-48CB-A332-5235013D238B}" destId="{B3A17852-8EF0-4027-94E1-CEA8DB8486A8}" srcOrd="0" destOrd="0" presId="urn:microsoft.com/office/officeart/2005/8/layout/chevron2"/>
    <dgm:cxn modelId="{4AC4C21A-D2B5-416E-A774-732F990F49DF}" srcId="{ED0F4AF4-D1C3-46AB-9214-FA8FD3E8B28F}" destId="{B0D18EF1-3052-42B8-9E60-4F4990D9ED63}" srcOrd="0" destOrd="0" parTransId="{D276C4A3-831B-4D8F-910D-B611668440B4}" sibTransId="{F401DAC5-6696-4258-B49F-84C5209A6E59}"/>
    <dgm:cxn modelId="{77D5EB64-90C4-4826-B6C3-2C43DB5C08B9}" srcId="{6A4B653A-AE36-450A-8C3C-24B20116EAFA}" destId="{115F7760-A061-4069-ADE6-50ACD59C8943}" srcOrd="4" destOrd="0" parTransId="{96845843-DC0D-4C1C-BC49-9DF02FE8821C}" sibTransId="{483F3950-BD3B-4173-89E9-C050E64B629F}"/>
    <dgm:cxn modelId="{9A70298C-5037-41DB-9D4B-037108F09485}" srcId="{6C6FAD39-FDB5-492C-AAC4-B95D6153E101}" destId="{A2DB7CCF-8E76-451D-8D3C-A738200A924A}" srcOrd="0" destOrd="0" parTransId="{E56B7D2A-C5F2-4874-831A-8A4C9BCBF9B5}" sibTransId="{A3130C72-8E43-48C5-B95C-91C832C219A8}"/>
    <dgm:cxn modelId="{FD586E88-857A-4B8D-8623-9DE5F74D677C}" srcId="{115F7760-A061-4069-ADE6-50ACD59C8943}" destId="{6FBF78B1-3E3E-477C-BD6A-4F706E569451}" srcOrd="0" destOrd="0" parTransId="{8AD5BDC0-7539-4AEA-83C3-AD2AA49202A0}" sibTransId="{97AA510C-69A5-4FDB-AE83-ABA0D3BB77D9}"/>
    <dgm:cxn modelId="{5F0C62E3-F733-41EC-AC34-DAE29E25D4D5}" srcId="{6A4B653A-AE36-450A-8C3C-24B20116EAFA}" destId="{6C6FAD39-FDB5-492C-AAC4-B95D6153E101}" srcOrd="1" destOrd="0" parTransId="{795860EB-1211-4A02-8E9A-3D926549B846}" sibTransId="{8EF8F0A7-F887-403A-B5BA-0B95C70282B7}"/>
    <dgm:cxn modelId="{EA25A4AA-4941-4A9B-9DB4-B6859DE74FAA}" type="presOf" srcId="{A2DB7CCF-8E76-451D-8D3C-A738200A924A}" destId="{E0714191-24A8-4A8A-9957-6DE1AEF84E54}" srcOrd="0" destOrd="0" presId="urn:microsoft.com/office/officeart/2005/8/layout/chevron2"/>
    <dgm:cxn modelId="{91312669-ACF5-43B8-8ADA-7064E8610368}" type="presOf" srcId="{8FC859F8-43D7-48E8-86C2-C54CED200E9A}" destId="{A30602A3-0DF2-4AB7-A6A2-9E61927DE040}" srcOrd="0" destOrd="0" presId="urn:microsoft.com/office/officeart/2005/8/layout/chevron2"/>
    <dgm:cxn modelId="{80998891-3599-474F-B0EB-0DE81B378CF7}" type="presOf" srcId="{ED0F4AF4-D1C3-46AB-9214-FA8FD3E8B28F}" destId="{51C4852E-D3D3-447A-95A7-D17ACE2DF3B1}" srcOrd="0" destOrd="0" presId="urn:microsoft.com/office/officeart/2005/8/layout/chevron2"/>
    <dgm:cxn modelId="{2FEF6F09-B111-4B86-9977-30107A3AD4FC}" srcId="{6A4B653A-AE36-450A-8C3C-24B20116EAFA}" destId="{ED0F4AF4-D1C3-46AB-9214-FA8FD3E8B28F}" srcOrd="3" destOrd="0" parTransId="{013689BA-01FC-41E5-A006-DDD22E3EC6FD}" sibTransId="{BE8B21EE-F59C-4880-A905-6A9D5777EC5A}"/>
    <dgm:cxn modelId="{5F5ACD92-2801-473F-8FC8-ABF693201E3B}" type="presOf" srcId="{EE1BF10D-9616-48E7-B518-E4CDC5685C52}" destId="{3B8D7980-495A-459E-931B-861D2DF3CE64}" srcOrd="0" destOrd="0" presId="urn:microsoft.com/office/officeart/2005/8/layout/chevron2"/>
    <dgm:cxn modelId="{0009E134-2216-45AB-8A8D-03DAB2D2F2A1}" type="presOf" srcId="{6A4B653A-AE36-450A-8C3C-24B20116EAFA}" destId="{36B9B9E9-B83C-44C0-B5B9-6E92715E4233}" srcOrd="0" destOrd="0" presId="urn:microsoft.com/office/officeart/2005/8/layout/chevron2"/>
    <dgm:cxn modelId="{511F8B8D-E3DC-4B04-BA20-0795BC8CC888}" type="presOf" srcId="{6FBF78B1-3E3E-477C-BD6A-4F706E569451}" destId="{258F6108-F439-42BC-88B6-05CC498C3AC3}" srcOrd="0" destOrd="0" presId="urn:microsoft.com/office/officeart/2005/8/layout/chevron2"/>
    <dgm:cxn modelId="{FC9C5351-5A01-41CF-805E-597886173938}" type="presOf" srcId="{6C6FAD39-FDB5-492C-AAC4-B95D6153E101}" destId="{5DD0EA45-8E27-43ED-87DD-E17CFB407E20}" srcOrd="0" destOrd="0" presId="urn:microsoft.com/office/officeart/2005/8/layout/chevron2"/>
    <dgm:cxn modelId="{9AA5781C-02E9-40BB-A379-365AC2FC30FD}" srcId="{6A4B653A-AE36-450A-8C3C-24B20116EAFA}" destId="{01E2EB0A-82CE-4989-9928-8648E6651A3F}" srcOrd="0" destOrd="0" parTransId="{16C75F62-B955-493F-8843-4D4006DB10E3}" sibTransId="{217CF567-5041-4113-9072-0FB565382C09}"/>
    <dgm:cxn modelId="{1CF3A604-9DC5-447D-A3CB-D16B4FBA2618}" srcId="{8FC859F8-43D7-48E8-86C2-C54CED200E9A}" destId="{EE1BF10D-9616-48E7-B518-E4CDC5685C52}" srcOrd="0" destOrd="0" parTransId="{8F4C428A-FD8B-47F4-88A7-CDD8D0C5E6DB}" sibTransId="{D8F8D016-69B6-4C0E-A4A3-915169889D71}"/>
    <dgm:cxn modelId="{8C4D35DD-9C6F-4DDF-B297-C36A14556B90}" srcId="{01E2EB0A-82CE-4989-9928-8648E6651A3F}" destId="{74E7C577-DCA2-48CB-A332-5235013D238B}" srcOrd="0" destOrd="0" parTransId="{64A44A76-0FFC-40B5-8F99-5B2EDB46830E}" sibTransId="{2461E6C4-3912-45D9-A646-B6C4B6CB851A}"/>
    <dgm:cxn modelId="{BF243B4C-96DC-41A5-9DDD-1369E0060806}" type="presOf" srcId="{B0D18EF1-3052-42B8-9E60-4F4990D9ED63}" destId="{78B130D2-B93A-4D85-BCBB-A952B776C70D}" srcOrd="0" destOrd="0" presId="urn:microsoft.com/office/officeart/2005/8/layout/chevron2"/>
    <dgm:cxn modelId="{CF1C0DBD-BAEC-4101-A227-BD19972845DB}" srcId="{6A4B653A-AE36-450A-8C3C-24B20116EAFA}" destId="{8FC859F8-43D7-48E8-86C2-C54CED200E9A}" srcOrd="2" destOrd="0" parTransId="{5210A619-7EED-48DA-9156-D4B52A30DA09}" sibTransId="{68A73A05-DEA4-4A7C-B763-4874FC3473AA}"/>
    <dgm:cxn modelId="{7F20B933-A073-4480-95E2-6F671408BF3B}" type="presOf" srcId="{115F7760-A061-4069-ADE6-50ACD59C8943}" destId="{1156C1E5-E68F-4F48-9ADA-EA188A11C8BF}" srcOrd="0" destOrd="0" presId="urn:microsoft.com/office/officeart/2005/8/layout/chevron2"/>
    <dgm:cxn modelId="{1A17215E-FBCB-4052-8246-F5E1FD891EE5}" type="presOf" srcId="{01E2EB0A-82CE-4989-9928-8648E6651A3F}" destId="{02520430-A57F-4312-BE2E-D618F66EFF30}" srcOrd="0" destOrd="0" presId="urn:microsoft.com/office/officeart/2005/8/layout/chevron2"/>
    <dgm:cxn modelId="{5B2C68D5-0DA5-4B10-BC80-678AE27BC68E}" type="presParOf" srcId="{36B9B9E9-B83C-44C0-B5B9-6E92715E4233}" destId="{C811D779-2AB6-4778-B342-CA85FBA8E530}" srcOrd="0" destOrd="0" presId="urn:microsoft.com/office/officeart/2005/8/layout/chevron2"/>
    <dgm:cxn modelId="{4CBBF4A1-DF7C-45EC-9921-907E6C7083A2}" type="presParOf" srcId="{C811D779-2AB6-4778-B342-CA85FBA8E530}" destId="{02520430-A57F-4312-BE2E-D618F66EFF30}" srcOrd="0" destOrd="0" presId="urn:microsoft.com/office/officeart/2005/8/layout/chevron2"/>
    <dgm:cxn modelId="{E3C6EBD1-A1B2-4658-9DBF-4B432CF87968}" type="presParOf" srcId="{C811D779-2AB6-4778-B342-CA85FBA8E530}" destId="{B3A17852-8EF0-4027-94E1-CEA8DB8486A8}" srcOrd="1" destOrd="0" presId="urn:microsoft.com/office/officeart/2005/8/layout/chevron2"/>
    <dgm:cxn modelId="{0777DC2E-E504-4F1F-A1BD-6A2C142A78FF}" type="presParOf" srcId="{36B9B9E9-B83C-44C0-B5B9-6E92715E4233}" destId="{3B57BDFF-94FB-4618-A2E8-A47DEB15E8CA}" srcOrd="1" destOrd="0" presId="urn:microsoft.com/office/officeart/2005/8/layout/chevron2"/>
    <dgm:cxn modelId="{03AE065D-2F7C-4917-83CF-342FE44A5B43}" type="presParOf" srcId="{36B9B9E9-B83C-44C0-B5B9-6E92715E4233}" destId="{5C9687C6-BC79-4BA9-9AD5-36C8F9C2D59D}" srcOrd="2" destOrd="0" presId="urn:microsoft.com/office/officeart/2005/8/layout/chevron2"/>
    <dgm:cxn modelId="{1C07E935-2458-42DD-AFBF-D4E7A2E9162A}" type="presParOf" srcId="{5C9687C6-BC79-4BA9-9AD5-36C8F9C2D59D}" destId="{5DD0EA45-8E27-43ED-87DD-E17CFB407E20}" srcOrd="0" destOrd="0" presId="urn:microsoft.com/office/officeart/2005/8/layout/chevron2"/>
    <dgm:cxn modelId="{2F3D9E7C-A0A7-4BED-84AF-A64A4DAE2FE7}" type="presParOf" srcId="{5C9687C6-BC79-4BA9-9AD5-36C8F9C2D59D}" destId="{E0714191-24A8-4A8A-9957-6DE1AEF84E54}" srcOrd="1" destOrd="0" presId="urn:microsoft.com/office/officeart/2005/8/layout/chevron2"/>
    <dgm:cxn modelId="{039F9EBF-8833-4CCF-A469-1886277481C1}" type="presParOf" srcId="{36B9B9E9-B83C-44C0-B5B9-6E92715E4233}" destId="{477F3F83-CEBF-4868-B734-DA3C46ACF072}" srcOrd="3" destOrd="0" presId="urn:microsoft.com/office/officeart/2005/8/layout/chevron2"/>
    <dgm:cxn modelId="{1B79D7B6-C62B-4E41-B171-F8F74AB699B8}" type="presParOf" srcId="{36B9B9E9-B83C-44C0-B5B9-6E92715E4233}" destId="{3DECA8F2-FCB7-4FA4-A9B7-1FACAED4AAA0}" srcOrd="4" destOrd="0" presId="urn:microsoft.com/office/officeart/2005/8/layout/chevron2"/>
    <dgm:cxn modelId="{07A6E10A-BB1B-43C5-BCC6-CBD9E3844FD8}" type="presParOf" srcId="{3DECA8F2-FCB7-4FA4-A9B7-1FACAED4AAA0}" destId="{A30602A3-0DF2-4AB7-A6A2-9E61927DE040}" srcOrd="0" destOrd="0" presId="urn:microsoft.com/office/officeart/2005/8/layout/chevron2"/>
    <dgm:cxn modelId="{80A7DA88-44ED-4742-8D17-48D05C634B87}" type="presParOf" srcId="{3DECA8F2-FCB7-4FA4-A9B7-1FACAED4AAA0}" destId="{3B8D7980-495A-459E-931B-861D2DF3CE64}" srcOrd="1" destOrd="0" presId="urn:microsoft.com/office/officeart/2005/8/layout/chevron2"/>
    <dgm:cxn modelId="{5387138C-2FCA-4BBA-A94C-C19512CE5791}" type="presParOf" srcId="{36B9B9E9-B83C-44C0-B5B9-6E92715E4233}" destId="{D10C976D-C27A-48C3-9F86-5E581B57C81E}" srcOrd="5" destOrd="0" presId="urn:microsoft.com/office/officeart/2005/8/layout/chevron2"/>
    <dgm:cxn modelId="{4E67E54C-DB2F-4899-87BA-DB419ABCF86F}" type="presParOf" srcId="{36B9B9E9-B83C-44C0-B5B9-6E92715E4233}" destId="{805D9D11-8525-4E06-A28F-8E80D7C952D5}" srcOrd="6" destOrd="0" presId="urn:microsoft.com/office/officeart/2005/8/layout/chevron2"/>
    <dgm:cxn modelId="{D921542D-B10F-4810-9957-EFE9C12E843A}" type="presParOf" srcId="{805D9D11-8525-4E06-A28F-8E80D7C952D5}" destId="{51C4852E-D3D3-447A-95A7-D17ACE2DF3B1}" srcOrd="0" destOrd="0" presId="urn:microsoft.com/office/officeart/2005/8/layout/chevron2"/>
    <dgm:cxn modelId="{C687F8E6-FB63-45DE-A1B8-9192F96787CC}" type="presParOf" srcId="{805D9D11-8525-4E06-A28F-8E80D7C952D5}" destId="{78B130D2-B93A-4D85-BCBB-A952B776C70D}" srcOrd="1" destOrd="0" presId="urn:microsoft.com/office/officeart/2005/8/layout/chevron2"/>
    <dgm:cxn modelId="{A11455EA-F517-468C-AED8-C7E7B8CCA4E4}" type="presParOf" srcId="{36B9B9E9-B83C-44C0-B5B9-6E92715E4233}" destId="{BDDA5514-F944-4E6E-827E-F423E50A4D93}" srcOrd="7" destOrd="0" presId="urn:microsoft.com/office/officeart/2005/8/layout/chevron2"/>
    <dgm:cxn modelId="{E038D0A2-F9EF-4126-AC26-A7EAB0EBCB76}" type="presParOf" srcId="{36B9B9E9-B83C-44C0-B5B9-6E92715E4233}" destId="{3950608C-9DE6-4A71-BBAC-805C0DACE31B}" srcOrd="8" destOrd="0" presId="urn:microsoft.com/office/officeart/2005/8/layout/chevron2"/>
    <dgm:cxn modelId="{395A0317-CE74-4FA8-83B7-860A7FECA743}" type="presParOf" srcId="{3950608C-9DE6-4A71-BBAC-805C0DACE31B}" destId="{1156C1E5-E68F-4F48-9ADA-EA188A11C8BF}" srcOrd="0" destOrd="0" presId="urn:microsoft.com/office/officeart/2005/8/layout/chevron2"/>
    <dgm:cxn modelId="{1148BC04-6E42-44E6-B854-2292B445FD4B}" type="presParOf" srcId="{3950608C-9DE6-4A71-BBAC-805C0DACE31B}" destId="{258F6108-F439-42BC-88B6-05CC498C3A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0430-A57F-4312-BE2E-D618F66EFF30}">
      <dsp:nvSpPr>
        <dsp:cNvPr id="0" name=""/>
        <dsp:cNvSpPr/>
      </dsp:nvSpPr>
      <dsp:spPr>
        <a:xfrm rot="5400000">
          <a:off x="-142493" y="145405"/>
          <a:ext cx="949955" cy="66496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chemeClr val="tx1"/>
              </a:solidFill>
              <a:latin typeface="Times New Roman" panose="02020603050405020304" pitchFamily="18" charset="0"/>
              <a:cs typeface="Times New Roman" panose="02020603050405020304" pitchFamily="18" charset="0"/>
            </a:rPr>
            <a:t>1.</a:t>
          </a:r>
          <a:endParaRPr lang="zh-CN" altLang="en-US" sz="2600" b="1" kern="1200" dirty="0">
            <a:solidFill>
              <a:schemeClr val="tx1"/>
            </a:solidFill>
            <a:latin typeface="Times New Roman" panose="02020603050405020304" pitchFamily="18" charset="0"/>
            <a:cs typeface="Times New Roman" panose="02020603050405020304" pitchFamily="18" charset="0"/>
          </a:endParaRPr>
        </a:p>
      </dsp:txBody>
      <dsp:txXfrm rot="-5400000">
        <a:off x="1" y="335395"/>
        <a:ext cx="664968" cy="284987"/>
      </dsp:txXfrm>
    </dsp:sp>
    <dsp:sp modelId="{B3A17852-8EF0-4027-94E1-CEA8DB8486A8}">
      <dsp:nvSpPr>
        <dsp:cNvPr id="0" name=""/>
        <dsp:cNvSpPr/>
      </dsp:nvSpPr>
      <dsp:spPr>
        <a:xfrm rot="5400000">
          <a:off x="3437796" y="-2717439"/>
          <a:ext cx="617795" cy="6163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altLang="zh-CN" sz="3100" b="1" kern="1200" dirty="0" smtClean="0">
              <a:latin typeface="Times New Roman" pitchFamily="18" charset="0"/>
              <a:ea typeface="华文细黑" pitchFamily="2" charset="-122"/>
              <a:cs typeface="Times New Roman" pitchFamily="18" charset="0"/>
            </a:rPr>
            <a:t>Super Slim Cassette</a:t>
          </a:r>
          <a:endParaRPr lang="zh-CN" altLang="en-US" sz="3100" kern="1200" dirty="0"/>
        </a:p>
      </dsp:txBody>
      <dsp:txXfrm rot="-5400000">
        <a:off x="664968" y="85547"/>
        <a:ext cx="6133293" cy="557479"/>
      </dsp:txXfrm>
    </dsp:sp>
    <dsp:sp modelId="{5DD0EA45-8E27-43ED-87DD-E17CFB407E20}">
      <dsp:nvSpPr>
        <dsp:cNvPr id="0" name=""/>
        <dsp:cNvSpPr/>
      </dsp:nvSpPr>
      <dsp:spPr>
        <a:xfrm rot="5400000">
          <a:off x="-142493" y="976466"/>
          <a:ext cx="949955" cy="66496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chemeClr val="tx1"/>
              </a:solidFill>
              <a:latin typeface="Times New Roman" panose="02020603050405020304" pitchFamily="18" charset="0"/>
              <a:cs typeface="Times New Roman" panose="02020603050405020304" pitchFamily="18" charset="0"/>
            </a:rPr>
            <a:t>2.</a:t>
          </a:r>
          <a:endParaRPr lang="zh-CN" altLang="en-US" sz="2600" b="1" kern="1200" dirty="0">
            <a:solidFill>
              <a:schemeClr val="tx1"/>
            </a:solidFill>
            <a:latin typeface="Times New Roman" panose="02020603050405020304" pitchFamily="18" charset="0"/>
            <a:cs typeface="Times New Roman" panose="02020603050405020304" pitchFamily="18" charset="0"/>
          </a:endParaRPr>
        </a:p>
      </dsp:txBody>
      <dsp:txXfrm rot="-5400000">
        <a:off x="1" y="1166456"/>
        <a:ext cx="664968" cy="284987"/>
      </dsp:txXfrm>
    </dsp:sp>
    <dsp:sp modelId="{E0714191-24A8-4A8A-9957-6DE1AEF84E54}">
      <dsp:nvSpPr>
        <dsp:cNvPr id="0" name=""/>
        <dsp:cNvSpPr/>
      </dsp:nvSpPr>
      <dsp:spPr>
        <a:xfrm rot="5400000">
          <a:off x="3437958" y="-1939016"/>
          <a:ext cx="617471" cy="6163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altLang="zh-CN" sz="3100" b="1" kern="1200" dirty="0" smtClean="0">
              <a:latin typeface="Times New Roman" pitchFamily="18" charset="0"/>
              <a:ea typeface="华文细黑" pitchFamily="2" charset="-122"/>
              <a:cs typeface="Times New Roman" pitchFamily="18" charset="0"/>
            </a:rPr>
            <a:t>New Ceiling-floor</a:t>
          </a:r>
          <a:endParaRPr lang="zh-CN" altLang="en-US" sz="3100" kern="1200" dirty="0"/>
        </a:p>
      </dsp:txBody>
      <dsp:txXfrm rot="-5400000">
        <a:off x="664968" y="864116"/>
        <a:ext cx="6133309" cy="557187"/>
      </dsp:txXfrm>
    </dsp:sp>
    <dsp:sp modelId="{A30602A3-0DF2-4AB7-A6A2-9E61927DE040}">
      <dsp:nvSpPr>
        <dsp:cNvPr id="0" name=""/>
        <dsp:cNvSpPr/>
      </dsp:nvSpPr>
      <dsp:spPr>
        <a:xfrm rot="5400000">
          <a:off x="-142493" y="1807527"/>
          <a:ext cx="949955" cy="66496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chemeClr val="tx1"/>
              </a:solidFill>
              <a:latin typeface="Times New Roman" panose="02020603050405020304" pitchFamily="18" charset="0"/>
              <a:cs typeface="Times New Roman" panose="02020603050405020304" pitchFamily="18" charset="0"/>
            </a:rPr>
            <a:t>3.</a:t>
          </a:r>
          <a:endParaRPr lang="zh-CN" altLang="en-US" sz="2600" b="1" kern="1200" dirty="0">
            <a:solidFill>
              <a:schemeClr val="tx1"/>
            </a:solidFill>
            <a:latin typeface="Times New Roman" panose="02020603050405020304" pitchFamily="18" charset="0"/>
            <a:cs typeface="Times New Roman" panose="02020603050405020304" pitchFamily="18" charset="0"/>
          </a:endParaRPr>
        </a:p>
      </dsp:txBody>
      <dsp:txXfrm rot="-5400000">
        <a:off x="1" y="1997517"/>
        <a:ext cx="664968" cy="284987"/>
      </dsp:txXfrm>
    </dsp:sp>
    <dsp:sp modelId="{3B8D7980-495A-459E-931B-861D2DF3CE64}">
      <dsp:nvSpPr>
        <dsp:cNvPr id="0" name=""/>
        <dsp:cNvSpPr/>
      </dsp:nvSpPr>
      <dsp:spPr>
        <a:xfrm rot="5400000">
          <a:off x="3437958" y="-1107955"/>
          <a:ext cx="617471" cy="6163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altLang="zh-CN" sz="3100" b="1" kern="1200" dirty="0" smtClean="0">
              <a:latin typeface="Times New Roman" pitchFamily="18" charset="0"/>
              <a:ea typeface="华文细黑" pitchFamily="2" charset="-122"/>
              <a:cs typeface="Times New Roman" pitchFamily="18" charset="0"/>
            </a:rPr>
            <a:t>Mid-Static Pressure A5 Duct</a:t>
          </a:r>
          <a:endParaRPr lang="zh-CN" altLang="en-US" sz="3100" kern="1200" dirty="0"/>
        </a:p>
      </dsp:txBody>
      <dsp:txXfrm rot="-5400000">
        <a:off x="664968" y="1695177"/>
        <a:ext cx="6133309" cy="557187"/>
      </dsp:txXfrm>
    </dsp:sp>
    <dsp:sp modelId="{51C4852E-D3D3-447A-95A7-D17ACE2DF3B1}">
      <dsp:nvSpPr>
        <dsp:cNvPr id="0" name=""/>
        <dsp:cNvSpPr/>
      </dsp:nvSpPr>
      <dsp:spPr>
        <a:xfrm rot="5400000">
          <a:off x="-142493" y="2638588"/>
          <a:ext cx="949955" cy="66496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chemeClr val="tx1"/>
              </a:solidFill>
              <a:latin typeface="Times New Roman" panose="02020603050405020304" pitchFamily="18" charset="0"/>
              <a:cs typeface="Times New Roman" panose="02020603050405020304" pitchFamily="18" charset="0"/>
            </a:rPr>
            <a:t>4.</a:t>
          </a:r>
          <a:endParaRPr lang="zh-CN" altLang="en-US" sz="2600" b="1" kern="1200" dirty="0">
            <a:solidFill>
              <a:schemeClr val="tx1"/>
            </a:solidFill>
            <a:latin typeface="Times New Roman" panose="02020603050405020304" pitchFamily="18" charset="0"/>
            <a:cs typeface="Times New Roman" panose="02020603050405020304" pitchFamily="18" charset="0"/>
          </a:endParaRPr>
        </a:p>
      </dsp:txBody>
      <dsp:txXfrm rot="-5400000">
        <a:off x="1" y="2828578"/>
        <a:ext cx="664968" cy="284987"/>
      </dsp:txXfrm>
    </dsp:sp>
    <dsp:sp modelId="{78B130D2-B93A-4D85-BCBB-A952B776C70D}">
      <dsp:nvSpPr>
        <dsp:cNvPr id="0" name=""/>
        <dsp:cNvSpPr/>
      </dsp:nvSpPr>
      <dsp:spPr>
        <a:xfrm rot="5400000">
          <a:off x="3437958" y="-276894"/>
          <a:ext cx="617471" cy="6163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altLang="zh-CN" sz="3100" b="1" kern="1200" smtClean="0">
              <a:latin typeface="Times New Roman" pitchFamily="18" charset="0"/>
              <a:ea typeface="华文细黑" pitchFamily="2" charset="-122"/>
              <a:cs typeface="Times New Roman" pitchFamily="18" charset="0"/>
            </a:rPr>
            <a:t>Optional wire controller </a:t>
          </a:r>
          <a:endParaRPr lang="zh-CN" altLang="en-US" sz="3100" kern="1200"/>
        </a:p>
      </dsp:txBody>
      <dsp:txXfrm rot="-5400000">
        <a:off x="664968" y="2526238"/>
        <a:ext cx="6133309" cy="557187"/>
      </dsp:txXfrm>
    </dsp:sp>
    <dsp:sp modelId="{1156C1E5-E68F-4F48-9ADA-EA188A11C8BF}">
      <dsp:nvSpPr>
        <dsp:cNvPr id="0" name=""/>
        <dsp:cNvSpPr/>
      </dsp:nvSpPr>
      <dsp:spPr>
        <a:xfrm rot="5400000">
          <a:off x="-142493" y="3469649"/>
          <a:ext cx="949955" cy="66496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chemeClr val="tx1"/>
              </a:solidFill>
              <a:latin typeface="Times New Roman" panose="02020603050405020304" pitchFamily="18" charset="0"/>
              <a:cs typeface="Times New Roman" panose="02020603050405020304" pitchFamily="18" charset="0"/>
            </a:rPr>
            <a:t>5.</a:t>
          </a:r>
          <a:endParaRPr lang="zh-CN" altLang="en-US" sz="2600" b="1" kern="1200" dirty="0">
            <a:solidFill>
              <a:schemeClr val="tx1"/>
            </a:solidFill>
            <a:latin typeface="Times New Roman" panose="02020603050405020304" pitchFamily="18" charset="0"/>
            <a:cs typeface="Times New Roman" panose="02020603050405020304" pitchFamily="18" charset="0"/>
          </a:endParaRPr>
        </a:p>
      </dsp:txBody>
      <dsp:txXfrm rot="-5400000">
        <a:off x="1" y="3659639"/>
        <a:ext cx="664968" cy="284987"/>
      </dsp:txXfrm>
    </dsp:sp>
    <dsp:sp modelId="{258F6108-F439-42BC-88B6-05CC498C3AC3}">
      <dsp:nvSpPr>
        <dsp:cNvPr id="0" name=""/>
        <dsp:cNvSpPr/>
      </dsp:nvSpPr>
      <dsp:spPr>
        <a:xfrm rot="5400000">
          <a:off x="3437958" y="554166"/>
          <a:ext cx="617471" cy="6163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altLang="zh-CN" sz="3100" b="1" kern="1200" dirty="0" smtClean="0">
              <a:latin typeface="Times New Roman" pitchFamily="18" charset="0"/>
              <a:ea typeface="华文细黑" pitchFamily="2" charset="-122"/>
              <a:cs typeface="Times New Roman" pitchFamily="18" charset="0"/>
            </a:rPr>
            <a:t>Floor-standing</a:t>
          </a:r>
          <a:r>
            <a:rPr lang="zh-CN" altLang="en-US" sz="3100" b="1" kern="1200" dirty="0" smtClean="0">
              <a:latin typeface="Times New Roman" pitchFamily="18" charset="0"/>
              <a:ea typeface="华文细黑" pitchFamily="2" charset="-122"/>
              <a:cs typeface="Times New Roman" pitchFamily="18" charset="0"/>
            </a:rPr>
            <a:t>：</a:t>
          </a:r>
          <a:r>
            <a:rPr lang="en-US" altLang="zh-CN" sz="3100" b="1" kern="1200" dirty="0" smtClean="0">
              <a:latin typeface="Times New Roman" pitchFamily="18" charset="0"/>
              <a:ea typeface="华文细黑" pitchFamily="2" charset="-122"/>
              <a:cs typeface="Times New Roman" pitchFamily="18" charset="0"/>
            </a:rPr>
            <a:t>GA</a:t>
          </a:r>
          <a:endParaRPr lang="zh-CN" altLang="en-US" sz="3100" kern="1200" dirty="0"/>
        </a:p>
      </dsp:txBody>
      <dsp:txXfrm rot="-5400000">
        <a:off x="664968" y="3357298"/>
        <a:ext cx="6133309" cy="5571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6144E9D4-ED40-4A1F-94B2-2948C1354A52}" type="datetimeFigureOut">
              <a:rPr lang="zh-CN" altLang="en-US"/>
              <a:pPr>
                <a:defRPr/>
              </a:pPr>
              <a:t>2015-11-20</a:t>
            </a:fld>
            <a:endParaRPr lang="zh-CN" altLang="en-US"/>
          </a:p>
        </p:txBody>
      </p:sp>
      <p:sp>
        <p:nvSpPr>
          <p:cNvPr id="4" name="页脚占位符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atin typeface="Arial" pitchFamily="34" charset="0"/>
                <a:ea typeface="宋体" pitchFamily="2" charset="-122"/>
              </a:defRPr>
            </a:lvl1pPr>
          </a:lstStyle>
          <a:p>
            <a:pPr>
              <a:defRPr/>
            </a:pPr>
            <a:fld id="{CAC05BA4-B6B1-443B-A527-62206B5321F3}" type="slidenum">
              <a:rPr lang="zh-CN" altLang="en-US"/>
              <a:pPr>
                <a:defRPr/>
              </a:pPr>
              <a:t>‹#›</a:t>
            </a:fld>
            <a:endParaRPr lang="zh-CN" altLang="en-US"/>
          </a:p>
        </p:txBody>
      </p:sp>
    </p:spTree>
    <p:extLst>
      <p:ext uri="{BB962C8B-B14F-4D97-AF65-F5344CB8AC3E}">
        <p14:creationId xmlns:p14="http://schemas.microsoft.com/office/powerpoint/2010/main" val="4031078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6626" name="页眉占位符 1"/>
          <p:cNvSpPr>
            <a:spLocks noGrp="1" noChangeArrowheads="1"/>
          </p:cNvSpPr>
          <p:nvPr>
            <p:ph type="hdr" sz="quarter" idx="4294967295"/>
          </p:nvPr>
        </p:nvSpPr>
        <p:spPr bwMode="auto">
          <a:xfrm>
            <a:off x="0" y="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a:defRPr/>
            </a:pPr>
            <a:endParaRPr lang="zh-CN" altLang="en-US"/>
          </a:p>
        </p:txBody>
      </p:sp>
      <p:sp>
        <p:nvSpPr>
          <p:cNvPr id="26627" name="日期占位符 2"/>
          <p:cNvSpPr>
            <a:spLocks noGrp="1" noChangeArrowheads="1"/>
          </p:cNvSpPr>
          <p:nvPr>
            <p:ph type="dt" idx="1"/>
          </p:nvPr>
        </p:nvSpPr>
        <p:spPr bwMode="auto">
          <a:xfrm>
            <a:off x="3814763" y="0"/>
            <a:ext cx="29194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a:defRPr/>
            </a:pPr>
            <a:fld id="{93DE6FF8-2E77-4702-97AC-0C81C093C96D}" type="datetime1">
              <a:rPr lang="zh-CN" altLang="en-US"/>
              <a:pPr>
                <a:defRPr/>
              </a:pPr>
              <a:t>2015-11-20</a:t>
            </a:fld>
            <a:endParaRPr lang="zh-CN" altLang="en-US"/>
          </a:p>
        </p:txBody>
      </p:sp>
      <p:sp>
        <p:nvSpPr>
          <p:cNvPr id="20484" name="幻灯片图像占位符 3"/>
          <p:cNvSpPr>
            <a:spLocks noGrp="1" noRot="1" noChangeAspect="1" noChangeArrowheads="1"/>
          </p:cNvSpPr>
          <p:nvPr>
            <p:ph type="sldImg" idx="2"/>
          </p:nvPr>
        </p:nvSpPr>
        <p:spPr bwMode="auto">
          <a:xfrm>
            <a:off x="901700" y="739775"/>
            <a:ext cx="4932363"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485" name="备注占位符 4"/>
          <p:cNvSpPr>
            <a:spLocks noGrp="1" noRot="1" noChangeAspect="1" noChangeArrowheads="1"/>
          </p:cNvSpPr>
          <p:nvPr/>
        </p:nvSpPr>
        <p:spPr bwMode="auto">
          <a:xfrm>
            <a:off x="673100" y="4686300"/>
            <a:ext cx="5389563"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30000"/>
              </a:spcBef>
            </a:pPr>
            <a:r>
              <a:rPr lang="zh-CN" altLang="en-US" sz="1200"/>
              <a:t>单击此处编辑母版文本样式</a:t>
            </a:r>
          </a:p>
          <a:p>
            <a:pPr eaLnBrk="0" hangingPunct="0">
              <a:spcBef>
                <a:spcPct val="30000"/>
              </a:spcBef>
            </a:pPr>
            <a:r>
              <a:rPr lang="zh-CN" altLang="en-US" sz="1200"/>
              <a:t>第二级</a:t>
            </a:r>
          </a:p>
          <a:p>
            <a:pPr eaLnBrk="0" hangingPunct="0">
              <a:spcBef>
                <a:spcPct val="30000"/>
              </a:spcBef>
            </a:pPr>
            <a:r>
              <a:rPr lang="zh-CN" altLang="en-US" sz="1200"/>
              <a:t>第三级</a:t>
            </a:r>
          </a:p>
          <a:p>
            <a:pPr eaLnBrk="0" hangingPunct="0">
              <a:spcBef>
                <a:spcPct val="30000"/>
              </a:spcBef>
            </a:pPr>
            <a:r>
              <a:rPr lang="zh-CN" altLang="en-US" sz="1200"/>
              <a:t>第四级</a:t>
            </a:r>
          </a:p>
          <a:p>
            <a:pPr eaLnBrk="0" hangingPunct="0">
              <a:spcBef>
                <a:spcPct val="30000"/>
              </a:spcBef>
            </a:pPr>
            <a:r>
              <a:rPr lang="zh-CN" altLang="en-US" sz="1200"/>
              <a:t>第五级</a:t>
            </a:r>
          </a:p>
        </p:txBody>
      </p:sp>
      <p:sp>
        <p:nvSpPr>
          <p:cNvPr id="26630" name="页脚占位符 5"/>
          <p:cNvSpPr>
            <a:spLocks noGrp="1" noChangeArrowheads="1"/>
          </p:cNvSpPr>
          <p:nvPr>
            <p:ph type="ftr" sz="quarter" idx="4"/>
          </p:nvPr>
        </p:nvSpPr>
        <p:spPr bwMode="auto">
          <a:xfrm>
            <a:off x="0" y="93710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latin typeface="Arial" pitchFamily="34" charset="0"/>
                <a:ea typeface="宋体" pitchFamily="2" charset="-122"/>
              </a:defRPr>
            </a:lvl1pPr>
          </a:lstStyle>
          <a:p>
            <a:pPr>
              <a:defRPr/>
            </a:pPr>
            <a:endParaRPr lang="zh-CN" altLang="en-US"/>
          </a:p>
        </p:txBody>
      </p:sp>
      <p:sp>
        <p:nvSpPr>
          <p:cNvPr id="26631" name="灯片编号占位符 6"/>
          <p:cNvSpPr>
            <a:spLocks noGrp="1" noChangeArrowheads="1"/>
          </p:cNvSpPr>
          <p:nvPr>
            <p:ph type="sldNum" sz="quarter" idx="5"/>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latin typeface="Arial" pitchFamily="34" charset="0"/>
                <a:ea typeface="宋体" pitchFamily="2" charset="-122"/>
              </a:defRPr>
            </a:lvl1pPr>
          </a:lstStyle>
          <a:p>
            <a:pPr>
              <a:defRPr/>
            </a:pPr>
            <a:fld id="{4E587B13-46AA-49DE-A415-A13877FE1F18}" type="slidenum">
              <a:rPr lang="zh-CN" altLang="en-US"/>
              <a:pPr>
                <a:defRPr/>
              </a:pPr>
              <a:t>‹#›</a:t>
            </a:fld>
            <a:endParaRPr lang="zh-CN" altLang="en-US"/>
          </a:p>
        </p:txBody>
      </p:sp>
    </p:spTree>
    <p:extLst>
      <p:ext uri="{BB962C8B-B14F-4D97-AF65-F5344CB8AC3E}">
        <p14:creationId xmlns:p14="http://schemas.microsoft.com/office/powerpoint/2010/main" val="739928781"/>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100" y="4686300"/>
            <a:ext cx="5389563" cy="4440238"/>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E587B13-46AA-49DE-A415-A13877FE1F18}" type="slidenum">
              <a:rPr lang="zh-CN" altLang="en-US" smtClean="0"/>
              <a:pPr>
                <a:defRPr/>
              </a:pPr>
              <a:t>13</a:t>
            </a:fld>
            <a:endParaRPr lang="zh-CN" altLang="en-US"/>
          </a:p>
        </p:txBody>
      </p:sp>
    </p:spTree>
    <p:extLst>
      <p:ext uri="{BB962C8B-B14F-4D97-AF65-F5344CB8AC3E}">
        <p14:creationId xmlns:p14="http://schemas.microsoft.com/office/powerpoint/2010/main" val="33780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66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15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16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32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33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52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53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1E0F5B92-3AB0-4149-BD2B-41771C51698C}" type="slidenum">
              <a:rPr lang="zh-CN" altLang="en-US" smtClean="0"/>
              <a:pPr>
                <a:defRPr/>
              </a:pPr>
              <a:t>59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6499"/>
            <a:ext cx="5388610" cy="4439841"/>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83E6F4C-0FBC-4AEE-8FF4-6F07C986FEEF}" type="slidenum">
              <a:rPr lang="zh-CN" altLang="en-US" smtClean="0"/>
              <a:pPr>
                <a:defRPr/>
              </a:pPr>
              <a:t>65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2C195CE-3B81-4D3E-B220-D50C699BE8D8}" type="datetime1">
              <a:rPr lang="zh-CN" altLang="en-US"/>
              <a:pPr>
                <a:defRPr/>
              </a:pPr>
              <a:t>2015-11-20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EB2047D-FB2A-4A37-9EE0-02E3226711D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12576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BA6AD8C-4A44-4340-AA49-1C7E3D2B6E4B}" type="datetime1">
              <a:rPr lang="zh-CN" altLang="en-US"/>
              <a:pPr>
                <a:defRPr/>
              </a:pPr>
              <a:t>2015-11-20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58133C0-5225-4595-A3B0-82527360FD8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59028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0"/>
            <a:ext cx="6019800" cy="61261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A2AAB5D-5759-4C50-8217-EE554EB5F383}" type="datetime1">
              <a:rPr lang="zh-CN" altLang="en-US"/>
              <a:pPr>
                <a:defRPr/>
              </a:pPr>
              <a:t>2015-11-20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C6C16AA-4623-4CAE-9BA9-5A97BE5C40A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63196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58168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9356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67791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5911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14830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4803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379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740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C63ECBD-AA51-41DF-9135-94F5104FB79F}" type="datetime1">
              <a:rPr lang="zh-CN" altLang="en-US"/>
              <a:pPr>
                <a:defRPr/>
              </a:pPr>
              <a:t>2015-11-20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AC44356-144F-44B2-98A9-85E77032E62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24418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368945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97906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8519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17886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963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112250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21770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0443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92892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41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BD86EF9-CC43-4E6A-9598-28FF30DC5964}" type="datetime1">
              <a:rPr lang="zh-CN" altLang="en-US"/>
              <a:pPr>
                <a:defRPr/>
              </a:pPr>
              <a:t>2015-11-20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13F37EB-AAE3-4F1B-9B00-4DF7895F7D9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13727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4797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6394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67868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0"/>
            <a:ext cx="6019800" cy="61261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5422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537822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47985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620829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00759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62829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1203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F167D5F-9698-436F-BA7A-B102781B555D}" type="datetime1">
              <a:rPr lang="zh-CN" altLang="en-US"/>
              <a:pPr>
                <a:defRPr/>
              </a:pPr>
              <a:t>2015-11-20</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9846D08-7E7A-4D28-A8A7-647527043D8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77522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85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53264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271329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87178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0"/>
            <a:ext cx="6019800" cy="61261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3900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4BD1D61-D038-4EFA-8602-020B3466F110}" type="datetime1">
              <a:rPr lang="zh-CN" altLang="en-US"/>
              <a:pPr>
                <a:defRPr/>
              </a:pPr>
              <a:t>2015-11-20</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75E89A2-3CB9-4F2C-8CBA-B59B4D385EB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8657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A393BEF-D580-436F-A627-DD2B5A639994}" type="datetime1">
              <a:rPr lang="zh-CN" altLang="en-US"/>
              <a:pPr>
                <a:defRPr/>
              </a:pPr>
              <a:t>2015-11-20</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63AD8FC-357D-4F6D-B050-47DA4DC2E09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57598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A59864A-977A-479C-AB45-EB09DDD77D5C}" type="datetime1">
              <a:rPr lang="zh-CN" altLang="en-US"/>
              <a:pPr>
                <a:defRPr/>
              </a:pPr>
              <a:t>2015-11-20</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A110EA38-773B-4CC6-B3BC-2930A9B6380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8484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D6A576A-1C96-4B4C-A2FE-1160C00F77A0}" type="datetime1">
              <a:rPr lang="zh-CN" altLang="en-US"/>
              <a:pPr>
                <a:defRPr/>
              </a:pPr>
              <a:t>2015-11-20</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BFB61BE-8519-4AE0-B213-3AD6AC91B0C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02063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B205C73-4060-44D3-9A36-1229A0D3BEAF}" type="datetime1">
              <a:rPr lang="zh-CN" altLang="en-US"/>
              <a:pPr>
                <a:defRPr/>
              </a:pPr>
              <a:t>2015-11-20</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DA17622-ACD1-4BCE-99B4-94CA3E6928F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29430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Administrator\Desktop\QQ截图20130202105450.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1750" y="0"/>
            <a:ext cx="91757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p:cNvSpPr>
            <a:spLocks noGrp="1" noChangeArrowheads="1"/>
          </p:cNvSpPr>
          <p:nvPr>
            <p:ph type="title" idx="4294967295"/>
          </p:nvPr>
        </p:nvSpPr>
        <p:spPr bwMode="auto">
          <a:xfrm>
            <a:off x="457200"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charset="0"/>
              </a:rPr>
              <a:t>单击此处编辑母版标题样式</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宋体" pitchFamily="2" charset="-122"/>
              </a:defRPr>
            </a:lvl1pPr>
          </a:lstStyle>
          <a:p>
            <a:pPr>
              <a:defRPr/>
            </a:pPr>
            <a:fld id="{A2F0D397-8F4B-4395-AA9D-EA666F965300}" type="datetime1">
              <a:rPr lang="zh-CN" altLang="en-US"/>
              <a:pPr>
                <a:defRPr/>
              </a:pPr>
              <a:t>2015-11-20</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宋体"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ea typeface="宋体" pitchFamily="2" charset="-122"/>
              </a:defRPr>
            </a:lvl1pPr>
          </a:lstStyle>
          <a:p>
            <a:pPr>
              <a:defRPr/>
            </a:pPr>
            <a:fld id="{C39C06BA-7127-41C2-8A81-3E5D98A7218B}"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marL="914400" indent="-914400" algn="r" rtl="0" eaLnBrk="0" fontAlgn="base" hangingPunct="0">
        <a:spcBef>
          <a:spcPct val="0"/>
        </a:spcBef>
        <a:spcAft>
          <a:spcPct val="0"/>
        </a:spcAft>
        <a:defRPr sz="3600" b="1">
          <a:solidFill>
            <a:schemeClr val="tx1"/>
          </a:solidFill>
          <a:latin typeface="+mj-lt"/>
          <a:ea typeface="+mj-ea"/>
          <a:cs typeface="+mj-cs"/>
          <a:sym typeface="Arial" charset="0"/>
        </a:defRPr>
      </a:lvl1pPr>
      <a:lvl2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2pPr>
      <a:lvl3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3pPr>
      <a:lvl4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4pPr>
      <a:lvl5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5pPr>
      <a:lvl6pPr marL="13716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6pPr>
      <a:lvl7pPr marL="18288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7pPr>
      <a:lvl8pPr marL="22860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8pPr>
      <a:lvl9pPr marL="27432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sym typeface="Arial" charset="0"/>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ea typeface="+mn-ea"/>
          <a:sym typeface="Arial" charset="0"/>
        </a:defRPr>
      </a:lvl2pPr>
      <a:lvl3pPr marL="1257300" indent="-342900" algn="l" rtl="0" eaLnBrk="0" fontAlgn="base" hangingPunct="0">
        <a:spcBef>
          <a:spcPct val="20000"/>
        </a:spcBef>
        <a:spcAft>
          <a:spcPct val="0"/>
        </a:spcAft>
        <a:buFont typeface="Calibri" pitchFamily="34" charset="0"/>
        <a:buChar char="↙"/>
        <a:defRPr sz="2400">
          <a:solidFill>
            <a:schemeClr val="tx1"/>
          </a:solidFill>
          <a:latin typeface="+mn-lt"/>
          <a:ea typeface="+mn-ea"/>
          <a:sym typeface="Arial"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Arial" charset="0"/>
        </a:defRPr>
      </a:lvl4pPr>
      <a:lvl5pPr marL="2171700" indent="-342900" algn="l" rtl="0" eaLnBrk="0" fontAlgn="base" hangingPunct="0">
        <a:spcBef>
          <a:spcPct val="20000"/>
        </a:spcBef>
        <a:spcAft>
          <a:spcPct val="0"/>
        </a:spcAft>
        <a:buFont typeface="Arial" charset="0"/>
        <a:buChar char="•"/>
        <a:defRPr>
          <a:solidFill>
            <a:schemeClr val="tx1"/>
          </a:solidFill>
          <a:latin typeface="+mn-lt"/>
          <a:ea typeface="+mn-ea"/>
          <a:sym typeface="Arial" charset="0"/>
        </a:defRPr>
      </a:lvl5pPr>
      <a:lvl6pPr marL="26289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6pPr>
      <a:lvl7pPr marL="30861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7pPr>
      <a:lvl8pPr marL="35433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8pPr>
      <a:lvl9pPr marL="40005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图片 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25400"/>
            <a:ext cx="9191625" cy="688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marL="914400" indent="-914400" algn="r" rtl="0" eaLnBrk="0" fontAlgn="base" hangingPunct="0">
        <a:spcBef>
          <a:spcPct val="0"/>
        </a:spcBef>
        <a:spcAft>
          <a:spcPct val="0"/>
        </a:spcAft>
        <a:defRPr sz="3600" b="1">
          <a:solidFill>
            <a:schemeClr val="tx1"/>
          </a:solidFill>
          <a:latin typeface="+mj-lt"/>
          <a:ea typeface="+mj-ea"/>
          <a:cs typeface="+mj-cs"/>
          <a:sym typeface="Arial" charset="0"/>
        </a:defRPr>
      </a:lvl1pPr>
      <a:lvl2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2pPr>
      <a:lvl3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3pPr>
      <a:lvl4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4pPr>
      <a:lvl5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5pPr>
      <a:lvl6pPr marL="13716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6pPr>
      <a:lvl7pPr marL="18288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7pPr>
      <a:lvl8pPr marL="22860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8pPr>
      <a:lvl9pPr marL="27432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sym typeface="Arial" charset="0"/>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ea typeface="+mn-ea"/>
          <a:sym typeface="Arial" charset="0"/>
        </a:defRPr>
      </a:lvl2pPr>
      <a:lvl3pPr marL="1257300" indent="-342900" algn="l" rtl="0" eaLnBrk="0" fontAlgn="base" hangingPunct="0">
        <a:spcBef>
          <a:spcPct val="20000"/>
        </a:spcBef>
        <a:spcAft>
          <a:spcPct val="0"/>
        </a:spcAft>
        <a:buFont typeface="Calibri" pitchFamily="34" charset="0"/>
        <a:buChar char="↙"/>
        <a:defRPr sz="2400">
          <a:solidFill>
            <a:schemeClr val="tx1"/>
          </a:solidFill>
          <a:latin typeface="+mn-lt"/>
          <a:ea typeface="+mn-ea"/>
          <a:sym typeface="Arial"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Arial" charset="0"/>
        </a:defRPr>
      </a:lvl4pPr>
      <a:lvl5pPr marL="2171700" indent="-342900" algn="l" rtl="0" eaLnBrk="0" fontAlgn="base" hangingPunct="0">
        <a:spcBef>
          <a:spcPct val="20000"/>
        </a:spcBef>
        <a:spcAft>
          <a:spcPct val="0"/>
        </a:spcAft>
        <a:buFont typeface="Arial" charset="0"/>
        <a:buChar char="•"/>
        <a:defRPr>
          <a:solidFill>
            <a:schemeClr val="tx1"/>
          </a:solidFill>
          <a:latin typeface="+mn-lt"/>
          <a:ea typeface="+mn-ea"/>
          <a:sym typeface="Arial" charset="0"/>
        </a:defRPr>
      </a:lvl5pPr>
      <a:lvl6pPr marL="26289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6pPr>
      <a:lvl7pPr marL="30861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7pPr>
      <a:lvl8pPr marL="35433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8pPr>
      <a:lvl9pPr marL="40005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Picture 2" descr="C:\Users\Administrator\Desktop\QQ截图20130202105450.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1750" y="0"/>
            <a:ext cx="91757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ChangeArrowheads="1"/>
          </p:cNvSpPr>
          <p:nvPr userDrawn="1"/>
        </p:nvSpPr>
        <p:spPr bwMode="auto">
          <a:xfrm>
            <a:off x="2555875" y="836613"/>
            <a:ext cx="6337300"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000" b="1"/>
          </a:p>
        </p:txBody>
      </p:sp>
      <p:sp>
        <p:nvSpPr>
          <p:cNvPr id="4100" name="标题占位符 1"/>
          <p:cNvSpPr>
            <a:spLocks noGrp="1" noChangeArrowheads="1"/>
          </p:cNvSpPr>
          <p:nvPr>
            <p:ph type="title" idx="4294967295"/>
          </p:nvPr>
        </p:nvSpPr>
        <p:spPr bwMode="auto">
          <a:xfrm>
            <a:off x="457200"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charset="0"/>
              </a:rPr>
              <a:t>单击此处编辑母版标题样式</a:t>
            </a: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marL="914400" indent="-914400" algn="r" rtl="0" eaLnBrk="0" fontAlgn="base" hangingPunct="0">
        <a:spcBef>
          <a:spcPct val="0"/>
        </a:spcBef>
        <a:spcAft>
          <a:spcPct val="0"/>
        </a:spcAft>
        <a:defRPr sz="3600" b="1">
          <a:solidFill>
            <a:schemeClr val="tx1"/>
          </a:solidFill>
          <a:latin typeface="+mj-lt"/>
          <a:ea typeface="+mj-ea"/>
          <a:cs typeface="+mj-cs"/>
          <a:sym typeface="Arial" charset="0"/>
        </a:defRPr>
      </a:lvl1pPr>
      <a:lvl2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2pPr>
      <a:lvl3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3pPr>
      <a:lvl4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4pPr>
      <a:lvl5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5pPr>
      <a:lvl6pPr marL="13716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6pPr>
      <a:lvl7pPr marL="18288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7pPr>
      <a:lvl8pPr marL="22860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8pPr>
      <a:lvl9pPr marL="27432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sym typeface="Arial" charset="0"/>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ea typeface="+mn-ea"/>
          <a:sym typeface="Arial" charset="0"/>
        </a:defRPr>
      </a:lvl2pPr>
      <a:lvl3pPr marL="1257300" indent="-342900" algn="l" rtl="0" eaLnBrk="0" fontAlgn="base" hangingPunct="0">
        <a:spcBef>
          <a:spcPct val="20000"/>
        </a:spcBef>
        <a:spcAft>
          <a:spcPct val="0"/>
        </a:spcAft>
        <a:buFont typeface="Calibri" pitchFamily="34" charset="0"/>
        <a:buChar char="↙"/>
        <a:defRPr sz="2400">
          <a:solidFill>
            <a:schemeClr val="tx1"/>
          </a:solidFill>
          <a:latin typeface="+mn-lt"/>
          <a:ea typeface="+mn-ea"/>
          <a:sym typeface="Arial"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Arial" charset="0"/>
        </a:defRPr>
      </a:lvl4pPr>
      <a:lvl5pPr marL="2171700" indent="-342900" algn="l" rtl="0" eaLnBrk="0" fontAlgn="base" hangingPunct="0">
        <a:spcBef>
          <a:spcPct val="20000"/>
        </a:spcBef>
        <a:spcAft>
          <a:spcPct val="0"/>
        </a:spcAft>
        <a:buFont typeface="Arial" charset="0"/>
        <a:buChar char="•"/>
        <a:defRPr>
          <a:solidFill>
            <a:schemeClr val="tx1"/>
          </a:solidFill>
          <a:latin typeface="+mn-lt"/>
          <a:ea typeface="+mn-ea"/>
          <a:sym typeface="Arial" charset="0"/>
        </a:defRPr>
      </a:lvl5pPr>
      <a:lvl6pPr marL="26289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6pPr>
      <a:lvl7pPr marL="30861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7pPr>
      <a:lvl8pPr marL="35433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8pPr>
      <a:lvl9pPr marL="40005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Picture 2" descr="C:\Users\Administrator\Desktop\QQ截图20130202105450.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1750" y="0"/>
            <a:ext cx="91757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userDrawn="1"/>
        </p:nvSpPr>
        <p:spPr bwMode="auto">
          <a:xfrm>
            <a:off x="2555875" y="836613"/>
            <a:ext cx="6337300"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000" b="1"/>
          </a:p>
        </p:txBody>
      </p:sp>
      <p:sp>
        <p:nvSpPr>
          <p:cNvPr id="5124" name="标题占位符 1"/>
          <p:cNvSpPr>
            <a:spLocks noGrp="1" noChangeArrowheads="1"/>
          </p:cNvSpPr>
          <p:nvPr>
            <p:ph type="title" idx="4294967295"/>
          </p:nvPr>
        </p:nvSpPr>
        <p:spPr bwMode="auto">
          <a:xfrm>
            <a:off x="457200"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charset="0"/>
              </a:rPr>
              <a:t>单击此处编辑母版标题样式</a:t>
            </a: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marL="914400" indent="-914400" algn="r" rtl="0" eaLnBrk="0" fontAlgn="base" hangingPunct="0">
        <a:spcBef>
          <a:spcPct val="0"/>
        </a:spcBef>
        <a:spcAft>
          <a:spcPct val="0"/>
        </a:spcAft>
        <a:defRPr sz="3600" b="1">
          <a:solidFill>
            <a:schemeClr val="tx1"/>
          </a:solidFill>
          <a:latin typeface="+mj-lt"/>
          <a:ea typeface="+mj-ea"/>
          <a:cs typeface="+mj-cs"/>
          <a:sym typeface="Arial" charset="0"/>
        </a:defRPr>
      </a:lvl1pPr>
      <a:lvl2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2pPr>
      <a:lvl3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3pPr>
      <a:lvl4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4pPr>
      <a:lvl5pPr marL="9144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charset="0"/>
        </a:defRPr>
      </a:lvl5pPr>
      <a:lvl6pPr marL="13716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6pPr>
      <a:lvl7pPr marL="18288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7pPr>
      <a:lvl8pPr marL="22860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8pPr>
      <a:lvl9pPr marL="2743200" indent="-914400" algn="r" rtl="0" eaLnBrk="0" fontAlgn="base" hangingPunct="0">
        <a:spcBef>
          <a:spcPct val="0"/>
        </a:spcBef>
        <a:spcAft>
          <a:spcPct val="0"/>
        </a:spcAft>
        <a:defRPr sz="3600" b="1">
          <a:solidFill>
            <a:schemeClr val="tx1"/>
          </a:solidFill>
          <a:latin typeface="Arial" pitchFamily="34" charset="0"/>
          <a:ea typeface="黑体" pitchFamily="49" charset="-122"/>
          <a:sym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sym typeface="Arial" charset="0"/>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ea typeface="+mn-ea"/>
          <a:sym typeface="Arial" charset="0"/>
        </a:defRPr>
      </a:lvl2pPr>
      <a:lvl3pPr marL="1257300" indent="-342900" algn="l" rtl="0" eaLnBrk="0" fontAlgn="base" hangingPunct="0">
        <a:spcBef>
          <a:spcPct val="20000"/>
        </a:spcBef>
        <a:spcAft>
          <a:spcPct val="0"/>
        </a:spcAft>
        <a:buFont typeface="Calibri" pitchFamily="34" charset="0"/>
        <a:buChar char="↙"/>
        <a:defRPr sz="2400">
          <a:solidFill>
            <a:schemeClr val="tx1"/>
          </a:solidFill>
          <a:latin typeface="+mn-lt"/>
          <a:ea typeface="+mn-ea"/>
          <a:sym typeface="Arial"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Arial" charset="0"/>
        </a:defRPr>
      </a:lvl4pPr>
      <a:lvl5pPr marL="2171700" indent="-342900" algn="l" rtl="0" eaLnBrk="0" fontAlgn="base" hangingPunct="0">
        <a:spcBef>
          <a:spcPct val="20000"/>
        </a:spcBef>
        <a:spcAft>
          <a:spcPct val="0"/>
        </a:spcAft>
        <a:buFont typeface="Arial" charset="0"/>
        <a:buChar char="•"/>
        <a:defRPr>
          <a:solidFill>
            <a:schemeClr val="tx1"/>
          </a:solidFill>
          <a:latin typeface="+mn-lt"/>
          <a:ea typeface="+mn-ea"/>
          <a:sym typeface="Arial" charset="0"/>
        </a:defRPr>
      </a:lvl5pPr>
      <a:lvl6pPr marL="26289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6pPr>
      <a:lvl7pPr marL="30861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7pPr>
      <a:lvl8pPr marL="35433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8pPr>
      <a:lvl9pPr marL="4000500" indent="-342900" algn="l" rtl="0" eaLnBrk="0" fontAlgn="base" hangingPunct="0">
        <a:spcBef>
          <a:spcPct val="20000"/>
        </a:spcBef>
        <a:spcAft>
          <a:spcPct val="0"/>
        </a:spcAft>
        <a:buFont typeface="Arial" pitchFamily="34" charset="0"/>
        <a:buChar char="•"/>
        <a:defRPr>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png"/><Relationship Id="rId7" Type="http://schemas.openxmlformats.org/officeDocument/2006/relationships/image" Target="../media/image47.emf"/><Relationship Id="rId2" Type="http://schemas.openxmlformats.org/officeDocument/2006/relationships/image" Target="../media/image42.png"/><Relationship Id="rId1" Type="http://schemas.openxmlformats.org/officeDocument/2006/relationships/slideLayout" Target="../slideLayouts/slideLayout40.xml"/><Relationship Id="rId6" Type="http://schemas.openxmlformats.org/officeDocument/2006/relationships/image" Target="../media/image46.png"/><Relationship Id="rId11" Type="http://schemas.openxmlformats.org/officeDocument/2006/relationships/image" Target="../media/image51.emf"/><Relationship Id="rId5" Type="http://schemas.openxmlformats.org/officeDocument/2006/relationships/image" Target="../media/image45.png"/><Relationship Id="rId10" Type="http://schemas.openxmlformats.org/officeDocument/2006/relationships/image" Target="../media/image50.emf"/><Relationship Id="rId4" Type="http://schemas.openxmlformats.org/officeDocument/2006/relationships/image" Target="../media/image44.png"/><Relationship Id="rId9" Type="http://schemas.openxmlformats.org/officeDocument/2006/relationships/image" Target="../media/image49.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40.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11.png"/><Relationship Id="rId2" Type="http://schemas.openxmlformats.org/officeDocument/2006/relationships/image" Target="../media/image60.jpeg"/><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40.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40.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40.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3.jpeg"/><Relationship Id="rId2" Type="http://schemas.openxmlformats.org/officeDocument/2006/relationships/image" Target="../media/image10.png"/><Relationship Id="rId1" Type="http://schemas.openxmlformats.org/officeDocument/2006/relationships/slideLayout" Target="../slideLayouts/slideLayout40.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40.xml"/><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42.png"/><Relationship Id="rId7" Type="http://schemas.openxmlformats.org/officeDocument/2006/relationships/image" Target="../media/image78.png"/><Relationship Id="rId2" Type="http://schemas.openxmlformats.org/officeDocument/2006/relationships/image" Target="../media/image10.png"/><Relationship Id="rId1" Type="http://schemas.openxmlformats.org/officeDocument/2006/relationships/slideLayout" Target="../slideLayouts/slideLayout40.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png"/><Relationship Id="rId9" Type="http://schemas.openxmlformats.org/officeDocument/2006/relationships/image" Target="../media/image80.jpe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1.jpeg"/><Relationship Id="rId1" Type="http://schemas.openxmlformats.org/officeDocument/2006/relationships/slideLayout" Target="../slideLayouts/slideLayout40.xml"/><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83.png"/><Relationship Id="rId5" Type="http://schemas.microsoft.com/office/2007/relationships/hdphoto" Target="../media/hdphoto2.wdp"/><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0.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png"/><Relationship Id="rId7" Type="http://schemas.openxmlformats.org/officeDocument/2006/relationships/image" Target="../media/image47.emf"/><Relationship Id="rId2" Type="http://schemas.openxmlformats.org/officeDocument/2006/relationships/image" Target="../media/image42.png"/><Relationship Id="rId1" Type="http://schemas.openxmlformats.org/officeDocument/2006/relationships/slideLayout" Target="../slideLayouts/slideLayout40.xml"/><Relationship Id="rId6" Type="http://schemas.openxmlformats.org/officeDocument/2006/relationships/image" Target="../media/image46.png"/><Relationship Id="rId11" Type="http://schemas.openxmlformats.org/officeDocument/2006/relationships/image" Target="../media/image51.emf"/><Relationship Id="rId5" Type="http://schemas.openxmlformats.org/officeDocument/2006/relationships/image" Target="../media/image45.png"/><Relationship Id="rId10" Type="http://schemas.openxmlformats.org/officeDocument/2006/relationships/image" Target="../media/image50.emf"/><Relationship Id="rId4" Type="http://schemas.openxmlformats.org/officeDocument/2006/relationships/image" Target="../media/image44.png"/><Relationship Id="rId9" Type="http://schemas.openxmlformats.org/officeDocument/2006/relationships/image" Target="../media/image49.emf"/></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0.xml"/><Relationship Id="rId4" Type="http://schemas.openxmlformats.org/officeDocument/2006/relationships/image" Target="../media/image88.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6.png"/><Relationship Id="rId1" Type="http://schemas.openxmlformats.org/officeDocument/2006/relationships/slideLayout" Target="../slideLayouts/slideLayout40.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40.xml"/><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40.xml"/><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89.png"/><Relationship Id="rId7" Type="http://schemas.openxmlformats.org/officeDocument/2006/relationships/image" Target="../media/image100.png"/><Relationship Id="rId2" Type="http://schemas.openxmlformats.org/officeDocument/2006/relationships/image" Target="../media/image86.png"/><Relationship Id="rId1" Type="http://schemas.openxmlformats.org/officeDocument/2006/relationships/slideLayout" Target="../slideLayouts/slideLayout40.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105.png"/><Relationship Id="rId2" Type="http://schemas.openxmlformats.org/officeDocument/2006/relationships/image" Target="../media/image86.png"/><Relationship Id="rId1" Type="http://schemas.openxmlformats.org/officeDocument/2006/relationships/slideLayout" Target="../slideLayouts/slideLayout40.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jpe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40.xml"/><Relationship Id="rId4" Type="http://schemas.openxmlformats.org/officeDocument/2006/relationships/image" Target="../media/image84.jpeg"/></Relationships>
</file>

<file path=ppt/slides/_rels/slide4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89.png"/><Relationship Id="rId7" Type="http://schemas.openxmlformats.org/officeDocument/2006/relationships/image" Target="../media/image109.png"/><Relationship Id="rId2" Type="http://schemas.openxmlformats.org/officeDocument/2006/relationships/image" Target="../media/image86.png"/><Relationship Id="rId1" Type="http://schemas.openxmlformats.org/officeDocument/2006/relationships/slideLayout" Target="../slideLayouts/slideLayout40.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0.xml"/><Relationship Id="rId6" Type="http://schemas.openxmlformats.org/officeDocument/2006/relationships/image" Target="../media/image89.png"/><Relationship Id="rId5" Type="http://schemas.openxmlformats.org/officeDocument/2006/relationships/image" Target="../media/image86.png"/><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86.png"/><Relationship Id="rId1" Type="http://schemas.openxmlformats.org/officeDocument/2006/relationships/slideLayout" Target="../slideLayouts/slideLayout40.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jpe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1.jpeg"/><Relationship Id="rId1" Type="http://schemas.openxmlformats.org/officeDocument/2006/relationships/slideLayout" Target="../slideLayouts/slideLayout40.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0.xml"/><Relationship Id="rId5" Type="http://schemas.openxmlformats.org/officeDocument/2006/relationships/image" Target="../media/image41.jpeg"/><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9.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120.jpeg"/></Relationships>
</file>

<file path=ppt/slides/_rels/slide54.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3.png"/><Relationship Id="rId7" Type="http://schemas.openxmlformats.org/officeDocument/2006/relationships/image" Target="../media/image47.emf"/><Relationship Id="rId2" Type="http://schemas.openxmlformats.org/officeDocument/2006/relationships/image" Target="../media/image121.png"/><Relationship Id="rId1" Type="http://schemas.openxmlformats.org/officeDocument/2006/relationships/slideLayout" Target="../slideLayouts/slideLayout40.xml"/><Relationship Id="rId6" Type="http://schemas.openxmlformats.org/officeDocument/2006/relationships/image" Target="../media/image46.png"/><Relationship Id="rId11" Type="http://schemas.openxmlformats.org/officeDocument/2006/relationships/image" Target="../media/image122.png"/><Relationship Id="rId5" Type="http://schemas.openxmlformats.org/officeDocument/2006/relationships/image" Target="../media/image45.png"/><Relationship Id="rId10" Type="http://schemas.openxmlformats.org/officeDocument/2006/relationships/image" Target="../media/image51.emf"/><Relationship Id="rId4" Type="http://schemas.openxmlformats.org/officeDocument/2006/relationships/image" Target="../media/image44.png"/><Relationship Id="rId9" Type="http://schemas.openxmlformats.org/officeDocument/2006/relationships/image" Target="../media/image50.emf"/></Relationships>
</file>

<file path=ppt/slides/_rels/slide5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31.jpeg"/><Relationship Id="rId5" Type="http://schemas.openxmlformats.org/officeDocument/2006/relationships/image" Target="../media/image130.png"/><Relationship Id="rId4" Type="http://schemas.openxmlformats.org/officeDocument/2006/relationships/image" Target="../media/image12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0.xml"/><Relationship Id="rId5" Type="http://schemas.openxmlformats.org/officeDocument/2006/relationships/image" Target="../media/image41.jpeg"/><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36.png"/></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136.png"/><Relationship Id="rId5" Type="http://schemas.microsoft.com/office/2007/relationships/hdphoto" Target="../media/hdphoto2.wdp"/><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39552" y="2096852"/>
            <a:ext cx="7884876" cy="1323439"/>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altLang="zh-CN" sz="4000" dirty="0" smtClean="0">
                <a:ln w="18415" cmpd="sng">
                  <a:solidFill>
                    <a:srgbClr val="FFFFFF"/>
                  </a:solidFill>
                  <a:prstDash val="solid"/>
                </a:ln>
                <a:solidFill>
                  <a:schemeClr val="bg1"/>
                </a:solidFill>
                <a:effectLst>
                  <a:outerShdw blurRad="38100" dist="38100" dir="2700000" algn="tl">
                    <a:srgbClr val="000000">
                      <a:alpha val="43137"/>
                    </a:srgbClr>
                  </a:outerShdw>
                </a:effectLst>
                <a:latin typeface="Times New Roman" pitchFamily="18" charset="0"/>
                <a:ea typeface="华文细黑" pitchFamily="2" charset="-122"/>
                <a:cs typeface="Times New Roman" pitchFamily="18" charset="0"/>
              </a:rPr>
              <a:t>Technical Feature of </a:t>
            </a:r>
          </a:p>
          <a:p>
            <a:pPr algn="ctr">
              <a:defRPr/>
            </a:pPr>
            <a:r>
              <a:rPr lang="en-US" altLang="zh-CN" sz="4000" dirty="0" err="1" smtClean="0">
                <a:ln w="18415" cmpd="sng">
                  <a:solidFill>
                    <a:srgbClr val="FFFFFF"/>
                  </a:solidFill>
                  <a:prstDash val="solid"/>
                </a:ln>
                <a:solidFill>
                  <a:schemeClr val="bg1"/>
                </a:solidFill>
                <a:effectLst>
                  <a:outerShdw blurRad="38100" dist="38100" dir="2700000" algn="tl">
                    <a:srgbClr val="000000">
                      <a:alpha val="43137"/>
                    </a:srgbClr>
                  </a:outerShdw>
                </a:effectLst>
                <a:latin typeface="Times New Roman" pitchFamily="18" charset="0"/>
                <a:ea typeface="华文细黑" pitchFamily="2" charset="-122"/>
                <a:cs typeface="Times New Roman" pitchFamily="18" charset="0"/>
              </a:rPr>
              <a:t>Midea</a:t>
            </a:r>
            <a:r>
              <a:rPr lang="en-US" altLang="zh-CN" sz="4000" dirty="0" smtClean="0">
                <a:ln w="18415" cmpd="sng">
                  <a:solidFill>
                    <a:srgbClr val="FFFFFF"/>
                  </a:solidFill>
                  <a:prstDash val="solid"/>
                </a:ln>
                <a:solidFill>
                  <a:schemeClr val="bg1"/>
                </a:solidFill>
                <a:effectLst>
                  <a:outerShdw blurRad="38100" dist="38100" dir="2700000" algn="tl">
                    <a:srgbClr val="000000">
                      <a:alpha val="43137"/>
                    </a:srgbClr>
                  </a:outerShdw>
                </a:effectLst>
                <a:latin typeface="Times New Roman" pitchFamily="18" charset="0"/>
                <a:ea typeface="华文细黑" pitchFamily="2" charset="-122"/>
                <a:cs typeface="Times New Roman" pitchFamily="18" charset="0"/>
              </a:rPr>
              <a:t> LAC Product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13316" name="TextBox 59"/>
          <p:cNvSpPr txBox="1">
            <a:spLocks noChangeArrowheads="1"/>
          </p:cNvSpPr>
          <p:nvPr/>
        </p:nvSpPr>
        <p:spPr bwMode="auto">
          <a:xfrm>
            <a:off x="4237038" y="2108184"/>
            <a:ext cx="485536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lvl="1" eaLnBrk="1" hangingPunct="1"/>
            <a:r>
              <a:rPr lang="en-US" altLang="zh-CN" sz="2000" b="1" dirty="0">
                <a:latin typeface="Times New Roman" pitchFamily="18" charset="0"/>
                <a:cs typeface="Times New Roman" pitchFamily="18" charset="0"/>
              </a:rPr>
              <a:t>Build-in D</a:t>
            </a:r>
            <a:r>
              <a:rPr lang="en-GB" altLang="zh-CN" sz="2000" b="1" dirty="0">
                <a:latin typeface="Times New Roman" pitchFamily="18" charset="0"/>
                <a:cs typeface="Times New Roman" pitchFamily="18" charset="0"/>
              </a:rPr>
              <a:t>rain </a:t>
            </a:r>
            <a:r>
              <a:rPr lang="en-GB" altLang="zh-CN" sz="2000" b="1" dirty="0" smtClean="0">
                <a:latin typeface="Times New Roman" pitchFamily="18" charset="0"/>
                <a:cs typeface="Times New Roman" pitchFamily="18" charset="0"/>
              </a:rPr>
              <a:t>Pump</a:t>
            </a:r>
            <a:endParaRPr lang="en-US" altLang="zh-CN" sz="2000" b="1" dirty="0">
              <a:latin typeface="Times New Roman" pitchFamily="18" charset="0"/>
              <a:cs typeface="Times New Roman" pitchFamily="18" charset="0"/>
            </a:endParaRPr>
          </a:p>
          <a:p>
            <a:pPr marL="0" lvl="1" eaLnBrk="1" hangingPunct="1"/>
            <a:endParaRPr lang="en-US" altLang="zh-CN" sz="2000" b="1" dirty="0">
              <a:latin typeface="Times New Roman" pitchFamily="18" charset="0"/>
              <a:cs typeface="Times New Roman" pitchFamily="18" charset="0"/>
            </a:endParaRPr>
          </a:p>
          <a:p>
            <a:pPr>
              <a:lnSpc>
                <a:spcPct val="130000"/>
              </a:lnSpc>
            </a:pPr>
            <a:r>
              <a:rPr lang="en-US" altLang="zh-CN" sz="2000" dirty="0">
                <a:latin typeface="Times New Roman" pitchFamily="18" charset="0"/>
                <a:cs typeface="Times New Roman" pitchFamily="18" charset="0"/>
              </a:rPr>
              <a:t>The drain pump can lift the condensing water up to 750mm upmost. </a:t>
            </a:r>
            <a:endParaRPr lang="en-US" altLang="zh-CN" sz="2000" dirty="0" smtClean="0">
              <a:latin typeface="Times New Roman" pitchFamily="18" charset="0"/>
              <a:cs typeface="Times New Roman" pitchFamily="18" charset="0"/>
            </a:endParaRPr>
          </a:p>
          <a:p>
            <a:pPr>
              <a:lnSpc>
                <a:spcPct val="130000"/>
              </a:lnSpc>
            </a:pPr>
            <a:r>
              <a:rPr lang="en-US" altLang="zh-CN" sz="2000" dirty="0" smtClean="0">
                <a:latin typeface="Times New Roman" pitchFamily="18" charset="0"/>
                <a:cs typeface="Times New Roman" pitchFamily="18" charset="0"/>
              </a:rPr>
              <a:t>It’s </a:t>
            </a:r>
            <a:r>
              <a:rPr lang="en-US" altLang="zh-CN" sz="2000" dirty="0">
                <a:latin typeface="Times New Roman" pitchFamily="18" charset="0"/>
                <a:cs typeface="Times New Roman" pitchFamily="18" charset="0"/>
              </a:rPr>
              <a:t>convenient to install drainage piping under most space condition.</a:t>
            </a:r>
            <a:endParaRPr lang="zh-CN" altLang="zh-CN" sz="2000" dirty="0">
              <a:latin typeface="Times New Roman" pitchFamily="18" charset="0"/>
              <a:cs typeface="Times New Roman" pitchFamily="18" charset="0"/>
            </a:endParaRPr>
          </a:p>
        </p:txBody>
      </p:sp>
      <p:pic>
        <p:nvPicPr>
          <p:cNvPr id="13318"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8"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9" name="Picture 5" descr="d:\mydata\桌面\网页设计蓝条2.png"/>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pic>
        <p:nvPicPr>
          <p:cNvPr id="12" name="Picture 13" descr=")@YUT)E]}`WOLKCD~}R7E]X"/>
          <p:cNvPicPr>
            <a:picLocks noChangeAspect="1" noChangeArrowheads="1"/>
          </p:cNvPicPr>
          <p:nvPr/>
        </p:nvPicPr>
        <p:blipFill>
          <a:blip r:embed="rId4" cstate="email">
            <a:clrChange>
              <a:clrFrom>
                <a:srgbClr val="E0E9E6"/>
              </a:clrFrom>
              <a:clrTo>
                <a:srgbClr val="E0E9E6">
                  <a:alpha val="0"/>
                </a:srgbClr>
              </a:clrTo>
            </a:clrChange>
            <a:extLst>
              <a:ext uri="{28A0092B-C50C-407E-A947-70E740481C1C}">
                <a14:useLocalDpi xmlns:a14="http://schemas.microsoft.com/office/drawing/2010/main"/>
              </a:ext>
            </a:extLst>
          </a:blip>
          <a:srcRect/>
          <a:stretch>
            <a:fillRect/>
          </a:stretch>
        </p:blipFill>
        <p:spPr bwMode="auto">
          <a:xfrm>
            <a:off x="-53937" y="1911350"/>
            <a:ext cx="4305262" cy="270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9061" y="4669716"/>
            <a:ext cx="1855718" cy="1381247"/>
          </a:xfrm>
          <a:prstGeom prst="rect">
            <a:avLst/>
          </a:prstGeom>
          <a:ln>
            <a:noFill/>
          </a:ln>
          <a:effectLst>
            <a:softEdge rad="112500"/>
          </a:effectLst>
          <a:extLst/>
        </p:spPr>
      </p:pic>
      <p:pic>
        <p:nvPicPr>
          <p:cNvPr id="14" name="图片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1709" y="4648593"/>
            <a:ext cx="1643450" cy="1423494"/>
          </a:xfrm>
          <a:prstGeom prst="rect">
            <a:avLst/>
          </a:prstGeom>
          <a:ln>
            <a:noFill/>
          </a:ln>
          <a:effectLst>
            <a:softEdge rad="112500"/>
          </a:effectLst>
          <a:extLst/>
        </p:spPr>
      </p:pic>
      <p:cxnSp>
        <p:nvCxnSpPr>
          <p:cNvPr id="17" name="直接箭头连接符 16"/>
          <p:cNvCxnSpPr>
            <a:stCxn id="18" idx="0"/>
          </p:cNvCxnSpPr>
          <p:nvPr/>
        </p:nvCxnSpPr>
        <p:spPr>
          <a:xfrm flipV="1">
            <a:off x="3485209" y="5558081"/>
            <a:ext cx="277381" cy="5739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9"/>
          <p:cNvSpPr txBox="1">
            <a:spLocks noChangeArrowheads="1"/>
          </p:cNvSpPr>
          <p:nvPr/>
        </p:nvSpPr>
        <p:spPr bwMode="auto">
          <a:xfrm>
            <a:off x="2619207" y="6132068"/>
            <a:ext cx="1732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800" dirty="0">
                <a:solidFill>
                  <a:schemeClr val="tx1"/>
                </a:solidFill>
                <a:latin typeface="Times New Roman" pitchFamily="18" charset="0"/>
                <a:cs typeface="Times New Roman" pitchFamily="18" charset="0"/>
              </a:rPr>
              <a:t>Draining Pump</a:t>
            </a:r>
            <a:endParaRPr lang="zh-CN" altLang="en-US" sz="1800" dirty="0">
              <a:solidFill>
                <a:schemeClr val="tx1"/>
              </a:solidFill>
              <a:latin typeface="Times New Roman" pitchFamily="18" charset="0"/>
              <a:cs typeface="Times New Roman" pitchFamily="18" charset="0"/>
            </a:endParaRPr>
          </a:p>
        </p:txBody>
      </p:sp>
      <p:sp>
        <p:nvSpPr>
          <p:cNvPr id="19" name="虚尾箭头 18"/>
          <p:cNvSpPr/>
          <p:nvPr/>
        </p:nvSpPr>
        <p:spPr>
          <a:xfrm>
            <a:off x="2038964" y="5198977"/>
            <a:ext cx="410214" cy="211237"/>
          </a:xfrm>
          <a:prstGeom prst="strip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TextBox 59"/>
          <p:cNvSpPr txBox="1">
            <a:spLocks noChangeArrowheads="1"/>
          </p:cNvSpPr>
          <p:nvPr/>
        </p:nvSpPr>
        <p:spPr bwMode="auto">
          <a:xfrm>
            <a:off x="4536404" y="4652294"/>
            <a:ext cx="426976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lvl="1" eaLnBrk="1" hangingPunct="1"/>
            <a:r>
              <a:rPr lang="en-US" altLang="zh-CN" sz="2000" b="1" dirty="0" smtClean="0">
                <a:latin typeface="Times New Roman" pitchFamily="18" charset="0"/>
                <a:cs typeface="Times New Roman" pitchFamily="18" charset="0"/>
              </a:rPr>
              <a:t>Easy maintained </a:t>
            </a:r>
            <a:r>
              <a:rPr lang="en-US" altLang="zh-CN" sz="2000" b="1" dirty="0">
                <a:latin typeface="Times New Roman" pitchFamily="18" charset="0"/>
                <a:cs typeface="Times New Roman" pitchFamily="18" charset="0"/>
              </a:rPr>
              <a:t>D</a:t>
            </a:r>
            <a:r>
              <a:rPr lang="en-GB" altLang="zh-CN" sz="2000" b="1" dirty="0">
                <a:latin typeface="Times New Roman" pitchFamily="18" charset="0"/>
                <a:cs typeface="Times New Roman" pitchFamily="18" charset="0"/>
              </a:rPr>
              <a:t>rain </a:t>
            </a:r>
            <a:r>
              <a:rPr lang="en-GB" altLang="zh-CN" sz="2000" b="1" dirty="0" smtClean="0">
                <a:latin typeface="Times New Roman" pitchFamily="18" charset="0"/>
                <a:cs typeface="Times New Roman" pitchFamily="18" charset="0"/>
              </a:rPr>
              <a:t>Pump</a:t>
            </a:r>
          </a:p>
          <a:p>
            <a:pPr marL="0" lvl="1" eaLnBrk="1" hangingPunct="1"/>
            <a:endParaRPr lang="en-US" altLang="zh-CN" b="1" dirty="0">
              <a:latin typeface="Times New Roman" pitchFamily="18" charset="0"/>
              <a:cs typeface="Times New Roman" pitchFamily="18" charset="0"/>
            </a:endParaRPr>
          </a:p>
          <a:p>
            <a:pPr eaLnBrk="1" hangingPunct="1"/>
            <a:r>
              <a:rPr lang="en-US" altLang="zh-CN" sz="2000" dirty="0" smtClean="0">
                <a:latin typeface="Times New Roman" pitchFamily="18" charset="0"/>
                <a:cs typeface="Times New Roman" pitchFamily="18" charset="0"/>
              </a:rPr>
              <a:t>Improved structure makes it more </a:t>
            </a:r>
            <a:r>
              <a:rPr lang="en-US" altLang="zh-CN" sz="2000" dirty="0">
                <a:latin typeface="Times New Roman" pitchFamily="18" charset="0"/>
                <a:cs typeface="Times New Roman" pitchFamily="18" charset="0"/>
              </a:rPr>
              <a:t>convenient to repair </a:t>
            </a:r>
            <a:r>
              <a:rPr lang="en-US" altLang="zh-CN" sz="2000" dirty="0" smtClean="0">
                <a:latin typeface="Times New Roman" pitchFamily="18" charset="0"/>
                <a:cs typeface="Times New Roman" pitchFamily="18" charset="0"/>
              </a:rPr>
              <a:t>the drain </a:t>
            </a:r>
            <a:r>
              <a:rPr lang="en-US" altLang="zh-CN" sz="2000" dirty="0">
                <a:latin typeface="Times New Roman" pitchFamily="18" charset="0"/>
                <a:cs typeface="Times New Roman" pitchFamily="18" charset="0"/>
              </a:rPr>
              <a:t>pump.</a:t>
            </a:r>
            <a:endParaRPr lang="zh-CN" altLang="en-US" sz="2000" dirty="0">
              <a:latin typeface="Times New Roman" pitchFamily="18" charset="0"/>
              <a:cs typeface="Times New Roman" pitchFamily="18" charset="0"/>
            </a:endParaRPr>
          </a:p>
        </p:txBody>
      </p:sp>
      <p:sp>
        <p:nvSpPr>
          <p:cNvPr id="20" name="爆炸形 1 19"/>
          <p:cNvSpPr/>
          <p:nvPr/>
        </p:nvSpPr>
        <p:spPr bwMode="auto">
          <a:xfrm>
            <a:off x="6624228" y="1765659"/>
            <a:ext cx="2472260" cy="112809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21"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9"/>
          <p:cNvSpPr txBox="1">
            <a:spLocks noChangeArrowheads="1"/>
          </p:cNvSpPr>
          <p:nvPr/>
        </p:nvSpPr>
        <p:spPr bwMode="auto">
          <a:xfrm>
            <a:off x="4289425" y="2267019"/>
            <a:ext cx="4781247" cy="35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b="1" dirty="0">
                <a:latin typeface="Times New Roman" pitchFamily="18" charset="0"/>
                <a:cs typeface="Times New Roman" pitchFamily="18" charset="0"/>
              </a:rPr>
              <a:t>Reserved remote on-off and alarm </a:t>
            </a:r>
            <a:r>
              <a:rPr lang="en-US" altLang="zh-CN" sz="2000" b="1" dirty="0" smtClean="0">
                <a:latin typeface="Times New Roman" pitchFamily="18" charset="0"/>
                <a:cs typeface="Times New Roman" pitchFamily="18" charset="0"/>
              </a:rPr>
              <a:t>ports</a:t>
            </a:r>
          </a:p>
          <a:p>
            <a:pPr eaLnBrk="1" hangingPunct="1"/>
            <a:endParaRPr lang="en-US" altLang="zh-CN" b="1" dirty="0">
              <a:latin typeface="Times New Roman" pitchFamily="18" charset="0"/>
              <a:cs typeface="Times New Roman" pitchFamily="18" charset="0"/>
            </a:endParaRPr>
          </a:p>
          <a:p>
            <a:pPr>
              <a:lnSpc>
                <a:spcPct val="130000"/>
              </a:lnSpc>
            </a:pPr>
            <a:r>
              <a:rPr lang="en-US" altLang="zh-CN" i="1" dirty="0">
                <a:latin typeface="Times New Roman" pitchFamily="18" charset="0"/>
                <a:cs typeface="Times New Roman" pitchFamily="18" charset="0"/>
              </a:rPr>
              <a:t>Remote on-off: </a:t>
            </a:r>
            <a:r>
              <a:rPr lang="en-US" altLang="zh-CN" i="1" u="sng" dirty="0">
                <a:solidFill>
                  <a:srgbClr val="FF0000"/>
                </a:solidFill>
                <a:latin typeface="Times New Roman" pitchFamily="18" charset="0"/>
                <a:cs typeface="Times New Roman" pitchFamily="18" charset="0"/>
              </a:rPr>
              <a:t>(Standard</a:t>
            </a:r>
            <a:r>
              <a:rPr lang="en-US" altLang="zh-CN" i="1" u="sng" dirty="0" smtClean="0">
                <a:solidFill>
                  <a:srgbClr val="FF0000"/>
                </a:solidFill>
                <a:latin typeface="Times New Roman" pitchFamily="18" charset="0"/>
                <a:cs typeface="Times New Roman" pitchFamily="18" charset="0"/>
              </a:rPr>
              <a:t>)</a:t>
            </a:r>
            <a:endParaRPr lang="en-US" altLang="zh-CN" i="1" u="sng" dirty="0" smtClean="0">
              <a:latin typeface="Times New Roman" pitchFamily="18" charset="0"/>
              <a:cs typeface="Times New Roman" pitchFamily="18" charset="0"/>
            </a:endParaRPr>
          </a:p>
          <a:p>
            <a:pPr>
              <a:lnSpc>
                <a:spcPct val="130000"/>
              </a:lnSpc>
            </a:pPr>
            <a:r>
              <a:rPr lang="en-US" altLang="zh-CN" dirty="0" smtClean="0">
                <a:latin typeface="Times New Roman" pitchFamily="18" charset="0"/>
                <a:cs typeface="Times New Roman" pitchFamily="18" charset="0"/>
              </a:rPr>
              <a:t>With </a:t>
            </a:r>
            <a:r>
              <a:rPr lang="en-US" altLang="zh-CN" dirty="0">
                <a:latin typeface="Times New Roman" pitchFamily="18" charset="0"/>
                <a:cs typeface="Times New Roman" pitchFamily="18" charset="0"/>
              </a:rPr>
              <a:t>the reserved ports. a remote switch can be easily connected to realize remote control.  </a:t>
            </a:r>
            <a:endParaRPr lang="en-US" altLang="zh-CN" dirty="0" smtClean="0">
              <a:latin typeface="Times New Roman" pitchFamily="18" charset="0"/>
              <a:cs typeface="Times New Roman" pitchFamily="18" charset="0"/>
            </a:endParaRPr>
          </a:p>
          <a:p>
            <a:pPr>
              <a:lnSpc>
                <a:spcPct val="130000"/>
              </a:lnSpc>
            </a:pPr>
            <a:endParaRPr lang="zh-CN" altLang="en-US" dirty="0">
              <a:latin typeface="Times New Roman" pitchFamily="18" charset="0"/>
              <a:cs typeface="Times New Roman" pitchFamily="18" charset="0"/>
            </a:endParaRPr>
          </a:p>
          <a:p>
            <a:pPr>
              <a:lnSpc>
                <a:spcPct val="130000"/>
              </a:lnSpc>
            </a:pPr>
            <a:r>
              <a:rPr lang="en-US" altLang="zh-CN" i="1" dirty="0">
                <a:latin typeface="Times New Roman" pitchFamily="18" charset="0"/>
                <a:cs typeface="Times New Roman" pitchFamily="18" charset="0"/>
              </a:rPr>
              <a:t>Alarm</a:t>
            </a:r>
            <a:r>
              <a:rPr lang="en-US" altLang="zh-CN" i="1" dirty="0" smtClean="0">
                <a:latin typeface="Times New Roman" pitchFamily="18" charset="0"/>
                <a:cs typeface="Times New Roman" pitchFamily="18" charset="0"/>
              </a:rPr>
              <a:t>: </a:t>
            </a:r>
            <a:r>
              <a:rPr lang="en-US" altLang="zh-CN" i="1" u="sng" dirty="0" smtClean="0">
                <a:solidFill>
                  <a:srgbClr val="FF0000"/>
                </a:solidFill>
                <a:latin typeface="Times New Roman" pitchFamily="18" charset="0"/>
                <a:cs typeface="Times New Roman" pitchFamily="18" charset="0"/>
              </a:rPr>
              <a:t>(Standard)</a:t>
            </a:r>
          </a:p>
          <a:p>
            <a:pPr>
              <a:lnSpc>
                <a:spcPct val="130000"/>
              </a:lnSpc>
            </a:pPr>
            <a:r>
              <a:rPr lang="en-US" altLang="zh-CN" i="1"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The </a:t>
            </a:r>
            <a:r>
              <a:rPr lang="en-US" altLang="zh-CN" dirty="0" smtClean="0">
                <a:latin typeface="Times New Roman" pitchFamily="18" charset="0"/>
                <a:cs typeface="Times New Roman" pitchFamily="18" charset="0"/>
              </a:rPr>
              <a:t>built-in </a:t>
            </a:r>
            <a:r>
              <a:rPr lang="en-US" altLang="zh-CN" dirty="0">
                <a:latin typeface="Times New Roman" pitchFamily="18" charset="0"/>
                <a:cs typeface="Times New Roman" pitchFamily="18" charset="0"/>
              </a:rPr>
              <a:t>PCB can output alarm signal, which achieve setting up an external alarm light or vibration gauge possible.</a:t>
            </a:r>
            <a:endParaRPr lang="zh-CN" altLang="zh-CN" dirty="0">
              <a:latin typeface="Times New Roman" pitchFamily="18" charset="0"/>
              <a:cs typeface="Times New Roman" pitchFamily="18" charset="0"/>
            </a:endParaRPr>
          </a:p>
        </p:txBody>
      </p:sp>
      <p:pic>
        <p:nvPicPr>
          <p:cNvPr id="14339" name="图片 18" descr="C:\sinocpc\vault_1\3788\文档管理\国际营销总部文档工作区\国际事业部\【07】家用空调经营部\售前支持\06、美的产品目录\2013年产品目录\新冷媒\Indesign版\Links\预留远程开关，故障报警接口.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338" y="2528900"/>
            <a:ext cx="3994943" cy="259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4342" name="Picture 6" descr="d:\mydata\桌面\网页设计灰条.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d:\mydata\桌面\网页设计灰条.pn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18"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19" name="Picture 5" descr="d:\mydata\桌面\网页设计蓝条2.png"/>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sp>
        <p:nvSpPr>
          <p:cNvPr id="12" name="爆炸形 1 11"/>
          <p:cNvSpPr/>
          <p:nvPr/>
        </p:nvSpPr>
        <p:spPr bwMode="auto">
          <a:xfrm>
            <a:off x="1295636" y="5124672"/>
            <a:ext cx="2472260" cy="112809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3"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15364" name="矩形 1"/>
          <p:cNvSpPr>
            <a:spLocks noChangeArrowheads="1"/>
          </p:cNvSpPr>
          <p:nvPr/>
        </p:nvSpPr>
        <p:spPr bwMode="auto">
          <a:xfrm>
            <a:off x="935596" y="4745692"/>
            <a:ext cx="70927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latin typeface="Times New Roman" pitchFamily="18" charset="0"/>
                <a:ea typeface="Dotum" pitchFamily="34" charset="-127"/>
                <a:cs typeface="Times New Roman" pitchFamily="18" charset="0"/>
              </a:rPr>
              <a:t>Touch screen wired </a:t>
            </a:r>
            <a:r>
              <a:rPr lang="en-US" altLang="zh-CN" sz="2000" b="1" dirty="0" smtClean="0">
                <a:latin typeface="Times New Roman" pitchFamily="18" charset="0"/>
                <a:ea typeface="Dotum" pitchFamily="34" charset="-127"/>
                <a:cs typeface="Times New Roman" pitchFamily="18" charset="0"/>
              </a:rPr>
              <a:t>controller</a:t>
            </a:r>
            <a:r>
              <a:rPr lang="en-US" altLang="zh-CN" sz="2000" b="1" u="sng" dirty="0" smtClean="0">
                <a:solidFill>
                  <a:srgbClr val="FF0000"/>
                </a:solidFill>
                <a:latin typeface="Times New Roman" pitchFamily="18" charset="0"/>
                <a:ea typeface="Dotum" pitchFamily="34" charset="-127"/>
                <a:cs typeface="Times New Roman" pitchFamily="18" charset="0"/>
              </a:rPr>
              <a:t>(optional)</a:t>
            </a:r>
          </a:p>
          <a:p>
            <a:endParaRPr lang="en-US" altLang="zh-CN" sz="2000" b="1" dirty="0">
              <a:latin typeface="Times New Roman" pitchFamily="18" charset="0"/>
              <a:ea typeface="Dotum" pitchFamily="34" charset="-127"/>
              <a:cs typeface="Times New Roman" pitchFamily="18" charset="0"/>
            </a:endParaRPr>
          </a:p>
          <a:p>
            <a:r>
              <a:rPr lang="en-US" altLang="zh-CN" sz="2000" dirty="0">
                <a:latin typeface="Times New Roman" pitchFamily="18" charset="0"/>
                <a:ea typeface="Dotum" pitchFamily="34" charset="-127"/>
                <a:cs typeface="Times New Roman" pitchFamily="18" charset="0"/>
              </a:rPr>
              <a:t>User-friendly interface with error code </a:t>
            </a:r>
            <a:r>
              <a:rPr lang="en-US" altLang="zh-CN" sz="2000" dirty="0" smtClean="0">
                <a:latin typeface="Times New Roman" pitchFamily="18" charset="0"/>
                <a:ea typeface="Dotum" pitchFamily="34" charset="-127"/>
                <a:cs typeface="Times New Roman" pitchFamily="18" charset="0"/>
              </a:rPr>
              <a:t>indication </a:t>
            </a:r>
            <a:r>
              <a:rPr lang="en-US" altLang="zh-CN" sz="2000" dirty="0">
                <a:latin typeface="Times New Roman" pitchFamily="18" charset="0"/>
                <a:ea typeface="Dotum" pitchFamily="34" charset="-127"/>
                <a:cs typeface="Times New Roman" pitchFamily="18" charset="0"/>
              </a:rPr>
              <a:t>function. </a:t>
            </a:r>
            <a:endParaRPr lang="en-US" altLang="zh-CN" sz="2000" dirty="0" smtClean="0">
              <a:latin typeface="Times New Roman" pitchFamily="18" charset="0"/>
              <a:ea typeface="Dotum" pitchFamily="34" charset="-127"/>
              <a:cs typeface="Times New Roman" pitchFamily="18" charset="0"/>
            </a:endParaRPr>
          </a:p>
          <a:p>
            <a:r>
              <a:rPr lang="en-US" altLang="zh-CN" sz="2000" dirty="0" smtClean="0">
                <a:latin typeface="Times New Roman" pitchFamily="18" charset="0"/>
                <a:ea typeface="Dotum" pitchFamily="34" charset="-127"/>
                <a:cs typeface="Times New Roman" pitchFamily="18" charset="0"/>
              </a:rPr>
              <a:t>4 </a:t>
            </a:r>
            <a:r>
              <a:rPr lang="en-US" altLang="zh-CN" sz="2000" dirty="0">
                <a:latin typeface="Times New Roman" pitchFamily="18" charset="0"/>
                <a:ea typeface="Dotum" pitchFamily="34" charset="-127"/>
                <a:cs typeface="Times New Roman" pitchFamily="18" charset="0"/>
              </a:rPr>
              <a:t>way wire layout design, more convenient for installation. </a:t>
            </a:r>
            <a:endParaRPr lang="zh-CN" altLang="en-US" sz="2000" dirty="0">
              <a:latin typeface="Times New Roman" pitchFamily="18" charset="0"/>
              <a:ea typeface="Dotum" pitchFamily="34" charset="-127"/>
              <a:cs typeface="Times New Roman" pitchFamily="18" charset="0"/>
            </a:endParaRPr>
          </a:p>
        </p:txBody>
      </p:sp>
      <p:pic>
        <p:nvPicPr>
          <p:cNvPr id="15366"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9"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30" name="Picture 5" descr="d:\mydata\桌面\网页设计蓝条2.png"/>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pic>
        <p:nvPicPr>
          <p:cNvPr id="12" name="图片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55776" y="2528900"/>
            <a:ext cx="2386694" cy="206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
          <p:cNvSpPr>
            <a:spLocks noChangeArrowheads="1"/>
          </p:cNvSpPr>
          <p:nvPr/>
        </p:nvSpPr>
        <p:spPr bwMode="auto">
          <a:xfrm>
            <a:off x="684212" y="4869160"/>
            <a:ext cx="75241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latin typeface="Times New Roman" pitchFamily="18" charset="0"/>
                <a:cs typeface="Times New Roman" pitchFamily="18" charset="0"/>
              </a:rPr>
              <a:t>Fresh Air </a:t>
            </a:r>
            <a:r>
              <a:rPr lang="en-US" altLang="zh-CN" sz="2000" b="1" dirty="0" smtClean="0">
                <a:latin typeface="Times New Roman" pitchFamily="18" charset="0"/>
                <a:cs typeface="Times New Roman" pitchFamily="18" charset="0"/>
              </a:rPr>
              <a:t>Intake (</a:t>
            </a:r>
            <a:r>
              <a:rPr lang="en-US" altLang="zh-CN" sz="2000" b="1" i="1" u="sng" dirty="0" smtClean="0">
                <a:solidFill>
                  <a:srgbClr val="FF0000"/>
                </a:solidFill>
                <a:latin typeface="Times New Roman" pitchFamily="18" charset="0"/>
                <a:cs typeface="Times New Roman" pitchFamily="18" charset="0"/>
              </a:rPr>
              <a:t>Only reserve connection port</a:t>
            </a:r>
            <a:r>
              <a:rPr lang="en-US" altLang="zh-CN" sz="2000" b="1" dirty="0" smtClean="0">
                <a:latin typeface="Times New Roman" pitchFamily="18" charset="0"/>
                <a:cs typeface="Times New Roman" pitchFamily="18" charset="0"/>
              </a:rPr>
              <a:t>)</a:t>
            </a:r>
          </a:p>
          <a:p>
            <a:endParaRPr lang="en-US" altLang="zh-CN" sz="2000" b="1" dirty="0">
              <a:latin typeface="Times New Roman" pitchFamily="18" charset="0"/>
              <a:cs typeface="Times New Roman" pitchFamily="18" charset="0"/>
            </a:endParaRPr>
          </a:p>
          <a:p>
            <a:r>
              <a:rPr lang="en-US" altLang="zh-CN" sz="2000" dirty="0">
                <a:latin typeface="Times New Roman" pitchFamily="18" charset="0"/>
                <a:cs typeface="Times New Roman" pitchFamily="18" charset="0"/>
              </a:rPr>
              <a:t>A ventilation motor (no more than 200W) can be installed in fresh air duct and works with indoor fan to increase the volume of  fresh air. </a:t>
            </a:r>
          </a:p>
        </p:txBody>
      </p:sp>
      <p:pic>
        <p:nvPicPr>
          <p:cNvPr id="15" name="Picture 18" descr="C:\Users\Administrator\Desktop\hong\大冷霸  树.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41" y="2064439"/>
            <a:ext cx="4642644" cy="2660705"/>
          </a:xfrm>
          <a:prstGeom prst="rect">
            <a:avLst/>
          </a:prstGeom>
          <a:ln>
            <a:noFill/>
          </a:ln>
          <a:effectLst>
            <a:softEdge rad="112500"/>
          </a:effectLst>
          <a:extLst/>
        </p:spPr>
      </p:pic>
      <p:pic>
        <p:nvPicPr>
          <p:cNvPr id="17"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1000" y="2827338"/>
            <a:ext cx="3432175" cy="1485900"/>
          </a:xfrm>
          <a:prstGeom prst="rect">
            <a:avLst/>
          </a:prstGeom>
          <a:noFill/>
          <a:ln>
            <a:noFill/>
          </a:ln>
          <a:effectLst>
            <a:prstShdw prst="shdw17" dist="17961" dir="2700000">
              <a:schemeClr val="accent1">
                <a:gamma/>
                <a:shade val="60000"/>
                <a:invGamma/>
              </a:schemeClr>
            </a:prstShdw>
          </a:effectLst>
          <a:extLst/>
        </p:spPr>
      </p:pic>
      <p:sp>
        <p:nvSpPr>
          <p:cNvPr id="16389" name="矩形 16"/>
          <p:cNvSpPr>
            <a:spLocks noChangeArrowheads="1"/>
          </p:cNvSpPr>
          <p:nvPr/>
        </p:nvSpPr>
        <p:spPr bwMode="auto">
          <a:xfrm>
            <a:off x="6065838" y="4313238"/>
            <a:ext cx="2646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latin typeface="Times New Roman" pitchFamily="18" charset="0"/>
                <a:cs typeface="Times New Roman" pitchFamily="18" charset="0"/>
              </a:rPr>
              <a:t>ventilation motor connector</a:t>
            </a:r>
            <a:endParaRPr lang="zh-CN" altLang="en-US" sz="1600">
              <a:latin typeface="Times New Roman" pitchFamily="18" charset="0"/>
              <a:cs typeface="Times New Roman" pitchFamily="18" charset="0"/>
            </a:endParaRPr>
          </a:p>
        </p:txBody>
      </p:sp>
      <p:sp>
        <p:nvSpPr>
          <p:cNvPr id="16391"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6392" name="Picture 6" descr="d:\mydata\桌面\网页设计灰条.png"/>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27200" y="1412875"/>
            <a:ext cx="25622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d:\mydata\桌面\网页设计灰条.png"/>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7338" y="1412875"/>
            <a:ext cx="1944687"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sp>
        <p:nvSpPr>
          <p:cNvPr id="16" name="TextBox 36"/>
          <p:cNvSpPr txBox="1">
            <a:spLocks noChangeArrowheads="1"/>
          </p:cNvSpPr>
          <p:nvPr/>
        </p:nvSpPr>
        <p:spPr bwMode="auto">
          <a:xfrm>
            <a:off x="2519363" y="1543050"/>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Convenience</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16396" name="Picture 5" descr="d:\mydata\桌面\网页设计蓝条2.pn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5563" y="1376363"/>
            <a:ext cx="52784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Box 26"/>
          <p:cNvSpPr txBox="1">
            <a:spLocks noChangeArrowheads="1"/>
          </p:cNvSpPr>
          <p:nvPr/>
        </p:nvSpPr>
        <p:spPr bwMode="auto">
          <a:xfrm>
            <a:off x="4624388" y="1547813"/>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b="1">
                <a:solidFill>
                  <a:schemeClr val="bg1"/>
                </a:solidFill>
                <a:latin typeface="Times New Roman" pitchFamily="18" charset="0"/>
                <a:cs typeface="Times New Roman" pitchFamily="18" charset="0"/>
              </a:rPr>
              <a:t>Health</a:t>
            </a:r>
            <a:endParaRPr lang="zh-CN" altLang="en-US" b="1">
              <a:solidFill>
                <a:schemeClr val="bg1"/>
              </a:solidFill>
              <a:latin typeface="Times New Roman" pitchFamily="18" charset="0"/>
              <a:cs typeface="Times New Roman" pitchFamily="18" charset="0"/>
            </a:endParaRPr>
          </a:p>
        </p:txBody>
      </p:sp>
      <p:sp>
        <p:nvSpPr>
          <p:cNvPr id="14" name="爆炸形 1 13"/>
          <p:cNvSpPr/>
          <p:nvPr/>
        </p:nvSpPr>
        <p:spPr bwMode="auto">
          <a:xfrm>
            <a:off x="3599892" y="2024844"/>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8"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281638" y="1178537"/>
            <a:ext cx="2399084"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defRPr/>
            </a:pPr>
            <a:r>
              <a:rPr lang="en-US" altLang="zh-CN" sz="2400" b="1" kern="10" dirty="0" smtClean="0">
                <a:ln w="9525">
                  <a:noFill/>
                  <a:round/>
                  <a:headEnd/>
                  <a:tailEnd/>
                </a:ln>
                <a:latin typeface="Times New Roman" pitchFamily="18" charset="0"/>
                <a:cs typeface="Times New Roman" pitchFamily="18" charset="0"/>
              </a:rPr>
              <a:t>Auto-Restart</a:t>
            </a:r>
            <a:endParaRPr lang="zh-CN" altLang="en-US" sz="2400" b="1" dirty="0" smtClean="0">
              <a:latin typeface="Times New Roman" pitchFamily="18" charset="0"/>
              <a:cs typeface="Times New Roman" pitchFamily="18" charset="0"/>
            </a:endParaRPr>
          </a:p>
        </p:txBody>
      </p:sp>
      <p:pic>
        <p:nvPicPr>
          <p:cNvPr id="3" name="Picture 8" descr="Auto rest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2071678"/>
            <a:ext cx="2812396" cy="2850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9" descr="未标题-1.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00496" y="2857496"/>
            <a:ext cx="408045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81638" y="5517232"/>
            <a:ext cx="7804945" cy="646331"/>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altLang="zh-CN" dirty="0">
                <a:latin typeface="Times New Roman" pitchFamily="18" charset="0"/>
                <a:cs typeface="Times New Roman" pitchFamily="18" charset="0"/>
              </a:rPr>
              <a:t>If the air conditioner shuts off unexpectedly due to the power off, it will restart to work under the previous setting mode automatically when the power resumes.</a:t>
            </a:r>
          </a:p>
        </p:txBody>
      </p:sp>
      <p:sp>
        <p:nvSpPr>
          <p:cNvPr id="6"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
        <p:nvSpPr>
          <p:cNvPr id="8" name="爆炸形 1 7"/>
          <p:cNvSpPr/>
          <p:nvPr/>
        </p:nvSpPr>
        <p:spPr bwMode="auto">
          <a:xfrm>
            <a:off x="3815916" y="1403668"/>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2128445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752483"/>
            <a:ext cx="1907599" cy="175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表格 14"/>
          <p:cNvGraphicFramePr>
            <a:graphicFrameLocks noGrp="1"/>
          </p:cNvGraphicFramePr>
          <p:nvPr>
            <p:extLst>
              <p:ext uri="{D42A27DB-BD31-4B8C-83A1-F6EECF244321}">
                <p14:modId xmlns:p14="http://schemas.microsoft.com/office/powerpoint/2010/main" val="2056581697"/>
              </p:ext>
            </p:extLst>
          </p:nvPr>
        </p:nvGraphicFramePr>
        <p:xfrm>
          <a:off x="2009145" y="2900717"/>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pic>
        <p:nvPicPr>
          <p:cNvPr id="11274" name="Picture 1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195736" y="2756701"/>
            <a:ext cx="4528456" cy="31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表格 15"/>
          <p:cNvGraphicFramePr>
            <a:graphicFrameLocks noGrp="1"/>
          </p:cNvGraphicFramePr>
          <p:nvPr>
            <p:extLst>
              <p:ext uri="{D42A27DB-BD31-4B8C-83A1-F6EECF244321}">
                <p14:modId xmlns:p14="http://schemas.microsoft.com/office/powerpoint/2010/main" val="2263903673"/>
              </p:ext>
            </p:extLst>
          </p:nvPr>
        </p:nvGraphicFramePr>
        <p:xfrm>
          <a:off x="5782184" y="1988840"/>
          <a:ext cx="1031775" cy="251460"/>
        </p:xfrm>
        <a:graphic>
          <a:graphicData uri="http://schemas.openxmlformats.org/drawingml/2006/table">
            <a:tbl>
              <a:tblPr firstRow="1" bandRow="1">
                <a:tableStyleId>{5C22544A-7EE6-4342-B048-85BDC9FD1C3A}</a:tableStyleId>
              </a:tblPr>
              <a:tblGrid>
                <a:gridCol w="343925"/>
                <a:gridCol w="343925"/>
                <a:gridCol w="343925"/>
              </a:tblGrid>
              <a:tr h="231800">
                <a:tc>
                  <a:txBody>
                    <a:bodyPr/>
                    <a:lstStyle/>
                    <a:p>
                      <a:pPr algn="ctr"/>
                      <a:r>
                        <a:rPr lang="en-US" altLang="zh-CN" sz="1050" dirty="0" smtClean="0">
                          <a:solidFill>
                            <a:schemeClr val="bg1"/>
                          </a:solidFill>
                        </a:rPr>
                        <a:t>P</a:t>
                      </a:r>
                      <a:endParaRPr lang="zh-CN" altLang="en-US" sz="1050" dirty="0">
                        <a:solidFill>
                          <a:schemeClr val="bg1"/>
                        </a:solidFill>
                      </a:endParaRPr>
                    </a:p>
                  </a:txBody>
                  <a:tcPr/>
                </a:tc>
                <a:tc>
                  <a:txBody>
                    <a:bodyPr/>
                    <a:lstStyle/>
                    <a:p>
                      <a:pPr algn="ctr"/>
                      <a:r>
                        <a:rPr lang="en-US" altLang="zh-CN" sz="1050" dirty="0" smtClean="0">
                          <a:solidFill>
                            <a:schemeClr val="tx1"/>
                          </a:solidFill>
                        </a:rPr>
                        <a:t>Q</a:t>
                      </a:r>
                      <a:endParaRPr lang="zh-CN" altLang="en-US" sz="1050" dirty="0">
                        <a:solidFill>
                          <a:schemeClr val="tx1"/>
                        </a:solidFill>
                      </a:endParaRPr>
                    </a:p>
                  </a:txBody>
                  <a:tcPr>
                    <a:solidFill>
                      <a:schemeClr val="accent1">
                        <a:lumMod val="40000"/>
                        <a:lumOff val="60000"/>
                      </a:schemeClr>
                    </a:solidFill>
                  </a:tcPr>
                </a:tc>
                <a:tc>
                  <a:txBody>
                    <a:bodyPr/>
                    <a:lstStyle/>
                    <a:p>
                      <a:pPr algn="ctr"/>
                      <a:r>
                        <a:rPr lang="en-US" altLang="zh-CN" sz="1050" dirty="0" smtClean="0">
                          <a:solidFill>
                            <a:schemeClr val="tx1"/>
                          </a:solidFill>
                        </a:rPr>
                        <a:t>E</a:t>
                      </a:r>
                      <a:endParaRPr lang="zh-CN" altLang="en-US" sz="1050" dirty="0">
                        <a:solidFill>
                          <a:schemeClr val="tx1"/>
                        </a:solidFill>
                      </a:endParaRPr>
                    </a:p>
                  </a:txBody>
                  <a:tcPr>
                    <a:solidFill>
                      <a:schemeClr val="accent1">
                        <a:lumMod val="20000"/>
                        <a:lumOff val="80000"/>
                      </a:schemeClr>
                    </a:solidFill>
                  </a:tcPr>
                </a:tc>
              </a:tr>
            </a:tbl>
          </a:graphicData>
        </a:graphic>
      </p:graphicFrame>
      <p:sp>
        <p:nvSpPr>
          <p:cNvPr id="17" name="矩形 16"/>
          <p:cNvSpPr/>
          <p:nvPr/>
        </p:nvSpPr>
        <p:spPr>
          <a:xfrm>
            <a:off x="5815090"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6103122"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2" name="矩形 31"/>
          <p:cNvSpPr/>
          <p:nvPr/>
        </p:nvSpPr>
        <p:spPr>
          <a:xfrm>
            <a:off x="6391154"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 name="椭圆 1"/>
          <p:cNvSpPr/>
          <p:nvPr/>
        </p:nvSpPr>
        <p:spPr>
          <a:xfrm rot="20087922">
            <a:off x="6658993" y="1089936"/>
            <a:ext cx="1886792" cy="585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The Past…</a:t>
            </a:r>
            <a:endParaRPr lang="zh-CN" altLang="en-US" b="1" dirty="0">
              <a:latin typeface="Times New Roman" panose="02020603050405020304" pitchFamily="18" charset="0"/>
              <a:cs typeface="Times New Roman" panose="02020603050405020304" pitchFamily="18" charset="0"/>
            </a:endParaRPr>
          </a:p>
        </p:txBody>
      </p:sp>
      <p:sp>
        <p:nvSpPr>
          <p:cNvPr id="35" name="矩形 34"/>
          <p:cNvSpPr/>
          <p:nvPr/>
        </p:nvSpPr>
        <p:spPr>
          <a:xfrm>
            <a:off x="250356" y="5798097"/>
            <a:ext cx="6501256" cy="646331"/>
          </a:xfrm>
          <a:prstGeom prst="rect">
            <a:avLst/>
          </a:prstGeom>
        </p:spPr>
        <p:txBody>
          <a:bodyPr wrap="square">
            <a:spAutoFit/>
          </a:bodyPr>
          <a:lstStyle/>
          <a:p>
            <a:pPr algn="just"/>
            <a:r>
              <a:rPr lang="en-US" altLang="zh-CN" dirty="0" smtClean="0">
                <a:latin typeface="Times New Roman" panose="02020603050405020304" pitchFamily="18" charset="0"/>
                <a:cs typeface="Times New Roman" panose="02020603050405020304" pitchFamily="18" charset="0"/>
              </a:rPr>
              <a:t>3 wires must correspond </a:t>
            </a:r>
            <a:r>
              <a:rPr lang="en-US" altLang="zh-CN" dirty="0">
                <a:latin typeface="Times New Roman" panose="02020603050405020304" pitchFamily="18" charset="0"/>
                <a:cs typeface="Times New Roman" panose="02020603050405020304" pitchFamily="18" charset="0"/>
              </a:rPr>
              <a:t>to </a:t>
            </a:r>
            <a:r>
              <a:rPr lang="en-US" altLang="zh-CN" dirty="0" smtClean="0">
                <a:latin typeface="Times New Roman" panose="02020603050405020304" pitchFamily="18" charset="0"/>
                <a:cs typeface="Times New Roman" panose="02020603050405020304" pitchFamily="18" charset="0"/>
              </a:rPr>
              <a:t>P, Q and E terminal one </a:t>
            </a:r>
            <a:r>
              <a:rPr lang="en-US" altLang="zh-CN" dirty="0">
                <a:latin typeface="Times New Roman" panose="02020603050405020304" pitchFamily="18" charset="0"/>
                <a:cs typeface="Times New Roman" panose="02020603050405020304" pitchFamily="18" charset="0"/>
              </a:rPr>
              <a:t>by </a:t>
            </a:r>
            <a:r>
              <a:rPr lang="en-US" altLang="zh-CN" dirty="0" smtClean="0">
                <a:latin typeface="Times New Roman" panose="02020603050405020304" pitchFamily="18" charset="0"/>
                <a:cs typeface="Times New Roman" panose="02020603050405020304" pitchFamily="18" charset="0"/>
              </a:rPr>
              <a:t>one. You may be confused when the wires are too long .</a:t>
            </a:r>
            <a:endParaRPr lang="en-US" altLang="zh-CN" dirty="0">
              <a:effectLst/>
              <a:latin typeface="Times New Roman" panose="02020603050405020304" pitchFamily="18" charset="0"/>
              <a:cs typeface="Times New Roman" panose="02020603050405020304" pitchFamily="18"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3188559233"/>
              </p:ext>
            </p:extLst>
          </p:nvPr>
        </p:nvGraphicFramePr>
        <p:xfrm>
          <a:off x="7090632"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367879662"/>
              </p:ext>
            </p:extLst>
          </p:nvPr>
        </p:nvGraphicFramePr>
        <p:xfrm>
          <a:off x="8532440"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 name="直接连接符 3"/>
          <p:cNvCxnSpPr/>
          <p:nvPr/>
        </p:nvCxnSpPr>
        <p:spPr>
          <a:xfrm>
            <a:off x="7308304" y="3356992"/>
            <a:ext cx="122413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6" name="直接连接符 35"/>
          <p:cNvCxnSpPr/>
          <p:nvPr/>
        </p:nvCxnSpPr>
        <p:spPr>
          <a:xfrm>
            <a:off x="7308304" y="3618675"/>
            <a:ext cx="12241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7" name="直接连接符 36"/>
          <p:cNvCxnSpPr/>
          <p:nvPr/>
        </p:nvCxnSpPr>
        <p:spPr>
          <a:xfrm>
            <a:off x="7308304" y="3880358"/>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8" name="表格 37"/>
          <p:cNvGraphicFramePr>
            <a:graphicFrameLocks noGrp="1"/>
          </p:cNvGraphicFramePr>
          <p:nvPr>
            <p:extLst>
              <p:ext uri="{D42A27DB-BD31-4B8C-83A1-F6EECF244321}">
                <p14:modId xmlns:p14="http://schemas.microsoft.com/office/powerpoint/2010/main" val="886353662"/>
              </p:ext>
            </p:extLst>
          </p:nvPr>
        </p:nvGraphicFramePr>
        <p:xfrm>
          <a:off x="7090632"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39" name="表格 38"/>
          <p:cNvGraphicFramePr>
            <a:graphicFrameLocks noGrp="1"/>
          </p:cNvGraphicFramePr>
          <p:nvPr>
            <p:extLst>
              <p:ext uri="{D42A27DB-BD31-4B8C-83A1-F6EECF244321}">
                <p14:modId xmlns:p14="http://schemas.microsoft.com/office/powerpoint/2010/main" val="3080457488"/>
              </p:ext>
            </p:extLst>
          </p:nvPr>
        </p:nvGraphicFramePr>
        <p:xfrm>
          <a:off x="8532440"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0" name="直接连接符 39"/>
          <p:cNvCxnSpPr>
            <a:endCxn id="39" idx="1"/>
          </p:cNvCxnSpPr>
          <p:nvPr/>
        </p:nvCxnSpPr>
        <p:spPr>
          <a:xfrm>
            <a:off x="7308304" y="4440877"/>
            <a:ext cx="1224136" cy="272731"/>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直接连接符 40"/>
          <p:cNvCxnSpPr/>
          <p:nvPr/>
        </p:nvCxnSpPr>
        <p:spPr>
          <a:xfrm flipV="1">
            <a:off x="7308304" y="450696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2" name="直接连接符 41"/>
          <p:cNvCxnSpPr/>
          <p:nvPr/>
        </p:nvCxnSpPr>
        <p:spPr>
          <a:xfrm>
            <a:off x="7308304" y="4964243"/>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3" name="表格 42"/>
          <p:cNvGraphicFramePr>
            <a:graphicFrameLocks noGrp="1"/>
          </p:cNvGraphicFramePr>
          <p:nvPr>
            <p:extLst>
              <p:ext uri="{D42A27DB-BD31-4B8C-83A1-F6EECF244321}">
                <p14:modId xmlns:p14="http://schemas.microsoft.com/office/powerpoint/2010/main" val="3062581706"/>
              </p:ext>
            </p:extLst>
          </p:nvPr>
        </p:nvGraphicFramePr>
        <p:xfrm>
          <a:off x="7097056"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44" name="表格 43"/>
          <p:cNvGraphicFramePr>
            <a:graphicFrameLocks noGrp="1"/>
          </p:cNvGraphicFramePr>
          <p:nvPr>
            <p:extLst>
              <p:ext uri="{D42A27DB-BD31-4B8C-83A1-F6EECF244321}">
                <p14:modId xmlns:p14="http://schemas.microsoft.com/office/powerpoint/2010/main" val="1182773265"/>
              </p:ext>
            </p:extLst>
          </p:nvPr>
        </p:nvGraphicFramePr>
        <p:xfrm>
          <a:off x="8538864"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5" name="直接连接符 44"/>
          <p:cNvCxnSpPr/>
          <p:nvPr/>
        </p:nvCxnSpPr>
        <p:spPr>
          <a:xfrm>
            <a:off x="7314728" y="5420657"/>
            <a:ext cx="1224136" cy="523366"/>
          </a:xfrm>
          <a:prstGeom prst="line">
            <a:avLst/>
          </a:prstGeom>
        </p:spPr>
        <p:style>
          <a:lnRef idx="2">
            <a:schemeClr val="accent6"/>
          </a:lnRef>
          <a:fillRef idx="0">
            <a:schemeClr val="accent6"/>
          </a:fillRef>
          <a:effectRef idx="1">
            <a:schemeClr val="accent6"/>
          </a:effectRef>
          <a:fontRef idx="minor">
            <a:schemeClr val="tx1"/>
          </a:fontRef>
        </p:style>
      </p:cxnSp>
      <p:cxnSp>
        <p:nvCxnSpPr>
          <p:cNvPr id="46" name="直接连接符 45"/>
          <p:cNvCxnSpPr/>
          <p:nvPr/>
        </p:nvCxnSpPr>
        <p:spPr>
          <a:xfrm flipV="1">
            <a:off x="7314728" y="548674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7" name="直接连接符 46"/>
          <p:cNvCxnSpPr>
            <a:endCxn id="44" idx="1"/>
          </p:cNvCxnSpPr>
          <p:nvPr/>
        </p:nvCxnSpPr>
        <p:spPr>
          <a:xfrm flipV="1">
            <a:off x="7314728" y="5693388"/>
            <a:ext cx="1224136" cy="250635"/>
          </a:xfrm>
          <a:prstGeom prst="line">
            <a:avLst/>
          </a:prstGeom>
        </p:spPr>
        <p:style>
          <a:lnRef idx="2">
            <a:schemeClr val="dk1"/>
          </a:lnRef>
          <a:fillRef idx="0">
            <a:schemeClr val="dk1"/>
          </a:fillRef>
          <a:effectRef idx="1">
            <a:schemeClr val="dk1"/>
          </a:effectRef>
          <a:fontRef idx="minor">
            <a:schemeClr val="tx1"/>
          </a:fontRef>
        </p:style>
      </p:cxnSp>
      <p:pic>
        <p:nvPicPr>
          <p:cNvPr id="48"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379012" y="3111413"/>
            <a:ext cx="1379561" cy="1036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4192" y="4148033"/>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57605" y="5310599"/>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7605" y="1812929"/>
            <a:ext cx="1300968" cy="13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sp>
        <p:nvSpPr>
          <p:cNvPr id="33"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pic>
        <p:nvPicPr>
          <p:cNvPr id="5122"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94247" y="1783929"/>
            <a:ext cx="2420843" cy="128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5755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2002288"/>
            <a:ext cx="2436947" cy="107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5" name="表格 44"/>
          <p:cNvGraphicFramePr>
            <a:graphicFrameLocks noGrp="1"/>
          </p:cNvGraphicFramePr>
          <p:nvPr>
            <p:extLst>
              <p:ext uri="{D42A27DB-BD31-4B8C-83A1-F6EECF244321}">
                <p14:modId xmlns:p14="http://schemas.microsoft.com/office/powerpoint/2010/main" val="1983339522"/>
              </p:ext>
            </p:extLst>
          </p:nvPr>
        </p:nvGraphicFramePr>
        <p:xfrm>
          <a:off x="3150801" y="2506343"/>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43012" name="直接连接符 43011"/>
          <p:cNvCxnSpPr/>
          <p:nvPr/>
        </p:nvCxnSpPr>
        <p:spPr>
          <a:xfrm>
            <a:off x="2527310" y="3978775"/>
            <a:ext cx="74854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014" name="直接连接符 43013"/>
          <p:cNvCxnSpPr/>
          <p:nvPr/>
        </p:nvCxnSpPr>
        <p:spPr>
          <a:xfrm>
            <a:off x="3275856" y="2742976"/>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直接连接符 50"/>
          <p:cNvCxnSpPr/>
          <p:nvPr/>
        </p:nvCxnSpPr>
        <p:spPr>
          <a:xfrm>
            <a:off x="2518216" y="4238341"/>
            <a:ext cx="1117680" cy="0"/>
          </a:xfrm>
          <a:prstGeom prst="line">
            <a:avLst/>
          </a:prstGeom>
        </p:spPr>
        <p:style>
          <a:lnRef idx="2">
            <a:schemeClr val="dk1"/>
          </a:lnRef>
          <a:fillRef idx="0">
            <a:schemeClr val="dk1"/>
          </a:fillRef>
          <a:effectRef idx="1">
            <a:schemeClr val="dk1"/>
          </a:effectRef>
          <a:fontRef idx="minor">
            <a:schemeClr val="tx1"/>
          </a:fontRef>
        </p:style>
      </p:cxnSp>
      <p:cxnSp>
        <p:nvCxnSpPr>
          <p:cNvPr id="52" name="直接连接符 51"/>
          <p:cNvCxnSpPr/>
          <p:nvPr/>
        </p:nvCxnSpPr>
        <p:spPr>
          <a:xfrm>
            <a:off x="3635896" y="2742976"/>
            <a:ext cx="0" cy="1495365"/>
          </a:xfrm>
          <a:prstGeom prst="line">
            <a:avLst/>
          </a:prstGeom>
        </p:spPr>
        <p:style>
          <a:lnRef idx="2">
            <a:schemeClr val="dk1"/>
          </a:lnRef>
          <a:fillRef idx="0">
            <a:schemeClr val="dk1"/>
          </a:fillRef>
          <a:effectRef idx="1">
            <a:schemeClr val="dk1"/>
          </a:effectRef>
          <a:fontRef idx="minor">
            <a:schemeClr val="tx1"/>
          </a:fontRef>
        </p:style>
      </p:cxnSp>
      <p:pic>
        <p:nvPicPr>
          <p:cNvPr id="5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1954603"/>
            <a:ext cx="2436947" cy="107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4" name="表格 43"/>
          <p:cNvGraphicFramePr>
            <a:graphicFrameLocks noGrp="1"/>
          </p:cNvGraphicFramePr>
          <p:nvPr>
            <p:extLst>
              <p:ext uri="{D42A27DB-BD31-4B8C-83A1-F6EECF244321}">
                <p14:modId xmlns:p14="http://schemas.microsoft.com/office/powerpoint/2010/main" val="3912639791"/>
              </p:ext>
            </p:extLst>
          </p:nvPr>
        </p:nvGraphicFramePr>
        <p:xfrm>
          <a:off x="2297177" y="3838977"/>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graphicFrame>
        <p:nvGraphicFramePr>
          <p:cNvPr id="61" name="表格 60"/>
          <p:cNvGraphicFramePr>
            <a:graphicFrameLocks noGrp="1"/>
          </p:cNvGraphicFramePr>
          <p:nvPr>
            <p:extLst>
              <p:ext uri="{D42A27DB-BD31-4B8C-83A1-F6EECF244321}">
                <p14:modId xmlns:p14="http://schemas.microsoft.com/office/powerpoint/2010/main" val="979940318"/>
              </p:ext>
            </p:extLst>
          </p:nvPr>
        </p:nvGraphicFramePr>
        <p:xfrm>
          <a:off x="7399273" y="2458658"/>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62" name="直接连接符 61"/>
          <p:cNvCxnSpPr/>
          <p:nvPr/>
        </p:nvCxnSpPr>
        <p:spPr>
          <a:xfrm>
            <a:off x="6775782" y="3931090"/>
            <a:ext cx="110858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3" name="直接连接符 62"/>
          <p:cNvCxnSpPr/>
          <p:nvPr/>
        </p:nvCxnSpPr>
        <p:spPr>
          <a:xfrm>
            <a:off x="7884368" y="2695291"/>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64" name="直接连接符 63"/>
          <p:cNvCxnSpPr/>
          <p:nvPr/>
        </p:nvCxnSpPr>
        <p:spPr>
          <a:xfrm>
            <a:off x="6766688" y="4190656"/>
            <a:ext cx="829648" cy="0"/>
          </a:xfrm>
          <a:prstGeom prst="line">
            <a:avLst/>
          </a:prstGeom>
        </p:spPr>
        <p:style>
          <a:lnRef idx="2">
            <a:schemeClr val="dk1"/>
          </a:lnRef>
          <a:fillRef idx="0">
            <a:schemeClr val="dk1"/>
          </a:fillRef>
          <a:effectRef idx="1">
            <a:schemeClr val="dk1"/>
          </a:effectRef>
          <a:fontRef idx="minor">
            <a:schemeClr val="tx1"/>
          </a:fontRef>
        </p:style>
      </p:cxnSp>
      <p:cxnSp>
        <p:nvCxnSpPr>
          <p:cNvPr id="65" name="直接连接符 64"/>
          <p:cNvCxnSpPr/>
          <p:nvPr/>
        </p:nvCxnSpPr>
        <p:spPr>
          <a:xfrm>
            <a:off x="7596336" y="2695290"/>
            <a:ext cx="0" cy="1495365"/>
          </a:xfrm>
          <a:prstGeom prst="line">
            <a:avLst/>
          </a:prstGeom>
        </p:spPr>
        <p:style>
          <a:lnRef idx="2">
            <a:schemeClr val="dk1"/>
          </a:lnRef>
          <a:fillRef idx="0">
            <a:schemeClr val="dk1"/>
          </a:fillRef>
          <a:effectRef idx="1">
            <a:schemeClr val="dk1"/>
          </a:effectRef>
          <a:fontRef idx="minor">
            <a:schemeClr val="tx1"/>
          </a:fontRef>
        </p:style>
      </p:cxnSp>
      <p:sp>
        <p:nvSpPr>
          <p:cNvPr id="76" name="椭圆 75"/>
          <p:cNvSpPr/>
          <p:nvPr/>
        </p:nvSpPr>
        <p:spPr>
          <a:xfrm rot="20270930">
            <a:off x="7091184" y="1207541"/>
            <a:ext cx="1886792" cy="5850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Now</a:t>
            </a:r>
            <a:endParaRPr lang="zh-CN" altLang="en-US" b="1" dirty="0">
              <a:latin typeface="Times New Roman" panose="02020603050405020304" pitchFamily="18" charset="0"/>
              <a:cs typeface="Times New Roman" panose="02020603050405020304" pitchFamily="18" charset="0"/>
            </a:endParaRPr>
          </a:p>
        </p:txBody>
      </p:sp>
      <p:pic>
        <p:nvPicPr>
          <p:cNvPr id="77" name="Pictur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941" y="375706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9294" y="370178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23" name="矩形 43022"/>
          <p:cNvSpPr/>
          <p:nvPr/>
        </p:nvSpPr>
        <p:spPr>
          <a:xfrm>
            <a:off x="580541" y="5773906"/>
            <a:ext cx="8323347" cy="369332"/>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Only </a:t>
            </a:r>
            <a:r>
              <a:rPr lang="en-US" altLang="zh-CN" dirty="0">
                <a:latin typeface="Times New Roman" panose="02020603050405020304" pitchFamily="18" charset="0"/>
                <a:cs typeface="Times New Roman" panose="02020603050405020304" pitchFamily="18" charset="0"/>
              </a:rPr>
              <a:t>two connection wires and without </a:t>
            </a:r>
            <a:r>
              <a:rPr lang="en-US" altLang="zh-CN" dirty="0" smtClean="0">
                <a:latin typeface="Times New Roman" panose="02020603050405020304" pitchFamily="18" charset="0"/>
                <a:cs typeface="Times New Roman" panose="02020603050405020304" pitchFamily="18" charset="0"/>
              </a:rPr>
              <a:t>polarity, which can hardly make mistakes.</a:t>
            </a:r>
            <a:endParaRPr lang="zh-CN" altLang="en-US" dirty="0">
              <a:latin typeface="Times New Roman" panose="02020603050405020304" pitchFamily="18" charset="0"/>
              <a:cs typeface="Times New Roman" panose="02020603050405020304" pitchFamily="18" charset="0"/>
            </a:endParaRPr>
          </a:p>
        </p:txBody>
      </p:sp>
      <p:graphicFrame>
        <p:nvGraphicFramePr>
          <p:cNvPr id="30" name="表格 29"/>
          <p:cNvGraphicFramePr>
            <a:graphicFrameLocks noGrp="1"/>
          </p:cNvGraphicFramePr>
          <p:nvPr>
            <p:extLst>
              <p:ext uri="{D42A27DB-BD31-4B8C-83A1-F6EECF244321}">
                <p14:modId xmlns:p14="http://schemas.microsoft.com/office/powerpoint/2010/main" val="1587442413"/>
              </p:ext>
            </p:extLst>
          </p:nvPr>
        </p:nvGraphicFramePr>
        <p:xfrm>
          <a:off x="6549221" y="3771475"/>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pic>
        <p:nvPicPr>
          <p:cNvPr id="44034"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697495" y="3834792"/>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801951" y="3757065"/>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sp>
        <p:nvSpPr>
          <p:cNvPr id="23"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356832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251520" y="1070525"/>
            <a:ext cx="2399084"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defRPr/>
            </a:pPr>
            <a:r>
              <a:rPr lang="en-US" altLang="zh-CN" sz="2400" b="1" kern="10" dirty="0" smtClean="0">
                <a:ln w="9525">
                  <a:noFill/>
                  <a:round/>
                  <a:headEnd/>
                  <a:tailEnd/>
                </a:ln>
                <a:latin typeface="Times New Roman" pitchFamily="18" charset="0"/>
                <a:cs typeface="Times New Roman" pitchFamily="18" charset="0"/>
              </a:rPr>
              <a:t>Follow me</a:t>
            </a:r>
            <a:endParaRPr lang="zh-CN" altLang="en-US" sz="2400" b="1" dirty="0" smtClean="0">
              <a:latin typeface="Times New Roman" pitchFamily="18" charset="0"/>
              <a:cs typeface="Times New Roman" pitchFamily="18" charset="0"/>
            </a:endParaRPr>
          </a:p>
        </p:txBody>
      </p:sp>
      <p:sp>
        <p:nvSpPr>
          <p:cNvPr id="6"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
        <p:nvSpPr>
          <p:cNvPr id="8" name="爆炸形 1 7"/>
          <p:cNvSpPr/>
          <p:nvPr/>
        </p:nvSpPr>
        <p:spPr bwMode="auto">
          <a:xfrm>
            <a:off x="4973790" y="1088740"/>
            <a:ext cx="2082486"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pic>
        <p:nvPicPr>
          <p:cNvPr id="9" name="Picture 1"/>
          <p:cNvPicPr>
            <a:picLocks noChangeAspect="1" noChangeArrowheads="1"/>
          </p:cNvPicPr>
          <p:nvPr/>
        </p:nvPicPr>
        <p:blipFill>
          <a:blip r:embed="rId2" cstate="email"/>
          <a:srcRect/>
          <a:stretch>
            <a:fillRect/>
          </a:stretch>
        </p:blipFill>
        <p:spPr bwMode="auto">
          <a:xfrm>
            <a:off x="283543" y="1888919"/>
            <a:ext cx="7502962" cy="3356940"/>
          </a:xfrm>
          <a:prstGeom prst="rect">
            <a:avLst/>
          </a:prstGeom>
          <a:noFill/>
          <a:ln w="9525">
            <a:noFill/>
            <a:miter lim="800000"/>
            <a:headEnd/>
            <a:tailEnd/>
          </a:ln>
        </p:spPr>
      </p:pic>
      <p:sp>
        <p:nvSpPr>
          <p:cNvPr id="7" name="矩形 6"/>
          <p:cNvSpPr/>
          <p:nvPr/>
        </p:nvSpPr>
        <p:spPr>
          <a:xfrm>
            <a:off x="431540" y="5193196"/>
            <a:ext cx="8134373" cy="1200329"/>
          </a:xfrm>
          <a:prstGeom prst="rect">
            <a:avLst/>
          </a:prstGeom>
        </p:spPr>
        <p:txBody>
          <a:bodyPr wrap="square">
            <a:spAutoFit/>
          </a:bodyPr>
          <a:lstStyle/>
          <a:p>
            <a:r>
              <a:rPr lang="en-US" altLang="zh-CN" dirty="0">
                <a:latin typeface="Times New Roman" panose="02020603050405020304" pitchFamily="18" charset="0"/>
                <a:ea typeface="楷体_GB2312" pitchFamily="49" charset="-122"/>
                <a:cs typeface="Times New Roman" panose="02020603050405020304" pitchFamily="18" charset="0"/>
              </a:rPr>
              <a:t>With this function, the room temperature sensor built in remote controller is activated and replaces the one in indoor unit. Then the air conditioner will regulate the room temperature based on the temperature around the remote controller, just like the air conditioner is following the user.</a:t>
            </a:r>
          </a:p>
        </p:txBody>
      </p:sp>
    </p:spTree>
    <p:extLst>
      <p:ext uri="{BB962C8B-B14F-4D97-AF65-F5344CB8AC3E}">
        <p14:creationId xmlns:p14="http://schemas.microsoft.com/office/powerpoint/2010/main" val="3969172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935596" y="1095127"/>
            <a:ext cx="3204356"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smtClean="0">
                <a:latin typeface="Times New Roman" panose="02020603050405020304" pitchFamily="18" charset="0"/>
                <a:ea typeface="楷体_GB2312" pitchFamily="49" charset="-122"/>
                <a:cs typeface="Times New Roman" panose="02020603050405020304" pitchFamily="18" charset="0"/>
              </a:rPr>
              <a:t>Golden fin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3" name="Picture 2"/>
          <p:cNvPicPr>
            <a:picLocks noChangeAspect="1" noChangeArrowheads="1"/>
          </p:cNvPicPr>
          <p:nvPr/>
        </p:nvPicPr>
        <p:blipFill>
          <a:blip r:embed="rId2" cstate="email"/>
          <a:srcRect/>
          <a:stretch>
            <a:fillRect/>
          </a:stretch>
        </p:blipFill>
        <p:spPr bwMode="auto">
          <a:xfrm>
            <a:off x="165865" y="1016808"/>
            <a:ext cx="692713" cy="684000"/>
          </a:xfrm>
          <a:prstGeom prst="rect">
            <a:avLst/>
          </a:prstGeom>
          <a:noFill/>
          <a:ln w="9525">
            <a:noFill/>
            <a:miter lim="800000"/>
            <a:headEnd/>
            <a:tailEnd/>
          </a:ln>
        </p:spPr>
      </p:pic>
      <p:pic>
        <p:nvPicPr>
          <p:cNvPr id="4" name="Picture 14"/>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508198" y="1966554"/>
            <a:ext cx="2029576" cy="2113801"/>
          </a:xfrm>
          <a:prstGeom prst="rect">
            <a:avLst/>
          </a:prstGeom>
          <a:ln>
            <a:noFill/>
          </a:ln>
          <a:effectLst>
            <a:softEdge rad="112500"/>
          </a:effectLst>
        </p:spPr>
      </p:pic>
      <p:pic>
        <p:nvPicPr>
          <p:cNvPr id="6" name="Picture 2"/>
          <p:cNvPicPr>
            <a:picLocks noChangeAspect="1" noChangeArrowheads="1"/>
          </p:cNvPicPr>
          <p:nvPr/>
        </p:nvPicPr>
        <p:blipFill>
          <a:blip r:embed="rId2" cstate="email"/>
          <a:srcRect/>
          <a:stretch>
            <a:fillRect/>
          </a:stretch>
        </p:blipFill>
        <p:spPr bwMode="auto">
          <a:xfrm>
            <a:off x="4441667" y="1052736"/>
            <a:ext cx="692713" cy="684000"/>
          </a:xfrm>
          <a:prstGeom prst="rect">
            <a:avLst/>
          </a:prstGeom>
          <a:noFill/>
          <a:ln w="9525">
            <a:noFill/>
            <a:miter lim="800000"/>
            <a:headEnd/>
            <a:tailEnd/>
          </a:ln>
        </p:spPr>
      </p:pic>
      <p:sp>
        <p:nvSpPr>
          <p:cNvPr id="7" name="矩形 4"/>
          <p:cNvSpPr>
            <a:spLocks noChangeArrowheads="1"/>
          </p:cNvSpPr>
          <p:nvPr/>
        </p:nvSpPr>
        <p:spPr bwMode="auto">
          <a:xfrm>
            <a:off x="5292080" y="1131131"/>
            <a:ext cx="3492388"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a:latin typeface="Times New Roman" panose="02020603050405020304" pitchFamily="18" charset="0"/>
                <a:ea typeface="楷体_GB2312" pitchFamily="49" charset="-122"/>
                <a:cs typeface="Times New Roman" panose="02020603050405020304" pitchFamily="18" charset="0"/>
              </a:rPr>
              <a:t>High anti-corrosion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8" name="图片 17" descr="高耐腐结构1副本.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5036" y="1896911"/>
            <a:ext cx="3003356" cy="2225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golden fin7.8副本.jpg"/>
          <p:cNvPicPr>
            <a:picLocks noChangeAspect="1"/>
          </p:cNvPicPr>
          <p:nvPr/>
        </p:nvPicPr>
        <p:blipFill>
          <a:blip r:embed="rId5" cstate="email">
            <a:extLst>
              <a:ext uri="{28A0092B-C50C-407E-A947-70E740481C1C}">
                <a14:useLocalDpi xmlns:a14="http://schemas.microsoft.com/office/drawing/2010/main"/>
              </a:ext>
            </a:extLst>
          </a:blip>
          <a:srcRect t="12419" r="4396" b="5973"/>
          <a:stretch>
            <a:fillRect/>
          </a:stretch>
        </p:blipFill>
        <p:spPr>
          <a:xfrm>
            <a:off x="4657314" y="4404589"/>
            <a:ext cx="3738614" cy="1976739"/>
          </a:xfrm>
          <a:prstGeom prst="rect">
            <a:avLst/>
          </a:prstGeom>
          <a:ln>
            <a:noFill/>
          </a:ln>
          <a:effectLst>
            <a:softEdge rad="112500"/>
          </a:effectLst>
        </p:spPr>
      </p:pic>
      <p:sp>
        <p:nvSpPr>
          <p:cNvPr id="10" name="TextBox 7"/>
          <p:cNvSpPr txBox="1">
            <a:spLocks noChangeArrowheads="1"/>
          </p:cNvSpPr>
          <p:nvPr/>
        </p:nvSpPr>
        <p:spPr bwMode="auto">
          <a:xfrm>
            <a:off x="156207" y="4545124"/>
            <a:ext cx="3911737" cy="1754326"/>
          </a:xfrm>
          <a:prstGeom prst="rect">
            <a:avLst/>
          </a:prstGeom>
          <a:noFill/>
          <a:ln w="9525">
            <a:noFill/>
            <a:miter lim="800000"/>
            <a:headEnd/>
            <a:tailEnd/>
          </a:ln>
        </p:spPr>
        <p:txBody>
          <a:bodyPr wrap="square">
            <a:spAutoFit/>
          </a:bodyPr>
          <a:lstStyle/>
          <a:p>
            <a:pPr marL="342900" indent="-342900">
              <a:buAutoNum type="arabicPeriod"/>
            </a:pPr>
            <a:r>
              <a:rPr lang="en-US" altLang="zh-CN" dirty="0" smtClean="0">
                <a:latin typeface="Times New Roman" panose="02020603050405020304" pitchFamily="18" charset="0"/>
                <a:cs typeface="Times New Roman" panose="02020603050405020304" pitchFamily="18" charset="0"/>
              </a:rPr>
              <a:t>Gorgeous</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Prevent </a:t>
            </a:r>
            <a:r>
              <a:rPr lang="en-US" altLang="zh-CN" dirty="0">
                <a:latin typeface="Times New Roman" panose="02020603050405020304" pitchFamily="18" charset="0"/>
                <a:cs typeface="Times New Roman" panose="02020603050405020304" pitchFamily="18" charset="0"/>
              </a:rPr>
              <a:t>bacteria from breeding and </a:t>
            </a:r>
            <a:r>
              <a:rPr lang="en-US" altLang="zh-CN" dirty="0" smtClean="0">
                <a:latin typeface="Times New Roman" panose="02020603050405020304" pitchFamily="18" charset="0"/>
                <a:cs typeface="Times New Roman" panose="02020603050405020304" pitchFamily="18" charset="0"/>
              </a:rPr>
              <a:t>spreading</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Improve </a:t>
            </a:r>
            <a:r>
              <a:rPr lang="en-US" altLang="zh-CN" dirty="0">
                <a:latin typeface="Times New Roman" panose="02020603050405020304" pitchFamily="18" charset="0"/>
                <a:cs typeface="Times New Roman" panose="02020603050405020304" pitchFamily="18" charset="0"/>
              </a:rPr>
              <a:t>the heating </a:t>
            </a:r>
            <a:r>
              <a:rPr lang="en-US" altLang="zh-CN" dirty="0" smtClean="0">
                <a:latin typeface="Times New Roman" panose="02020603050405020304" pitchFamily="18" charset="0"/>
                <a:cs typeface="Times New Roman" panose="02020603050405020304" pitchFamily="18" charset="0"/>
              </a:rPr>
              <a:t>efficiency</a:t>
            </a:r>
          </a:p>
          <a:p>
            <a:pPr marL="342900" indent="-342900">
              <a:buAutoNum type="arabicPeriod"/>
            </a:pPr>
            <a:r>
              <a:rPr lang="en-US" altLang="zh-CN" dirty="0">
                <a:latin typeface="Times New Roman" panose="02020603050405020304" pitchFamily="18" charset="0"/>
                <a:cs typeface="Times New Roman" panose="02020603050405020304" pitchFamily="18" charset="0"/>
              </a:rPr>
              <a:t>W</a:t>
            </a:r>
            <a:r>
              <a:rPr lang="en-US" altLang="zh-CN" dirty="0" smtClean="0">
                <a:latin typeface="Times New Roman" panose="02020603050405020304" pitchFamily="18" charset="0"/>
                <a:cs typeface="Times New Roman" panose="02020603050405020304" pitchFamily="18" charset="0"/>
              </a:rPr>
              <a:t>ithstand </a:t>
            </a:r>
            <a:r>
              <a:rPr lang="en-US" altLang="zh-CN" dirty="0">
                <a:latin typeface="Times New Roman" panose="02020603050405020304" pitchFamily="18" charset="0"/>
                <a:cs typeface="Times New Roman" panose="02020603050405020304" pitchFamily="18" charset="0"/>
              </a:rPr>
              <a:t>the salty air, rain and other corrosive elements</a:t>
            </a:r>
          </a:p>
        </p:txBody>
      </p:sp>
      <p:sp>
        <p:nvSpPr>
          <p:cNvPr id="11" name="爆炸形 1 10"/>
          <p:cNvSpPr/>
          <p:nvPr/>
        </p:nvSpPr>
        <p:spPr bwMode="auto">
          <a:xfrm>
            <a:off x="2951820" y="3009856"/>
            <a:ext cx="2082486"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2"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451828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d:\mydata\桌面\网页设计蓝条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688" y="1790701"/>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6"/>
          <p:cNvSpPr txBox="1">
            <a:spLocks noChangeArrowheads="1"/>
          </p:cNvSpPr>
          <p:nvPr/>
        </p:nvSpPr>
        <p:spPr bwMode="auto">
          <a:xfrm>
            <a:off x="674688" y="1808163"/>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chemeClr val="bg1"/>
                </a:solidFill>
                <a:latin typeface="Times New Roman" pitchFamily="18" charset="0"/>
                <a:cs typeface="Times New Roman" pitchFamily="18" charset="0"/>
              </a:rPr>
              <a:t>Standard Features</a:t>
            </a:r>
            <a:endParaRPr lang="zh-CN" altLang="en-US" b="1" dirty="0">
              <a:solidFill>
                <a:schemeClr val="bg1"/>
              </a:solidFill>
              <a:latin typeface="Times New Roman" pitchFamily="18" charset="0"/>
              <a:cs typeface="Times New Roman" pitchFamily="18" charset="0"/>
            </a:endParaRPr>
          </a:p>
        </p:txBody>
      </p:sp>
      <p:pic>
        <p:nvPicPr>
          <p:cNvPr id="17412" name="Picture 5" descr="d:\mydata\桌面\网页设计蓝条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1750" y="1665288"/>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36"/>
          <p:cNvSpPr txBox="1">
            <a:spLocks noChangeArrowheads="1"/>
          </p:cNvSpPr>
          <p:nvPr/>
        </p:nvSpPr>
        <p:spPr bwMode="auto">
          <a:xfrm>
            <a:off x="5373688" y="1814513"/>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Optional Features</a:t>
            </a:r>
            <a:endParaRPr lang="zh-CN" altLang="en-US" b="1">
              <a:solidFill>
                <a:schemeClr val="bg1"/>
              </a:solidFill>
              <a:latin typeface="Times New Roman" pitchFamily="18" charset="0"/>
              <a:cs typeface="Times New Roman" pitchFamily="18" charset="0"/>
            </a:endParaRPr>
          </a:p>
        </p:txBody>
      </p:sp>
      <p:sp>
        <p:nvSpPr>
          <p:cNvPr id="17420" name="TextBox 2"/>
          <p:cNvSpPr txBox="1">
            <a:spLocks noChangeArrowheads="1"/>
          </p:cNvSpPr>
          <p:nvPr/>
        </p:nvSpPr>
        <p:spPr bwMode="auto">
          <a:xfrm>
            <a:off x="341312" y="936626"/>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dirty="0">
                <a:latin typeface="Times New Roman" pitchFamily="18" charset="0"/>
                <a:cs typeface="Times New Roman" pitchFamily="18" charset="0"/>
              </a:rPr>
              <a:t>Other Features</a:t>
            </a:r>
            <a:endParaRPr lang="zh-CN" altLang="en-US" sz="2400" b="1" dirty="0">
              <a:latin typeface="Times New Roman" pitchFamily="18" charset="0"/>
              <a:cs typeface="Times New Roman" pitchFamily="18" charset="0"/>
            </a:endParaRPr>
          </a:p>
        </p:txBody>
      </p:sp>
      <p:sp>
        <p:nvSpPr>
          <p:cNvPr id="40" name="TextBox 18"/>
          <p:cNvSpPr txBox="1">
            <a:spLocks noChangeArrowheads="1"/>
          </p:cNvSpPr>
          <p:nvPr/>
        </p:nvSpPr>
        <p:spPr bwMode="auto">
          <a:xfrm>
            <a:off x="1249306" y="2633695"/>
            <a:ext cx="121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a:latin typeface="Times New Roman" pitchFamily="18" charset="0"/>
                <a:cs typeface="Times New Roman" pitchFamily="18" charset="0"/>
              </a:rPr>
              <a:t>Auto Restart</a:t>
            </a:r>
          </a:p>
          <a:p>
            <a:pPr eaLnBrk="1" hangingPunct="1"/>
            <a:r>
              <a:rPr lang="en-US" altLang="zh-CN" baseline="-25000" dirty="0" smtClean="0">
                <a:latin typeface="Times New Roman" pitchFamily="18" charset="0"/>
                <a:cs typeface="Times New Roman" pitchFamily="18" charset="0"/>
              </a:rPr>
              <a:t>Function</a:t>
            </a:r>
            <a:endParaRPr lang="en-US" altLang="zh-CN" dirty="0">
              <a:latin typeface="Times New Roman" pitchFamily="18" charset="0"/>
              <a:cs typeface="Times New Roman" pitchFamily="18" charset="0"/>
            </a:endParaRPr>
          </a:p>
        </p:txBody>
      </p:sp>
      <p:sp>
        <p:nvSpPr>
          <p:cNvPr id="41" name="TextBox 40"/>
          <p:cNvSpPr txBox="1">
            <a:spLocks noChangeArrowheads="1"/>
          </p:cNvSpPr>
          <p:nvPr/>
        </p:nvSpPr>
        <p:spPr bwMode="auto">
          <a:xfrm>
            <a:off x="3224156" y="2786888"/>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a:latin typeface="Times New Roman" pitchFamily="18" charset="0"/>
                <a:cs typeface="Times New Roman" pitchFamily="18" charset="0"/>
              </a:rPr>
              <a:t>Sleep Mode</a:t>
            </a:r>
            <a:endParaRPr lang="zh-CN" altLang="en-US" baseline="-25000" dirty="0">
              <a:latin typeface="Times New Roman" pitchFamily="18" charset="0"/>
              <a:cs typeface="Times New Roman" pitchFamily="18" charset="0"/>
            </a:endParaRPr>
          </a:p>
        </p:txBody>
      </p:sp>
      <p:sp>
        <p:nvSpPr>
          <p:cNvPr id="42" name="TextBox 22"/>
          <p:cNvSpPr txBox="1">
            <a:spLocks noChangeArrowheads="1"/>
          </p:cNvSpPr>
          <p:nvPr/>
        </p:nvSpPr>
        <p:spPr bwMode="auto">
          <a:xfrm>
            <a:off x="3252206" y="3688151"/>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Timer</a:t>
            </a:r>
            <a:endParaRPr lang="zh-CN" altLang="en-US" baseline="-25000" dirty="0">
              <a:latin typeface="Times New Roman" pitchFamily="18" charset="0"/>
              <a:cs typeface="Times New Roman" pitchFamily="18" charset="0"/>
            </a:endParaRPr>
          </a:p>
        </p:txBody>
      </p:sp>
      <p:sp>
        <p:nvSpPr>
          <p:cNvPr id="43" name="TextBox 46"/>
          <p:cNvSpPr txBox="1">
            <a:spLocks noChangeArrowheads="1"/>
          </p:cNvSpPr>
          <p:nvPr/>
        </p:nvSpPr>
        <p:spPr bwMode="auto">
          <a:xfrm>
            <a:off x="7640955" y="2838483"/>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200" dirty="0">
                <a:latin typeface="Times New Roman" pitchFamily="18" charset="0"/>
                <a:cs typeface="Times New Roman" pitchFamily="18" charset="0"/>
              </a:rPr>
              <a:t>Wire Controller</a:t>
            </a:r>
            <a:endParaRPr lang="zh-CN" altLang="en-US" sz="1200" dirty="0">
              <a:latin typeface="Times New Roman" pitchFamily="18" charset="0"/>
              <a:cs typeface="Times New Roman" pitchFamily="18" charset="0"/>
            </a:endParaRPr>
          </a:p>
        </p:txBody>
      </p:sp>
      <p:pic>
        <p:nvPicPr>
          <p:cNvPr id="44" name="图片 44" descr="1.pn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84" y="2682112"/>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descr="F:\PPT\图标\1-0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3179" y="2706720"/>
            <a:ext cx="628448"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51" descr="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21116" y="3608812"/>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a:spLocks noChangeArrowheads="1"/>
          </p:cNvSpPr>
          <p:nvPr/>
        </p:nvSpPr>
        <p:spPr bwMode="auto">
          <a:xfrm>
            <a:off x="1277466" y="4675939"/>
            <a:ext cx="1404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pPr eaLnBrk="1" hangingPunct="1"/>
            <a:r>
              <a:rPr lang="en-US" altLang="zh-CN" sz="1200" dirty="0">
                <a:latin typeface="Times New Roman" pitchFamily="18" charset="0"/>
                <a:ea typeface="新宋体" pitchFamily="49" charset="-122"/>
                <a:cs typeface="Times New Roman" pitchFamily="18" charset="0"/>
              </a:rPr>
              <a:t>Auto Defrosting</a:t>
            </a:r>
            <a:endParaRPr lang="zh-CN" altLang="en-US" sz="1200" dirty="0">
              <a:latin typeface="Times New Roman" pitchFamily="18" charset="0"/>
              <a:ea typeface="新宋体" pitchFamily="49" charset="-122"/>
              <a:cs typeface="Times New Roman" pitchFamily="18" charset="0"/>
            </a:endParaRPr>
          </a:p>
        </p:txBody>
      </p:sp>
      <p:pic>
        <p:nvPicPr>
          <p:cNvPr id="48" name="Picture 9" descr="F:\PPT\图标\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2240" y="4541001"/>
            <a:ext cx="6365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3584" y="3608812"/>
            <a:ext cx="629827" cy="6408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13"/>
          <p:cNvSpPr txBox="1">
            <a:spLocks noChangeArrowheads="1"/>
          </p:cNvSpPr>
          <p:nvPr/>
        </p:nvSpPr>
        <p:spPr bwMode="auto">
          <a:xfrm>
            <a:off x="1307471" y="3595819"/>
            <a:ext cx="140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r>
              <a:rPr lang="en-US" altLang="zh-CN" sz="1800" baseline="-25000" dirty="0" smtClean="0">
                <a:latin typeface="Times New Roman" pitchFamily="18" charset="0"/>
                <a:cs typeface="Times New Roman" pitchFamily="18" charset="0"/>
              </a:rPr>
              <a:t>Anti-cold Air</a:t>
            </a:r>
            <a:r>
              <a:rPr lang="en-US" altLang="zh-CN" sz="1800" dirty="0" smtClean="0">
                <a:latin typeface="Times New Roman" pitchFamily="18" charset="0"/>
                <a:cs typeface="Times New Roman" pitchFamily="18" charset="0"/>
              </a:rPr>
              <a:t> </a:t>
            </a:r>
            <a:r>
              <a:rPr lang="en-US" altLang="zh-CN" sz="1800" baseline="-25000" dirty="0" smtClean="0">
                <a:latin typeface="Times New Roman" pitchFamily="18" charset="0"/>
                <a:cs typeface="Times New Roman" pitchFamily="18" charset="0"/>
              </a:rPr>
              <a:t> Function</a:t>
            </a:r>
            <a:endParaRPr lang="zh-CN" altLang="en-US" sz="1800" baseline="-25000" dirty="0">
              <a:latin typeface="Times New Roman" pitchFamily="18" charset="0"/>
              <a:cs typeface="Times New Roman" pitchFamily="18" charset="0"/>
            </a:endParaRPr>
          </a:p>
        </p:txBody>
      </p:sp>
      <p:pic>
        <p:nvPicPr>
          <p:cNvPr id="51" name="图片 5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56276" y="2724089"/>
            <a:ext cx="633303" cy="630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13"/>
          <p:cNvSpPr txBox="1">
            <a:spLocks noChangeArrowheads="1"/>
          </p:cNvSpPr>
          <p:nvPr/>
        </p:nvSpPr>
        <p:spPr bwMode="auto">
          <a:xfrm>
            <a:off x="3267018" y="4613219"/>
            <a:ext cx="140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pPr eaLnBrk="1" hangingPunct="1"/>
            <a:r>
              <a:rPr lang="en-US" altLang="zh-CN" sz="1200" dirty="0" smtClean="0">
                <a:latin typeface="Times New Roman" pitchFamily="18" charset="0"/>
                <a:ea typeface="新宋体" pitchFamily="49" charset="-122"/>
                <a:cs typeface="Times New Roman" pitchFamily="18" charset="0"/>
              </a:rPr>
              <a:t>Independent Dehumidification</a:t>
            </a:r>
            <a:endParaRPr lang="zh-CN" altLang="en-US" sz="1200" dirty="0">
              <a:latin typeface="Times New Roman" pitchFamily="18" charset="0"/>
              <a:ea typeface="新宋体" pitchFamily="49" charset="-122"/>
              <a:cs typeface="Times New Roman" pitchFamily="18" charset="0"/>
            </a:endParaRPr>
          </a:p>
        </p:txBody>
      </p:sp>
      <p:pic>
        <p:nvPicPr>
          <p:cNvPr id="53" name="图片 5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07666" y="2687737"/>
            <a:ext cx="631647" cy="6300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22"/>
          <p:cNvSpPr txBox="1">
            <a:spLocks noChangeArrowheads="1"/>
          </p:cNvSpPr>
          <p:nvPr/>
        </p:nvSpPr>
        <p:spPr bwMode="auto">
          <a:xfrm>
            <a:off x="5826125" y="2725738"/>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Follow Me</a:t>
            </a:r>
            <a:endParaRPr lang="zh-CN" altLang="en-US" baseline="-25000" dirty="0">
              <a:latin typeface="Times New Roman" pitchFamily="18" charset="0"/>
              <a:cs typeface="Times New Roman" pitchFamily="18" charset="0"/>
            </a:endParaRPr>
          </a:p>
        </p:txBody>
      </p:sp>
      <p:pic>
        <p:nvPicPr>
          <p:cNvPr id="55" name="图片 5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21116" y="4529052"/>
            <a:ext cx="631090" cy="63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图片 5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08216" y="3650150"/>
            <a:ext cx="631097" cy="6300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12"/>
          <p:cNvSpPr txBox="1">
            <a:spLocks noChangeArrowheads="1"/>
          </p:cNvSpPr>
          <p:nvPr/>
        </p:nvSpPr>
        <p:spPr bwMode="auto">
          <a:xfrm>
            <a:off x="5879630" y="3665612"/>
            <a:ext cx="1339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Auxiliary Electric Heater</a:t>
            </a:r>
            <a:endParaRPr lang="zh-CN" altLang="en-US" baseline="-25000" dirty="0">
              <a:latin typeface="Times New Roman" pitchFamily="18" charset="0"/>
              <a:cs typeface="Times New Roman" pitchFamily="18" charset="0"/>
            </a:endParaRPr>
          </a:p>
        </p:txBody>
      </p:sp>
      <p:sp>
        <p:nvSpPr>
          <p:cNvPr id="26"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414847690"/>
              </p:ext>
            </p:extLst>
          </p:nvPr>
        </p:nvGraphicFramePr>
        <p:xfrm>
          <a:off x="1151620" y="1808820"/>
          <a:ext cx="6828420"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239852" y="1038798"/>
            <a:ext cx="1692188" cy="553998"/>
          </a:xfrm>
          <a:prstGeom prst="rect">
            <a:avLst/>
          </a:prstGeom>
          <a:noFill/>
        </p:spPr>
        <p:txBody>
          <a:bodyPr wrap="square" rtlCol="0">
            <a:spAutoFit/>
          </a:bodyPr>
          <a:lstStyle/>
          <a:p>
            <a:r>
              <a:rPr lang="en-US" altLang="zh-CN" sz="3000" b="1" dirty="0" smtClean="0">
                <a:latin typeface="Times New Roman" panose="02020603050405020304" pitchFamily="18" charset="0"/>
                <a:cs typeface="Times New Roman" panose="02020603050405020304" pitchFamily="18" charset="0"/>
              </a:rPr>
              <a:t>Content</a:t>
            </a:r>
            <a:endParaRPr lang="zh-CN" alt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962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Overview</a:t>
            </a:r>
            <a:endParaRPr lang="zh-CN" altLang="en-US" sz="2400" b="1">
              <a:latin typeface="Times New Roman" pitchFamily="18" charset="0"/>
              <a:cs typeface="Times New Roman" pitchFamily="18" charset="0"/>
            </a:endParaRPr>
          </a:p>
        </p:txBody>
      </p:sp>
      <p:sp>
        <p:nvSpPr>
          <p:cNvPr id="7171"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065" y="2994079"/>
            <a:ext cx="4487224" cy="299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7337" y="908050"/>
            <a:ext cx="4886471" cy="207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896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dirty="0" smtClean="0">
                <a:latin typeface="Times New Roman" pitchFamily="18" charset="0"/>
                <a:cs typeface="Times New Roman" pitchFamily="18" charset="0"/>
              </a:rPr>
              <a:t>Different Designs For Your Choice</a:t>
            </a:r>
            <a:endParaRPr lang="zh-CN" altLang="en-US" sz="2400" b="1" dirty="0">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8423" y="1449295"/>
            <a:ext cx="2915816" cy="1680988"/>
          </a:xfrm>
          <a:prstGeom prst="rect">
            <a:avLst/>
          </a:prstGeom>
        </p:spPr>
      </p:pic>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044" y="1381035"/>
            <a:ext cx="3312368" cy="1707718"/>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6151" y="3200798"/>
            <a:ext cx="3281736" cy="1691926"/>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8744" y="3088753"/>
            <a:ext cx="2885495" cy="1793082"/>
          </a:xfrm>
          <a:prstGeom prst="rect">
            <a:avLst/>
          </a:prstGeom>
        </p:spPr>
      </p:pic>
      <p:pic>
        <p:nvPicPr>
          <p:cNvPr id="10" name="图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3673" y="4760873"/>
            <a:ext cx="2876388" cy="1737146"/>
          </a:xfrm>
          <a:prstGeom prst="rect">
            <a:avLst/>
          </a:prstGeom>
        </p:spPr>
      </p:pic>
      <p:pic>
        <p:nvPicPr>
          <p:cNvPr id="11" name="图片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86151" y="4760873"/>
            <a:ext cx="3419935" cy="1737661"/>
          </a:xfrm>
          <a:prstGeom prst="rect">
            <a:avLst/>
          </a:prstGeom>
        </p:spPr>
      </p:pic>
      <p:sp>
        <p:nvSpPr>
          <p:cNvPr id="14" name="矩形 2"/>
          <p:cNvSpPr>
            <a:spLocks noChangeArrowheads="1"/>
          </p:cNvSpPr>
          <p:nvPr/>
        </p:nvSpPr>
        <p:spPr bwMode="auto">
          <a:xfrm>
            <a:off x="503239" y="2025327"/>
            <a:ext cx="126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dirty="0" smtClean="0">
                <a:latin typeface="Times New Roman" pitchFamily="18" charset="0"/>
                <a:cs typeface="Times New Roman" pitchFamily="18" charset="0"/>
              </a:rPr>
              <a:t>Design A</a:t>
            </a:r>
            <a:endParaRPr lang="zh-CN" altLang="en-US" dirty="0">
              <a:latin typeface="Times New Roman" pitchFamily="18" charset="0"/>
              <a:ea typeface="新宋体" pitchFamily="49" charset="-122"/>
              <a:cs typeface="Times New Roman" pitchFamily="18" charset="0"/>
            </a:endParaRPr>
          </a:p>
        </p:txBody>
      </p:sp>
      <p:sp>
        <p:nvSpPr>
          <p:cNvPr id="15" name="矩形 2"/>
          <p:cNvSpPr>
            <a:spLocks noChangeArrowheads="1"/>
          </p:cNvSpPr>
          <p:nvPr/>
        </p:nvSpPr>
        <p:spPr bwMode="auto">
          <a:xfrm>
            <a:off x="503239" y="3861817"/>
            <a:ext cx="126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dirty="0" smtClean="0">
                <a:latin typeface="Times New Roman" pitchFamily="18" charset="0"/>
                <a:cs typeface="Times New Roman" pitchFamily="18" charset="0"/>
              </a:rPr>
              <a:t>Design B</a:t>
            </a:r>
            <a:endParaRPr lang="zh-CN" altLang="en-US" dirty="0">
              <a:latin typeface="Times New Roman" pitchFamily="18" charset="0"/>
              <a:ea typeface="新宋体" pitchFamily="49" charset="-122"/>
              <a:cs typeface="Times New Roman" pitchFamily="18" charset="0"/>
            </a:endParaRPr>
          </a:p>
        </p:txBody>
      </p:sp>
      <p:sp>
        <p:nvSpPr>
          <p:cNvPr id="16" name="矩形 2"/>
          <p:cNvSpPr>
            <a:spLocks noChangeArrowheads="1"/>
          </p:cNvSpPr>
          <p:nvPr/>
        </p:nvSpPr>
        <p:spPr bwMode="auto">
          <a:xfrm>
            <a:off x="503239" y="5406402"/>
            <a:ext cx="126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dirty="0" smtClean="0">
                <a:latin typeface="Times New Roman" pitchFamily="18" charset="0"/>
                <a:cs typeface="Times New Roman" pitchFamily="18" charset="0"/>
              </a:rPr>
              <a:t>Design C</a:t>
            </a:r>
            <a:endParaRPr lang="zh-CN" altLang="en-US" dirty="0">
              <a:latin typeface="Times New Roman" pitchFamily="18" charset="0"/>
              <a:ea typeface="新宋体" pitchFamily="49" charset="-122"/>
              <a:cs typeface="Times New Roman" pitchFamily="18" charset="0"/>
            </a:endParaRPr>
          </a:p>
        </p:txBody>
      </p:sp>
      <p:sp>
        <p:nvSpPr>
          <p:cNvPr id="17"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417235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8195" name="TextBox 20"/>
          <p:cNvSpPr txBox="1">
            <a:spLocks noChangeArrowheads="1"/>
          </p:cNvSpPr>
          <p:nvPr/>
        </p:nvSpPr>
        <p:spPr bwMode="auto">
          <a:xfrm>
            <a:off x="423863" y="5013325"/>
            <a:ext cx="800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dirty="0">
                <a:latin typeface="Times New Roman" pitchFamily="18" charset="0"/>
                <a:cs typeface="Times New Roman" pitchFamily="18" charset="0"/>
              </a:rPr>
              <a:t>Fashionable design and streamline appearance, suitable for different styles room;</a:t>
            </a:r>
            <a:endParaRPr lang="zh-CN" altLang="zh-CN" dirty="0">
              <a:latin typeface="Times New Roman" pitchFamily="18" charset="0"/>
              <a:cs typeface="Times New Roman" pitchFamily="18" charset="0"/>
            </a:endParaRPr>
          </a:p>
          <a:p>
            <a:pPr eaLnBrk="1" hangingPunct="1"/>
            <a:r>
              <a:rPr lang="en-US" altLang="zh-CN" dirty="0">
                <a:latin typeface="Times New Roman" pitchFamily="18" charset="0"/>
                <a:cs typeface="Times New Roman" pitchFamily="18" charset="0"/>
              </a:rPr>
              <a:t> </a:t>
            </a:r>
            <a:endParaRPr lang="zh-CN" altLang="zh-CN" dirty="0">
              <a:latin typeface="Times New Roman" pitchFamily="18" charset="0"/>
              <a:cs typeface="Times New Roman" pitchFamily="18" charset="0"/>
            </a:endParaRPr>
          </a:p>
          <a:p>
            <a:pPr eaLnBrk="1" hangingPunct="1"/>
            <a:r>
              <a:rPr lang="en-US" altLang="zh-CN" dirty="0">
                <a:latin typeface="Times New Roman" pitchFamily="18" charset="0"/>
                <a:cs typeface="Times New Roman" pitchFamily="18" charset="0"/>
              </a:rPr>
              <a:t>Ceiling installation saves room space;</a:t>
            </a:r>
            <a:endParaRPr lang="zh-CN" altLang="zh-CN" dirty="0">
              <a:latin typeface="Times New Roman" pitchFamily="18" charset="0"/>
              <a:cs typeface="Times New Roman" pitchFamily="18" charset="0"/>
            </a:endParaRPr>
          </a:p>
          <a:p>
            <a:pPr eaLnBrk="1" hangingPunct="1"/>
            <a:r>
              <a:rPr lang="en-US" altLang="zh-CN" dirty="0">
                <a:latin typeface="Times New Roman" pitchFamily="18" charset="0"/>
                <a:cs typeface="Times New Roman" pitchFamily="18" charset="0"/>
              </a:rPr>
              <a:t> </a:t>
            </a:r>
            <a:endParaRPr lang="zh-CN" altLang="zh-CN" dirty="0">
              <a:latin typeface="Times New Roman" pitchFamily="18" charset="0"/>
              <a:cs typeface="Times New Roman" pitchFamily="18" charset="0"/>
            </a:endParaRPr>
          </a:p>
          <a:p>
            <a:pPr eaLnBrk="1" hangingPunct="1"/>
            <a:r>
              <a:rPr lang="en-US" altLang="zh-CN" dirty="0">
                <a:latin typeface="Times New Roman" pitchFamily="18" charset="0"/>
                <a:cs typeface="Times New Roman" pitchFamily="18" charset="0"/>
              </a:rPr>
              <a:t>Floor installation helps prevent losing warm air.</a:t>
            </a:r>
            <a:endParaRPr lang="zh-CN" altLang="en-US" dirty="0">
              <a:latin typeface="Times New Roman" pitchFamily="18" charset="0"/>
              <a:cs typeface="Times New Roman" pitchFamily="18" charset="0"/>
            </a:endParaRPr>
          </a:p>
        </p:txBody>
      </p:sp>
      <p:grpSp>
        <p:nvGrpSpPr>
          <p:cNvPr id="8197" name="组合 3"/>
          <p:cNvGrpSpPr>
            <a:grpSpLocks/>
          </p:cNvGrpSpPr>
          <p:nvPr/>
        </p:nvGrpSpPr>
        <p:grpSpPr bwMode="auto">
          <a:xfrm>
            <a:off x="601663" y="2330450"/>
            <a:ext cx="3779837" cy="2600325"/>
            <a:chOff x="0" y="1219200"/>
            <a:chExt cx="4549775" cy="3130550"/>
          </a:xfrm>
        </p:grpSpPr>
        <p:pic>
          <p:nvPicPr>
            <p:cNvPr id="8209" name="Picture 15" descr="C:\Users\Administrator\Desktop\座吊\89964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19200"/>
              <a:ext cx="45497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7286" y="1295400"/>
              <a:ext cx="1146914" cy="48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8" name="组合 1"/>
          <p:cNvGrpSpPr>
            <a:grpSpLocks/>
          </p:cNvGrpSpPr>
          <p:nvPr/>
        </p:nvGrpSpPr>
        <p:grpSpPr bwMode="auto">
          <a:xfrm>
            <a:off x="4859338" y="2332038"/>
            <a:ext cx="3686175" cy="2562225"/>
            <a:chOff x="4648200" y="1219200"/>
            <a:chExt cx="4495800" cy="3124200"/>
          </a:xfrm>
        </p:grpSpPr>
        <p:pic>
          <p:nvPicPr>
            <p:cNvPr id="820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2192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0544" y="2438683"/>
              <a:ext cx="1006811" cy="838152"/>
            </a:xfrm>
            <a:prstGeom prst="rect">
              <a:avLst/>
            </a:prstGeom>
            <a:noFill/>
            <a:ln>
              <a:noFill/>
            </a:ln>
            <a:effectLst>
              <a:prstShdw prst="shdw17" dist="17961" dir="2700000">
                <a:schemeClr val="accent1">
                  <a:gamma/>
                  <a:shade val="60000"/>
                  <a:invGamma/>
                </a:schemeClr>
              </a:prstShdw>
            </a:effectLst>
            <a:extLst/>
          </p:spPr>
        </p:pic>
      </p:grpSp>
      <p:pic>
        <p:nvPicPr>
          <p:cNvPr id="8199" name="Picture 6" descr="d:\mydata\桌面\网页设计灰条.pn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6428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 descr="d:\mydata\桌面\网页设计灰条.pn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7353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6" descr="d:\mydata\桌面\网页设计灰条.png"/>
          <p:cNvPicPr preferRelativeResize="0">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6925" y="1416050"/>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4652963" y="15875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Convenience</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31" name="TextBox 30"/>
          <p:cNvSpPr txBox="1">
            <a:spLocks noChangeArrowheads="1"/>
          </p:cNvSpPr>
          <p:nvPr/>
        </p:nvSpPr>
        <p:spPr bwMode="auto">
          <a:xfrm>
            <a:off x="2943225" y="1587500"/>
            <a:ext cx="124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sp>
        <p:nvSpPr>
          <p:cNvPr id="32" name="TextBox 31"/>
          <p:cNvSpPr txBox="1">
            <a:spLocks noChangeArrowheads="1"/>
          </p:cNvSpPr>
          <p:nvPr/>
        </p:nvSpPr>
        <p:spPr bwMode="auto">
          <a:xfrm>
            <a:off x="6970713" y="1587500"/>
            <a:ext cx="1525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Healthy Filter</a:t>
            </a:r>
            <a:endParaRPr lang="zh-CN" altLang="en-US" sz="1600" b="1" dirty="0">
              <a:solidFill>
                <a:schemeClr val="tx1">
                  <a:lumMod val="65000"/>
                  <a:lumOff val="35000"/>
                </a:schemeClr>
              </a:solidFill>
              <a:latin typeface="Times New Roman" pitchFamily="18" charset="0"/>
              <a:cs typeface="Times New Roman" pitchFamily="18" charset="0"/>
            </a:endParaRPr>
          </a:p>
        </p:txBody>
      </p:sp>
      <p:pic>
        <p:nvPicPr>
          <p:cNvPr id="8205" name="Picture 5" descr="d:\mydata\桌面\网页设计蓝条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0200" y="1399387"/>
            <a:ext cx="88138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Box 5"/>
          <p:cNvSpPr txBox="1">
            <a:spLocks noChangeArrowheads="1"/>
          </p:cNvSpPr>
          <p:nvPr/>
        </p:nvSpPr>
        <p:spPr bwMode="auto">
          <a:xfrm>
            <a:off x="503238" y="1587500"/>
            <a:ext cx="2116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pPr>
            <a:r>
              <a:rPr lang="en-US" altLang="zh-CN" sz="1600" b="1">
                <a:solidFill>
                  <a:schemeClr val="bg1"/>
                </a:solidFill>
                <a:latin typeface="Times New Roman" pitchFamily="18" charset="0"/>
                <a:cs typeface="Times New Roman" pitchFamily="18" charset="0"/>
              </a:rPr>
              <a:t>2 Style Installation</a:t>
            </a:r>
            <a:endParaRPr lang="zh-CN" altLang="en-US" sz="1600" b="1">
              <a:solidFill>
                <a:schemeClr val="bg1"/>
              </a:solidFill>
              <a:latin typeface="Times New Roman" pitchFamily="18" charset="0"/>
              <a:cs typeface="Times New Roman" pitchFamily="18" charset="0"/>
            </a:endParaRPr>
          </a:p>
        </p:txBody>
      </p:sp>
      <p:sp>
        <p:nvSpPr>
          <p:cNvPr id="20"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
        <p:nvSpPr>
          <p:cNvPr id="21" name="爆炸形 1 20"/>
          <p:cNvSpPr/>
          <p:nvPr/>
        </p:nvSpPr>
        <p:spPr bwMode="auto">
          <a:xfrm>
            <a:off x="5558404" y="5445224"/>
            <a:ext cx="2505983"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327803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ChangeArrowheads="1"/>
          </p:cNvSpPr>
          <p:nvPr/>
        </p:nvSpPr>
        <p:spPr bwMode="auto">
          <a:xfrm>
            <a:off x="423863" y="5402263"/>
            <a:ext cx="8072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dirty="0">
                <a:latin typeface="Times New Roman" pitchFamily="18" charset="0"/>
                <a:ea typeface="新宋体" pitchFamily="49" charset="-122"/>
                <a:cs typeface="Times New Roman" pitchFamily="18" charset="0"/>
              </a:rPr>
              <a:t>Vertical air flow and horizontal airflow can be adjusted by remote controller;</a:t>
            </a:r>
            <a:endParaRPr lang="zh-CN" altLang="zh-CN" dirty="0">
              <a:latin typeface="Times New Roman" pitchFamily="18" charset="0"/>
              <a:ea typeface="新宋体" pitchFamily="49" charset="-122"/>
              <a:cs typeface="Times New Roman" pitchFamily="18" charset="0"/>
            </a:endParaRPr>
          </a:p>
          <a:p>
            <a:pPr algn="just"/>
            <a:r>
              <a:rPr lang="en-US" altLang="zh-CN" dirty="0">
                <a:latin typeface="Times New Roman" pitchFamily="18" charset="0"/>
                <a:ea typeface="新宋体" pitchFamily="49" charset="-122"/>
                <a:cs typeface="Times New Roman" pitchFamily="18" charset="0"/>
              </a:rPr>
              <a:t> </a:t>
            </a:r>
            <a:endParaRPr lang="zh-CN" altLang="zh-CN" dirty="0">
              <a:latin typeface="Times New Roman" pitchFamily="18" charset="0"/>
              <a:ea typeface="新宋体" pitchFamily="49" charset="-122"/>
              <a:cs typeface="Times New Roman" pitchFamily="18" charset="0"/>
            </a:endParaRPr>
          </a:p>
          <a:p>
            <a:pPr algn="just"/>
            <a:r>
              <a:rPr lang="en-US" altLang="zh-CN" dirty="0">
                <a:latin typeface="Times New Roman" pitchFamily="18" charset="0"/>
                <a:ea typeface="新宋体" pitchFamily="49" charset="-122"/>
                <a:cs typeface="Times New Roman" pitchFamily="18" charset="0"/>
              </a:rPr>
              <a:t>Fulfill the optimum air organization, more comfortable.</a:t>
            </a:r>
          </a:p>
        </p:txBody>
      </p:sp>
      <p:sp>
        <p:nvSpPr>
          <p:cNvPr id="3" name="Rectangle 23"/>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9220"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4" name="Picture 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800" y="2744924"/>
            <a:ext cx="3588345" cy="1953018"/>
          </a:xfrm>
          <a:prstGeom prst="rect">
            <a:avLst/>
          </a:prstGeom>
          <a:ln>
            <a:noFill/>
          </a:ln>
          <a:effectLst>
            <a:softEdge rad="112500"/>
          </a:effectLst>
          <a:extLst/>
        </p:spPr>
      </p:pic>
      <p:pic>
        <p:nvPicPr>
          <p:cNvPr id="15" name="Picture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9314" y="2910481"/>
            <a:ext cx="3422948" cy="1891629"/>
          </a:xfrm>
          <a:prstGeom prst="rect">
            <a:avLst/>
          </a:prstGeom>
          <a:ln>
            <a:noFill/>
          </a:ln>
          <a:effectLst>
            <a:softEdge rad="112500"/>
          </a:effectLst>
          <a:extLst/>
        </p:spPr>
      </p:pic>
      <p:pic>
        <p:nvPicPr>
          <p:cNvPr id="9224" name="Picture 6" descr="d:\mydata\桌面\网页设计灰条.pn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428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6" descr="d:\mydata\桌面\网页设计灰条.pn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353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6" descr="d:\mydata\桌面\网页设计灰条.pn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416050"/>
            <a:ext cx="25749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449738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Convenience</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21" name="TextBox 20"/>
          <p:cNvSpPr txBox="1">
            <a:spLocks noChangeArrowheads="1"/>
          </p:cNvSpPr>
          <p:nvPr/>
        </p:nvSpPr>
        <p:spPr bwMode="auto">
          <a:xfrm>
            <a:off x="681513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Healthy Filter</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23"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pic>
        <p:nvPicPr>
          <p:cNvPr id="9230" name="Picture 5" descr="d:\mydata\桌面\网页设计蓝条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1395413"/>
            <a:ext cx="65881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Box 34"/>
          <p:cNvSpPr txBox="1">
            <a:spLocks noChangeArrowheads="1"/>
          </p:cNvSpPr>
          <p:nvPr/>
        </p:nvSpPr>
        <p:spPr bwMode="auto">
          <a:xfrm>
            <a:off x="2700338" y="15875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a:solidFill>
                  <a:schemeClr val="bg1"/>
                </a:solidFill>
                <a:latin typeface="Times New Roman" pitchFamily="18" charset="0"/>
                <a:cs typeface="Times New Roman" pitchFamily="18" charset="0"/>
              </a:rPr>
              <a:t>3D Air Flow</a:t>
            </a:r>
          </a:p>
        </p:txBody>
      </p:sp>
      <p:sp>
        <p:nvSpPr>
          <p:cNvPr id="17" name="爆炸形 1 16"/>
          <p:cNvSpPr/>
          <p:nvPr/>
        </p:nvSpPr>
        <p:spPr bwMode="auto">
          <a:xfrm>
            <a:off x="5336721" y="2204864"/>
            <a:ext cx="2505983"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8"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19477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0248"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428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513"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16050"/>
            <a:ext cx="25749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681513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Healthy Filter</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21"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sp>
        <p:nvSpPr>
          <p:cNvPr id="22" name="TextBox 21"/>
          <p:cNvSpPr txBox="1">
            <a:spLocks noChangeArrowheads="1"/>
          </p:cNvSpPr>
          <p:nvPr/>
        </p:nvSpPr>
        <p:spPr bwMode="auto">
          <a:xfrm>
            <a:off x="2822575" y="1587500"/>
            <a:ext cx="171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pic>
        <p:nvPicPr>
          <p:cNvPr id="10254" name="Picture 5" descr="d:\mydata\桌面\网页设计蓝条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7375" y="1414463"/>
            <a:ext cx="4746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20"/>
          <p:cNvSpPr txBox="1">
            <a:spLocks noChangeArrowheads="1"/>
          </p:cNvSpPr>
          <p:nvPr/>
        </p:nvSpPr>
        <p:spPr bwMode="auto">
          <a:xfrm>
            <a:off x="449738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dirty="0" smtClean="0">
                <a:solidFill>
                  <a:schemeClr val="bg1"/>
                </a:solidFill>
                <a:latin typeface="Times New Roman" pitchFamily="18" charset="0"/>
                <a:cs typeface="Times New Roman" pitchFamily="18" charset="0"/>
              </a:rPr>
              <a:t>Convenience</a:t>
            </a:r>
            <a:endParaRPr lang="zh-CN" altLang="en-US" sz="1600" b="1" dirty="0">
              <a:solidFill>
                <a:schemeClr val="bg1"/>
              </a:solidFill>
              <a:latin typeface="Times New Roman" pitchFamily="18" charset="0"/>
              <a:cs typeface="Times New Roman" pitchFamily="18" charset="0"/>
            </a:endParaRPr>
          </a:p>
        </p:txBody>
      </p:sp>
      <p:sp>
        <p:nvSpPr>
          <p:cNvPr id="17" name="矩形 2"/>
          <p:cNvSpPr>
            <a:spLocks noChangeArrowheads="1"/>
          </p:cNvSpPr>
          <p:nvPr/>
        </p:nvSpPr>
        <p:spPr bwMode="auto">
          <a:xfrm>
            <a:off x="511436" y="2240868"/>
            <a:ext cx="2872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b="1" dirty="0" smtClean="0">
                <a:latin typeface="Times New Roman" pitchFamily="18" charset="0"/>
                <a:cs typeface="Times New Roman" pitchFamily="18" charset="0"/>
              </a:rPr>
              <a:t>Universal Spare Parts</a:t>
            </a:r>
            <a:endParaRPr lang="zh-CN" altLang="en-US" b="1" dirty="0">
              <a:latin typeface="Times New Roman" pitchFamily="18" charset="0"/>
              <a:ea typeface="新宋体" pitchFamily="49" charset="-122"/>
              <a:cs typeface="Times New Roman" pitchFamily="18" charset="0"/>
            </a:endParaRPr>
          </a:p>
        </p:txBody>
      </p:sp>
      <p:sp>
        <p:nvSpPr>
          <p:cNvPr id="18" name="TextBox 10"/>
          <p:cNvSpPr txBox="1">
            <a:spLocks noChangeArrowheads="1"/>
          </p:cNvSpPr>
          <p:nvPr/>
        </p:nvSpPr>
        <p:spPr bwMode="auto">
          <a:xfrm>
            <a:off x="511436" y="5265204"/>
            <a:ext cx="81874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800" dirty="0">
                <a:solidFill>
                  <a:schemeClr val="tx1"/>
                </a:solidFill>
                <a:latin typeface="Times New Roman" pitchFamily="18" charset="0"/>
                <a:cs typeface="Times New Roman" pitchFamily="18" charset="0"/>
              </a:rPr>
              <a:t>More than 60% parts and assemblies (such as fan wheel, plastic cases, metal parts and etc.) are universal for 3 different bodies, which makes the production and maintenance much </a:t>
            </a:r>
            <a:r>
              <a:rPr lang="en-US" altLang="zh-CN" sz="1800" dirty="0" smtClean="0">
                <a:solidFill>
                  <a:schemeClr val="tx1"/>
                </a:solidFill>
                <a:latin typeface="Times New Roman" pitchFamily="18" charset="0"/>
                <a:cs typeface="Times New Roman" pitchFamily="18" charset="0"/>
              </a:rPr>
              <a:t>easier.</a:t>
            </a:r>
            <a:endParaRPr lang="zh-CN" altLang="zh-CN" sz="1800" dirty="0">
              <a:solidFill>
                <a:schemeClr val="tx1"/>
              </a:solidFill>
              <a:latin typeface="Times New Roman" pitchFamily="18" charset="0"/>
              <a:cs typeface="Times New Roman" pitchFamily="18" charset="0"/>
            </a:endParaRPr>
          </a:p>
        </p:txBody>
      </p:sp>
      <p:pic>
        <p:nvPicPr>
          <p:cNvPr id="20" name="图片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6812" y="2829774"/>
            <a:ext cx="4585256" cy="2255410"/>
          </a:xfrm>
          <a:prstGeom prst="rect">
            <a:avLst/>
          </a:prstGeom>
          <a:ln>
            <a:noFill/>
          </a:ln>
          <a:effectLst>
            <a:outerShdw blurRad="292100" dist="139700" dir="2700000" algn="tl" rotWithShape="0">
              <a:srgbClr val="333333">
                <a:alpha val="65000"/>
              </a:srgbClr>
            </a:outerShdw>
          </a:effectLst>
        </p:spPr>
      </p:pic>
      <p:sp>
        <p:nvSpPr>
          <p:cNvPr id="23"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66317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423863" y="5771001"/>
            <a:ext cx="8186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dirty="0" smtClean="0">
                <a:latin typeface="Times New Roman" pitchFamily="18" charset="0"/>
                <a:ea typeface="新宋体" pitchFamily="49" charset="-122"/>
                <a:cs typeface="Times New Roman" pitchFamily="18" charset="0"/>
              </a:rPr>
              <a:t>The connection pipe can be put into the unit from bottom, side or rear, which makes installation much easier. </a:t>
            </a:r>
            <a:endParaRPr lang="zh-CN" altLang="en-US" dirty="0">
              <a:latin typeface="Times New Roman" pitchFamily="18" charset="0"/>
              <a:ea typeface="新宋体" pitchFamily="49" charset="-122"/>
              <a:cs typeface="Times New Roman" pitchFamily="18" charset="0"/>
            </a:endParaRPr>
          </a:p>
        </p:txBody>
      </p:sp>
      <p:sp>
        <p:nvSpPr>
          <p:cNvPr id="3"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4"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428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513"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16050"/>
            <a:ext cx="25749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81513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Healthy Filter</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8"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sp>
        <p:nvSpPr>
          <p:cNvPr id="9" name="TextBox 8"/>
          <p:cNvSpPr txBox="1">
            <a:spLocks noChangeArrowheads="1"/>
          </p:cNvSpPr>
          <p:nvPr/>
        </p:nvSpPr>
        <p:spPr bwMode="auto">
          <a:xfrm>
            <a:off x="2822575" y="1587500"/>
            <a:ext cx="171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pic>
        <p:nvPicPr>
          <p:cNvPr id="10" name="Picture 5" descr="d:\mydata\桌面\网页设计蓝条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7375" y="1414463"/>
            <a:ext cx="4746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0"/>
          <p:cNvSpPr txBox="1">
            <a:spLocks noChangeArrowheads="1"/>
          </p:cNvSpPr>
          <p:nvPr/>
        </p:nvSpPr>
        <p:spPr bwMode="auto">
          <a:xfrm>
            <a:off x="449738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dirty="0" smtClean="0">
                <a:solidFill>
                  <a:schemeClr val="bg1"/>
                </a:solidFill>
                <a:latin typeface="Times New Roman" pitchFamily="18" charset="0"/>
                <a:cs typeface="Times New Roman" pitchFamily="18" charset="0"/>
              </a:rPr>
              <a:t>Convenience</a:t>
            </a:r>
            <a:endParaRPr lang="zh-CN" altLang="en-US" sz="1600" b="1" dirty="0">
              <a:solidFill>
                <a:schemeClr val="bg1"/>
              </a:solidFill>
              <a:latin typeface="Times New Roman" pitchFamily="18" charset="0"/>
              <a:cs typeface="Times New Roman" pitchFamily="18" charset="0"/>
            </a:endParaRPr>
          </a:p>
        </p:txBody>
      </p:sp>
      <p:sp>
        <p:nvSpPr>
          <p:cNvPr id="13" name="矩形 2"/>
          <p:cNvSpPr>
            <a:spLocks noChangeArrowheads="1"/>
          </p:cNvSpPr>
          <p:nvPr/>
        </p:nvSpPr>
        <p:spPr bwMode="auto">
          <a:xfrm>
            <a:off x="511435" y="2240868"/>
            <a:ext cx="2311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b="1" dirty="0" smtClean="0">
                <a:latin typeface="Times New Roman" pitchFamily="18" charset="0"/>
                <a:cs typeface="Times New Roman" pitchFamily="18" charset="0"/>
              </a:rPr>
              <a:t>3-way Pipe Direction</a:t>
            </a:r>
            <a:endParaRPr lang="zh-CN" altLang="en-US" b="1" dirty="0">
              <a:latin typeface="Times New Roman" pitchFamily="18" charset="0"/>
              <a:ea typeface="新宋体" pitchFamily="49" charset="-122"/>
              <a:cs typeface="Times New Roman" pitchFamily="18" charset="0"/>
            </a:endParaRPr>
          </a:p>
        </p:txBody>
      </p:sp>
      <p:pic>
        <p:nvPicPr>
          <p:cNvPr id="1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752" y="2744924"/>
            <a:ext cx="3666486" cy="244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右箭头 14"/>
          <p:cNvSpPr/>
          <p:nvPr/>
        </p:nvSpPr>
        <p:spPr bwMode="auto">
          <a:xfrm rot="5400000">
            <a:off x="5324282" y="5242766"/>
            <a:ext cx="573273" cy="252028"/>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6" name="右箭头 19"/>
          <p:cNvSpPr/>
          <p:nvPr/>
        </p:nvSpPr>
        <p:spPr bwMode="auto">
          <a:xfrm rot="580340">
            <a:off x="5738592" y="4776775"/>
            <a:ext cx="548862" cy="273678"/>
          </a:xfrm>
          <a:custGeom>
            <a:avLst/>
            <a:gdLst>
              <a:gd name="connsiteX0" fmla="*/ 0 w 573273"/>
              <a:gd name="connsiteY0" fmla="*/ 63007 h 252028"/>
              <a:gd name="connsiteX1" fmla="*/ 447259 w 573273"/>
              <a:gd name="connsiteY1" fmla="*/ 63007 h 252028"/>
              <a:gd name="connsiteX2" fmla="*/ 447259 w 573273"/>
              <a:gd name="connsiteY2" fmla="*/ 0 h 252028"/>
              <a:gd name="connsiteX3" fmla="*/ 573273 w 573273"/>
              <a:gd name="connsiteY3" fmla="*/ 126014 h 252028"/>
              <a:gd name="connsiteX4" fmla="*/ 447259 w 573273"/>
              <a:gd name="connsiteY4" fmla="*/ 252028 h 252028"/>
              <a:gd name="connsiteX5" fmla="*/ 447259 w 573273"/>
              <a:gd name="connsiteY5" fmla="*/ 189021 h 252028"/>
              <a:gd name="connsiteX6" fmla="*/ 0 w 573273"/>
              <a:gd name="connsiteY6" fmla="*/ 189021 h 252028"/>
              <a:gd name="connsiteX7" fmla="*/ 0 w 573273"/>
              <a:gd name="connsiteY7" fmla="*/ 63007 h 252028"/>
              <a:gd name="connsiteX0" fmla="*/ 0 w 573273"/>
              <a:gd name="connsiteY0" fmla="*/ 63007 h 252028"/>
              <a:gd name="connsiteX1" fmla="*/ 447259 w 573273"/>
              <a:gd name="connsiteY1" fmla="*/ 63007 h 252028"/>
              <a:gd name="connsiteX2" fmla="*/ 447259 w 573273"/>
              <a:gd name="connsiteY2" fmla="*/ 0 h 252028"/>
              <a:gd name="connsiteX3" fmla="*/ 573273 w 573273"/>
              <a:gd name="connsiteY3" fmla="*/ 126014 h 252028"/>
              <a:gd name="connsiteX4" fmla="*/ 447259 w 573273"/>
              <a:gd name="connsiteY4" fmla="*/ 252028 h 252028"/>
              <a:gd name="connsiteX5" fmla="*/ 447259 w 573273"/>
              <a:gd name="connsiteY5" fmla="*/ 189021 h 252028"/>
              <a:gd name="connsiteX6" fmla="*/ 33257 w 573273"/>
              <a:gd name="connsiteY6" fmla="*/ 207446 h 252028"/>
              <a:gd name="connsiteX7" fmla="*/ 0 w 573273"/>
              <a:gd name="connsiteY7" fmla="*/ 63007 h 252028"/>
              <a:gd name="connsiteX0" fmla="*/ 0 w 573273"/>
              <a:gd name="connsiteY0" fmla="*/ 63007 h 252028"/>
              <a:gd name="connsiteX1" fmla="*/ 447259 w 573273"/>
              <a:gd name="connsiteY1" fmla="*/ 63007 h 252028"/>
              <a:gd name="connsiteX2" fmla="*/ 447259 w 573273"/>
              <a:gd name="connsiteY2" fmla="*/ 0 h 252028"/>
              <a:gd name="connsiteX3" fmla="*/ 573273 w 573273"/>
              <a:gd name="connsiteY3" fmla="*/ 126014 h 252028"/>
              <a:gd name="connsiteX4" fmla="*/ 447259 w 573273"/>
              <a:gd name="connsiteY4" fmla="*/ 252028 h 252028"/>
              <a:gd name="connsiteX5" fmla="*/ 447259 w 573273"/>
              <a:gd name="connsiteY5" fmla="*/ 189021 h 252028"/>
              <a:gd name="connsiteX6" fmla="*/ 29266 w 573273"/>
              <a:gd name="connsiteY6" fmla="*/ 184037 h 252028"/>
              <a:gd name="connsiteX7" fmla="*/ 0 w 573273"/>
              <a:gd name="connsiteY7" fmla="*/ 63007 h 252028"/>
              <a:gd name="connsiteX0" fmla="*/ 0 w 573273"/>
              <a:gd name="connsiteY0" fmla="*/ 63007 h 252028"/>
              <a:gd name="connsiteX1" fmla="*/ 406287 w 573273"/>
              <a:gd name="connsiteY1" fmla="*/ 69990 h 252028"/>
              <a:gd name="connsiteX2" fmla="*/ 447259 w 573273"/>
              <a:gd name="connsiteY2" fmla="*/ 0 h 252028"/>
              <a:gd name="connsiteX3" fmla="*/ 573273 w 573273"/>
              <a:gd name="connsiteY3" fmla="*/ 126014 h 252028"/>
              <a:gd name="connsiteX4" fmla="*/ 447259 w 573273"/>
              <a:gd name="connsiteY4" fmla="*/ 252028 h 252028"/>
              <a:gd name="connsiteX5" fmla="*/ 447259 w 573273"/>
              <a:gd name="connsiteY5" fmla="*/ 189021 h 252028"/>
              <a:gd name="connsiteX6" fmla="*/ 29266 w 573273"/>
              <a:gd name="connsiteY6" fmla="*/ 184037 h 252028"/>
              <a:gd name="connsiteX7" fmla="*/ 0 w 573273"/>
              <a:gd name="connsiteY7" fmla="*/ 63007 h 252028"/>
              <a:gd name="connsiteX0" fmla="*/ 0 w 573273"/>
              <a:gd name="connsiteY0" fmla="*/ 80433 h 269454"/>
              <a:gd name="connsiteX1" fmla="*/ 406287 w 573273"/>
              <a:gd name="connsiteY1" fmla="*/ 87416 h 269454"/>
              <a:gd name="connsiteX2" fmla="*/ 408150 w 573273"/>
              <a:gd name="connsiteY2" fmla="*/ 0 h 269454"/>
              <a:gd name="connsiteX3" fmla="*/ 573273 w 573273"/>
              <a:gd name="connsiteY3" fmla="*/ 143440 h 269454"/>
              <a:gd name="connsiteX4" fmla="*/ 447259 w 573273"/>
              <a:gd name="connsiteY4" fmla="*/ 269454 h 269454"/>
              <a:gd name="connsiteX5" fmla="*/ 447259 w 573273"/>
              <a:gd name="connsiteY5" fmla="*/ 206447 h 269454"/>
              <a:gd name="connsiteX6" fmla="*/ 29266 w 573273"/>
              <a:gd name="connsiteY6" fmla="*/ 201463 h 269454"/>
              <a:gd name="connsiteX7" fmla="*/ 0 w 573273"/>
              <a:gd name="connsiteY7" fmla="*/ 80433 h 269454"/>
              <a:gd name="connsiteX0" fmla="*/ 0 w 573273"/>
              <a:gd name="connsiteY0" fmla="*/ 80433 h 269454"/>
              <a:gd name="connsiteX1" fmla="*/ 406287 w 573273"/>
              <a:gd name="connsiteY1" fmla="*/ 87416 h 269454"/>
              <a:gd name="connsiteX2" fmla="*/ 408150 w 573273"/>
              <a:gd name="connsiteY2" fmla="*/ 0 h 269454"/>
              <a:gd name="connsiteX3" fmla="*/ 573273 w 573273"/>
              <a:gd name="connsiteY3" fmla="*/ 143440 h 269454"/>
              <a:gd name="connsiteX4" fmla="*/ 447259 w 573273"/>
              <a:gd name="connsiteY4" fmla="*/ 269454 h 269454"/>
              <a:gd name="connsiteX5" fmla="*/ 423847 w 573273"/>
              <a:gd name="connsiteY5" fmla="*/ 210438 h 269454"/>
              <a:gd name="connsiteX6" fmla="*/ 29266 w 573273"/>
              <a:gd name="connsiteY6" fmla="*/ 201463 h 269454"/>
              <a:gd name="connsiteX7" fmla="*/ 0 w 573273"/>
              <a:gd name="connsiteY7" fmla="*/ 80433 h 269454"/>
              <a:gd name="connsiteX0" fmla="*/ 0 w 573273"/>
              <a:gd name="connsiteY0" fmla="*/ 80433 h 287014"/>
              <a:gd name="connsiteX1" fmla="*/ 406287 w 573273"/>
              <a:gd name="connsiteY1" fmla="*/ 87416 h 287014"/>
              <a:gd name="connsiteX2" fmla="*/ 408150 w 573273"/>
              <a:gd name="connsiteY2" fmla="*/ 0 h 287014"/>
              <a:gd name="connsiteX3" fmla="*/ 573273 w 573273"/>
              <a:gd name="connsiteY3" fmla="*/ 143440 h 287014"/>
              <a:gd name="connsiteX4" fmla="*/ 450252 w 573273"/>
              <a:gd name="connsiteY4" fmla="*/ 287014 h 287014"/>
              <a:gd name="connsiteX5" fmla="*/ 423847 w 573273"/>
              <a:gd name="connsiteY5" fmla="*/ 210438 h 287014"/>
              <a:gd name="connsiteX6" fmla="*/ 29266 w 573273"/>
              <a:gd name="connsiteY6" fmla="*/ 201463 h 287014"/>
              <a:gd name="connsiteX7" fmla="*/ 0 w 573273"/>
              <a:gd name="connsiteY7" fmla="*/ 80433 h 287014"/>
              <a:gd name="connsiteX0" fmla="*/ 0 w 548862"/>
              <a:gd name="connsiteY0" fmla="*/ 80433 h 287014"/>
              <a:gd name="connsiteX1" fmla="*/ 406287 w 548862"/>
              <a:gd name="connsiteY1" fmla="*/ 87416 h 287014"/>
              <a:gd name="connsiteX2" fmla="*/ 408150 w 548862"/>
              <a:gd name="connsiteY2" fmla="*/ 0 h 287014"/>
              <a:gd name="connsiteX3" fmla="*/ 548862 w 548862"/>
              <a:gd name="connsiteY3" fmla="*/ 141578 h 287014"/>
              <a:gd name="connsiteX4" fmla="*/ 450252 w 548862"/>
              <a:gd name="connsiteY4" fmla="*/ 287014 h 287014"/>
              <a:gd name="connsiteX5" fmla="*/ 423847 w 548862"/>
              <a:gd name="connsiteY5" fmla="*/ 210438 h 287014"/>
              <a:gd name="connsiteX6" fmla="*/ 29266 w 548862"/>
              <a:gd name="connsiteY6" fmla="*/ 201463 h 287014"/>
              <a:gd name="connsiteX7" fmla="*/ 0 w 548862"/>
              <a:gd name="connsiteY7" fmla="*/ 80433 h 287014"/>
              <a:gd name="connsiteX0" fmla="*/ 0 w 548862"/>
              <a:gd name="connsiteY0" fmla="*/ 80433 h 287014"/>
              <a:gd name="connsiteX1" fmla="*/ 406287 w 548862"/>
              <a:gd name="connsiteY1" fmla="*/ 87416 h 287014"/>
              <a:gd name="connsiteX2" fmla="*/ 408150 w 548862"/>
              <a:gd name="connsiteY2" fmla="*/ 0 h 287014"/>
              <a:gd name="connsiteX3" fmla="*/ 548862 w 548862"/>
              <a:gd name="connsiteY3" fmla="*/ 141578 h 287014"/>
              <a:gd name="connsiteX4" fmla="*/ 450252 w 548862"/>
              <a:gd name="connsiteY4" fmla="*/ 287014 h 287014"/>
              <a:gd name="connsiteX5" fmla="*/ 423847 w 548862"/>
              <a:gd name="connsiteY5" fmla="*/ 210438 h 287014"/>
              <a:gd name="connsiteX6" fmla="*/ 21477 w 548862"/>
              <a:gd name="connsiteY6" fmla="*/ 212452 h 287014"/>
              <a:gd name="connsiteX7" fmla="*/ 0 w 548862"/>
              <a:gd name="connsiteY7" fmla="*/ 80433 h 287014"/>
              <a:gd name="connsiteX0" fmla="*/ 0 w 548862"/>
              <a:gd name="connsiteY0" fmla="*/ 80433 h 287014"/>
              <a:gd name="connsiteX1" fmla="*/ 406287 w 548862"/>
              <a:gd name="connsiteY1" fmla="*/ 87416 h 287014"/>
              <a:gd name="connsiteX2" fmla="*/ 408150 w 548862"/>
              <a:gd name="connsiteY2" fmla="*/ 0 h 287014"/>
              <a:gd name="connsiteX3" fmla="*/ 548862 w 548862"/>
              <a:gd name="connsiteY3" fmla="*/ 141578 h 287014"/>
              <a:gd name="connsiteX4" fmla="*/ 450252 w 548862"/>
              <a:gd name="connsiteY4" fmla="*/ 287014 h 287014"/>
              <a:gd name="connsiteX5" fmla="*/ 423847 w 548862"/>
              <a:gd name="connsiteY5" fmla="*/ 210438 h 287014"/>
              <a:gd name="connsiteX6" fmla="*/ 19076 w 548862"/>
              <a:gd name="connsiteY6" fmla="*/ 198368 h 287014"/>
              <a:gd name="connsiteX7" fmla="*/ 0 w 548862"/>
              <a:gd name="connsiteY7" fmla="*/ 80433 h 287014"/>
              <a:gd name="connsiteX0" fmla="*/ 0 w 548862"/>
              <a:gd name="connsiteY0" fmla="*/ 67843 h 274424"/>
              <a:gd name="connsiteX1" fmla="*/ 406287 w 548862"/>
              <a:gd name="connsiteY1" fmla="*/ 74826 h 274424"/>
              <a:gd name="connsiteX2" fmla="*/ 390971 w 548862"/>
              <a:gd name="connsiteY2" fmla="*/ 0 h 274424"/>
              <a:gd name="connsiteX3" fmla="*/ 548862 w 548862"/>
              <a:gd name="connsiteY3" fmla="*/ 128988 h 274424"/>
              <a:gd name="connsiteX4" fmla="*/ 450252 w 548862"/>
              <a:gd name="connsiteY4" fmla="*/ 274424 h 274424"/>
              <a:gd name="connsiteX5" fmla="*/ 423847 w 548862"/>
              <a:gd name="connsiteY5" fmla="*/ 197848 h 274424"/>
              <a:gd name="connsiteX6" fmla="*/ 19076 w 548862"/>
              <a:gd name="connsiteY6" fmla="*/ 185778 h 274424"/>
              <a:gd name="connsiteX7" fmla="*/ 0 w 548862"/>
              <a:gd name="connsiteY7" fmla="*/ 67843 h 274424"/>
              <a:gd name="connsiteX0" fmla="*/ 0 w 548862"/>
              <a:gd name="connsiteY0" fmla="*/ 67843 h 273678"/>
              <a:gd name="connsiteX1" fmla="*/ 406287 w 548862"/>
              <a:gd name="connsiteY1" fmla="*/ 74826 h 273678"/>
              <a:gd name="connsiteX2" fmla="*/ 390971 w 548862"/>
              <a:gd name="connsiteY2" fmla="*/ 0 h 273678"/>
              <a:gd name="connsiteX3" fmla="*/ 548862 w 548862"/>
              <a:gd name="connsiteY3" fmla="*/ 128988 h 273678"/>
              <a:gd name="connsiteX4" fmla="*/ 440462 w 548862"/>
              <a:gd name="connsiteY4" fmla="*/ 273678 h 273678"/>
              <a:gd name="connsiteX5" fmla="*/ 423847 w 548862"/>
              <a:gd name="connsiteY5" fmla="*/ 197848 h 273678"/>
              <a:gd name="connsiteX6" fmla="*/ 19076 w 548862"/>
              <a:gd name="connsiteY6" fmla="*/ 185778 h 273678"/>
              <a:gd name="connsiteX7" fmla="*/ 0 w 548862"/>
              <a:gd name="connsiteY7" fmla="*/ 67843 h 273678"/>
              <a:gd name="connsiteX0" fmla="*/ 0 w 548862"/>
              <a:gd name="connsiteY0" fmla="*/ 67843 h 273678"/>
              <a:gd name="connsiteX1" fmla="*/ 406287 w 548862"/>
              <a:gd name="connsiteY1" fmla="*/ 74826 h 273678"/>
              <a:gd name="connsiteX2" fmla="*/ 390971 w 548862"/>
              <a:gd name="connsiteY2" fmla="*/ 0 h 273678"/>
              <a:gd name="connsiteX3" fmla="*/ 548862 w 548862"/>
              <a:gd name="connsiteY3" fmla="*/ 128988 h 273678"/>
              <a:gd name="connsiteX4" fmla="*/ 440462 w 548862"/>
              <a:gd name="connsiteY4" fmla="*/ 273678 h 273678"/>
              <a:gd name="connsiteX5" fmla="*/ 431690 w 548862"/>
              <a:gd name="connsiteY5" fmla="*/ 201343 h 273678"/>
              <a:gd name="connsiteX6" fmla="*/ 19076 w 548862"/>
              <a:gd name="connsiteY6" fmla="*/ 185778 h 273678"/>
              <a:gd name="connsiteX7" fmla="*/ 0 w 548862"/>
              <a:gd name="connsiteY7" fmla="*/ 67843 h 27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862" h="273678">
                <a:moveTo>
                  <a:pt x="0" y="67843"/>
                </a:moveTo>
                <a:lnTo>
                  <a:pt x="406287" y="74826"/>
                </a:lnTo>
                <a:lnTo>
                  <a:pt x="390971" y="0"/>
                </a:lnTo>
                <a:lnTo>
                  <a:pt x="548862" y="128988"/>
                </a:lnTo>
                <a:lnTo>
                  <a:pt x="440462" y="273678"/>
                </a:lnTo>
                <a:lnTo>
                  <a:pt x="431690" y="201343"/>
                </a:lnTo>
                <a:lnTo>
                  <a:pt x="19076" y="185778"/>
                </a:lnTo>
                <a:lnTo>
                  <a:pt x="0" y="67843"/>
                </a:lnTo>
                <a:close/>
              </a:path>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右箭头 22"/>
          <p:cNvSpPr/>
          <p:nvPr/>
        </p:nvSpPr>
        <p:spPr bwMode="auto">
          <a:xfrm>
            <a:off x="5852189" y="4192308"/>
            <a:ext cx="424832" cy="406407"/>
          </a:xfrm>
          <a:custGeom>
            <a:avLst/>
            <a:gdLst>
              <a:gd name="connsiteX0" fmla="*/ 0 w 573273"/>
              <a:gd name="connsiteY0" fmla="*/ 63007 h 252028"/>
              <a:gd name="connsiteX1" fmla="*/ 447259 w 573273"/>
              <a:gd name="connsiteY1" fmla="*/ 63007 h 252028"/>
              <a:gd name="connsiteX2" fmla="*/ 447259 w 573273"/>
              <a:gd name="connsiteY2" fmla="*/ 0 h 252028"/>
              <a:gd name="connsiteX3" fmla="*/ 573273 w 573273"/>
              <a:gd name="connsiteY3" fmla="*/ 126014 h 252028"/>
              <a:gd name="connsiteX4" fmla="*/ 447259 w 573273"/>
              <a:gd name="connsiteY4" fmla="*/ 252028 h 252028"/>
              <a:gd name="connsiteX5" fmla="*/ 447259 w 573273"/>
              <a:gd name="connsiteY5" fmla="*/ 189021 h 252028"/>
              <a:gd name="connsiteX6" fmla="*/ 0 w 573273"/>
              <a:gd name="connsiteY6" fmla="*/ 189021 h 252028"/>
              <a:gd name="connsiteX7" fmla="*/ 0 w 573273"/>
              <a:gd name="connsiteY7" fmla="*/ 63007 h 252028"/>
              <a:gd name="connsiteX0" fmla="*/ 0 w 573273"/>
              <a:gd name="connsiteY0" fmla="*/ 106878 h 295899"/>
              <a:gd name="connsiteX1" fmla="*/ 340381 w 573273"/>
              <a:gd name="connsiteY1" fmla="*/ 0 h 295899"/>
              <a:gd name="connsiteX2" fmla="*/ 447259 w 573273"/>
              <a:gd name="connsiteY2" fmla="*/ 43871 h 295899"/>
              <a:gd name="connsiteX3" fmla="*/ 573273 w 573273"/>
              <a:gd name="connsiteY3" fmla="*/ 169885 h 295899"/>
              <a:gd name="connsiteX4" fmla="*/ 447259 w 573273"/>
              <a:gd name="connsiteY4" fmla="*/ 295899 h 295899"/>
              <a:gd name="connsiteX5" fmla="*/ 447259 w 573273"/>
              <a:gd name="connsiteY5" fmla="*/ 232892 h 295899"/>
              <a:gd name="connsiteX6" fmla="*/ 0 w 573273"/>
              <a:gd name="connsiteY6" fmla="*/ 232892 h 295899"/>
              <a:gd name="connsiteX7" fmla="*/ 0 w 573273"/>
              <a:gd name="connsiteY7" fmla="*/ 106878 h 295899"/>
              <a:gd name="connsiteX0" fmla="*/ 0 w 573273"/>
              <a:gd name="connsiteY0" fmla="*/ 229261 h 418282"/>
              <a:gd name="connsiteX1" fmla="*/ 340381 w 573273"/>
              <a:gd name="connsiteY1" fmla="*/ 122383 h 418282"/>
              <a:gd name="connsiteX2" fmla="*/ 340381 w 573273"/>
              <a:gd name="connsiteY2" fmla="*/ 0 h 418282"/>
              <a:gd name="connsiteX3" fmla="*/ 573273 w 573273"/>
              <a:gd name="connsiteY3" fmla="*/ 292268 h 418282"/>
              <a:gd name="connsiteX4" fmla="*/ 447259 w 573273"/>
              <a:gd name="connsiteY4" fmla="*/ 418282 h 418282"/>
              <a:gd name="connsiteX5" fmla="*/ 447259 w 573273"/>
              <a:gd name="connsiteY5" fmla="*/ 355275 h 418282"/>
              <a:gd name="connsiteX6" fmla="*/ 0 w 573273"/>
              <a:gd name="connsiteY6" fmla="*/ 355275 h 418282"/>
              <a:gd name="connsiteX7" fmla="*/ 0 w 573273"/>
              <a:gd name="connsiteY7" fmla="*/ 229261 h 418282"/>
              <a:gd name="connsiteX0" fmla="*/ 0 w 573273"/>
              <a:gd name="connsiteY0" fmla="*/ 229261 h 418282"/>
              <a:gd name="connsiteX1" fmla="*/ 340381 w 573273"/>
              <a:gd name="connsiteY1" fmla="*/ 122383 h 418282"/>
              <a:gd name="connsiteX2" fmla="*/ 340381 w 573273"/>
              <a:gd name="connsiteY2" fmla="*/ 0 h 418282"/>
              <a:gd name="connsiteX3" fmla="*/ 573273 w 573273"/>
              <a:gd name="connsiteY3" fmla="*/ 292268 h 418282"/>
              <a:gd name="connsiteX4" fmla="*/ 447259 w 573273"/>
              <a:gd name="connsiteY4" fmla="*/ 418282 h 418282"/>
              <a:gd name="connsiteX5" fmla="*/ 328505 w 573273"/>
              <a:gd name="connsiteY5" fmla="*/ 236521 h 418282"/>
              <a:gd name="connsiteX6" fmla="*/ 0 w 573273"/>
              <a:gd name="connsiteY6" fmla="*/ 355275 h 418282"/>
              <a:gd name="connsiteX7" fmla="*/ 0 w 573273"/>
              <a:gd name="connsiteY7" fmla="*/ 229261 h 418282"/>
              <a:gd name="connsiteX0" fmla="*/ 0 w 573273"/>
              <a:gd name="connsiteY0" fmla="*/ 229261 h 382656"/>
              <a:gd name="connsiteX1" fmla="*/ 340381 w 573273"/>
              <a:gd name="connsiteY1" fmla="*/ 122383 h 382656"/>
              <a:gd name="connsiteX2" fmla="*/ 340381 w 573273"/>
              <a:gd name="connsiteY2" fmla="*/ 0 h 382656"/>
              <a:gd name="connsiteX3" fmla="*/ 573273 w 573273"/>
              <a:gd name="connsiteY3" fmla="*/ 292268 h 382656"/>
              <a:gd name="connsiteX4" fmla="*/ 352256 w 573273"/>
              <a:gd name="connsiteY4" fmla="*/ 382656 h 382656"/>
              <a:gd name="connsiteX5" fmla="*/ 328505 w 573273"/>
              <a:gd name="connsiteY5" fmla="*/ 236521 h 382656"/>
              <a:gd name="connsiteX6" fmla="*/ 0 w 573273"/>
              <a:gd name="connsiteY6" fmla="*/ 355275 h 382656"/>
              <a:gd name="connsiteX7" fmla="*/ 0 w 573273"/>
              <a:gd name="connsiteY7" fmla="*/ 229261 h 382656"/>
              <a:gd name="connsiteX0" fmla="*/ 0 w 442645"/>
              <a:gd name="connsiteY0" fmla="*/ 229261 h 382656"/>
              <a:gd name="connsiteX1" fmla="*/ 340381 w 442645"/>
              <a:gd name="connsiteY1" fmla="*/ 122383 h 382656"/>
              <a:gd name="connsiteX2" fmla="*/ 340381 w 442645"/>
              <a:gd name="connsiteY2" fmla="*/ 0 h 382656"/>
              <a:gd name="connsiteX3" fmla="*/ 442645 w 442645"/>
              <a:gd name="connsiteY3" fmla="*/ 90388 h 382656"/>
              <a:gd name="connsiteX4" fmla="*/ 352256 w 442645"/>
              <a:gd name="connsiteY4" fmla="*/ 382656 h 382656"/>
              <a:gd name="connsiteX5" fmla="*/ 328505 w 442645"/>
              <a:gd name="connsiteY5" fmla="*/ 236521 h 382656"/>
              <a:gd name="connsiteX6" fmla="*/ 0 w 442645"/>
              <a:gd name="connsiteY6" fmla="*/ 355275 h 382656"/>
              <a:gd name="connsiteX7" fmla="*/ 0 w 442645"/>
              <a:gd name="connsiteY7" fmla="*/ 229261 h 382656"/>
              <a:gd name="connsiteX0" fmla="*/ 0 w 442645"/>
              <a:gd name="connsiteY0" fmla="*/ 247074 h 400469"/>
              <a:gd name="connsiteX1" fmla="*/ 340381 w 442645"/>
              <a:gd name="connsiteY1" fmla="*/ 140196 h 400469"/>
              <a:gd name="connsiteX2" fmla="*/ 304755 w 442645"/>
              <a:gd name="connsiteY2" fmla="*/ 0 h 400469"/>
              <a:gd name="connsiteX3" fmla="*/ 442645 w 442645"/>
              <a:gd name="connsiteY3" fmla="*/ 108201 h 400469"/>
              <a:gd name="connsiteX4" fmla="*/ 352256 w 442645"/>
              <a:gd name="connsiteY4" fmla="*/ 400469 h 400469"/>
              <a:gd name="connsiteX5" fmla="*/ 328505 w 442645"/>
              <a:gd name="connsiteY5" fmla="*/ 254334 h 400469"/>
              <a:gd name="connsiteX6" fmla="*/ 0 w 442645"/>
              <a:gd name="connsiteY6" fmla="*/ 373088 h 400469"/>
              <a:gd name="connsiteX7" fmla="*/ 0 w 442645"/>
              <a:gd name="connsiteY7" fmla="*/ 247074 h 400469"/>
              <a:gd name="connsiteX0" fmla="*/ 0 w 442645"/>
              <a:gd name="connsiteY0" fmla="*/ 247074 h 400469"/>
              <a:gd name="connsiteX1" fmla="*/ 310693 w 442645"/>
              <a:gd name="connsiteY1" fmla="*/ 140196 h 400469"/>
              <a:gd name="connsiteX2" fmla="*/ 304755 w 442645"/>
              <a:gd name="connsiteY2" fmla="*/ 0 h 400469"/>
              <a:gd name="connsiteX3" fmla="*/ 442645 w 442645"/>
              <a:gd name="connsiteY3" fmla="*/ 108201 h 400469"/>
              <a:gd name="connsiteX4" fmla="*/ 352256 w 442645"/>
              <a:gd name="connsiteY4" fmla="*/ 400469 h 400469"/>
              <a:gd name="connsiteX5" fmla="*/ 328505 w 442645"/>
              <a:gd name="connsiteY5" fmla="*/ 254334 h 400469"/>
              <a:gd name="connsiteX6" fmla="*/ 0 w 442645"/>
              <a:gd name="connsiteY6" fmla="*/ 373088 h 400469"/>
              <a:gd name="connsiteX7" fmla="*/ 0 w 442645"/>
              <a:gd name="connsiteY7" fmla="*/ 247074 h 400469"/>
              <a:gd name="connsiteX0" fmla="*/ 0 w 424832"/>
              <a:gd name="connsiteY0" fmla="*/ 247074 h 400469"/>
              <a:gd name="connsiteX1" fmla="*/ 310693 w 424832"/>
              <a:gd name="connsiteY1" fmla="*/ 140196 h 400469"/>
              <a:gd name="connsiteX2" fmla="*/ 304755 w 424832"/>
              <a:gd name="connsiteY2" fmla="*/ 0 h 400469"/>
              <a:gd name="connsiteX3" fmla="*/ 424832 w 424832"/>
              <a:gd name="connsiteY3" fmla="*/ 131952 h 400469"/>
              <a:gd name="connsiteX4" fmla="*/ 352256 w 424832"/>
              <a:gd name="connsiteY4" fmla="*/ 400469 h 400469"/>
              <a:gd name="connsiteX5" fmla="*/ 328505 w 424832"/>
              <a:gd name="connsiteY5" fmla="*/ 254334 h 400469"/>
              <a:gd name="connsiteX6" fmla="*/ 0 w 424832"/>
              <a:gd name="connsiteY6" fmla="*/ 373088 h 400469"/>
              <a:gd name="connsiteX7" fmla="*/ 0 w 424832"/>
              <a:gd name="connsiteY7" fmla="*/ 247074 h 400469"/>
              <a:gd name="connsiteX0" fmla="*/ 0 w 424832"/>
              <a:gd name="connsiteY0" fmla="*/ 247074 h 406407"/>
              <a:gd name="connsiteX1" fmla="*/ 310693 w 424832"/>
              <a:gd name="connsiteY1" fmla="*/ 140196 h 406407"/>
              <a:gd name="connsiteX2" fmla="*/ 304755 w 424832"/>
              <a:gd name="connsiteY2" fmla="*/ 0 h 406407"/>
              <a:gd name="connsiteX3" fmla="*/ 424832 w 424832"/>
              <a:gd name="connsiteY3" fmla="*/ 131952 h 406407"/>
              <a:gd name="connsiteX4" fmla="*/ 328506 w 424832"/>
              <a:gd name="connsiteY4" fmla="*/ 406407 h 406407"/>
              <a:gd name="connsiteX5" fmla="*/ 328505 w 424832"/>
              <a:gd name="connsiteY5" fmla="*/ 254334 h 406407"/>
              <a:gd name="connsiteX6" fmla="*/ 0 w 424832"/>
              <a:gd name="connsiteY6" fmla="*/ 373088 h 406407"/>
              <a:gd name="connsiteX7" fmla="*/ 0 w 424832"/>
              <a:gd name="connsiteY7" fmla="*/ 247074 h 4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832" h="406407">
                <a:moveTo>
                  <a:pt x="0" y="247074"/>
                </a:moveTo>
                <a:lnTo>
                  <a:pt x="310693" y="140196"/>
                </a:lnTo>
                <a:lnTo>
                  <a:pt x="304755" y="0"/>
                </a:lnTo>
                <a:lnTo>
                  <a:pt x="424832" y="131952"/>
                </a:lnTo>
                <a:lnTo>
                  <a:pt x="328506" y="406407"/>
                </a:lnTo>
                <a:cubicBezTo>
                  <a:pt x="328506" y="355716"/>
                  <a:pt x="328505" y="305025"/>
                  <a:pt x="328505" y="254334"/>
                </a:cubicBezTo>
                <a:lnTo>
                  <a:pt x="0" y="373088"/>
                </a:lnTo>
                <a:lnTo>
                  <a:pt x="0" y="247074"/>
                </a:lnTo>
                <a:close/>
              </a:path>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爆炸形 1 17"/>
          <p:cNvSpPr/>
          <p:nvPr/>
        </p:nvSpPr>
        <p:spPr bwMode="auto">
          <a:xfrm>
            <a:off x="6538249" y="2345522"/>
            <a:ext cx="2505983"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9"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862467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2"/>
          <p:cNvSpPr>
            <a:spLocks noChangeArrowheads="1"/>
          </p:cNvSpPr>
          <p:nvPr/>
        </p:nvSpPr>
        <p:spPr bwMode="auto">
          <a:xfrm>
            <a:off x="423863" y="4941888"/>
            <a:ext cx="8186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dirty="0">
                <a:latin typeface="Times New Roman" pitchFamily="18" charset="0"/>
                <a:ea typeface="新宋体" pitchFamily="49" charset="-122"/>
                <a:cs typeface="Times New Roman" pitchFamily="18" charset="0"/>
              </a:rPr>
              <a:t>Both right side and left side drainage holes are available to avoid the  space limitation for drainage pipe installation. </a:t>
            </a:r>
            <a:endParaRPr lang="zh-CN" altLang="en-US" dirty="0">
              <a:latin typeface="Times New Roman" pitchFamily="18" charset="0"/>
              <a:ea typeface="新宋体" pitchFamily="49" charset="-122"/>
              <a:cs typeface="Times New Roman" pitchFamily="18" charset="0"/>
            </a:endParaRPr>
          </a:p>
        </p:txBody>
      </p:sp>
      <p:sp>
        <p:nvSpPr>
          <p:cNvPr id="10243"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5"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2925763"/>
            <a:ext cx="4918075" cy="1476375"/>
          </a:xfrm>
          <a:prstGeom prst="rect">
            <a:avLst/>
          </a:prstGeom>
          <a:ln>
            <a:noFill/>
          </a:ln>
          <a:effectLst>
            <a:outerShdw blurRad="292100" dist="139700" dir="2700000" algn="tl" rotWithShape="0">
              <a:srgbClr val="333333">
                <a:alpha val="65000"/>
              </a:srgbClr>
            </a:outerShdw>
          </a:effectLst>
          <a:extLst/>
        </p:spPr>
      </p:pic>
      <p:sp>
        <p:nvSpPr>
          <p:cNvPr id="10252" name="椭圆 11"/>
          <p:cNvSpPr>
            <a:spLocks noChangeArrowheads="1"/>
          </p:cNvSpPr>
          <p:nvPr/>
        </p:nvSpPr>
        <p:spPr bwMode="auto">
          <a:xfrm>
            <a:off x="1293416" y="4173538"/>
            <a:ext cx="4572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zh-CN" altLang="en-US">
              <a:ln w="28575">
                <a:solidFill>
                  <a:schemeClr val="tx1"/>
                </a:solidFill>
              </a:ln>
              <a:latin typeface="Arial" pitchFamily="34" charset="0"/>
            </a:endParaRPr>
          </a:p>
        </p:txBody>
      </p:sp>
      <p:sp>
        <p:nvSpPr>
          <p:cNvPr id="10253" name="椭圆 12"/>
          <p:cNvSpPr>
            <a:spLocks noChangeArrowheads="1"/>
          </p:cNvSpPr>
          <p:nvPr/>
        </p:nvSpPr>
        <p:spPr bwMode="auto">
          <a:xfrm>
            <a:off x="5479653" y="4173538"/>
            <a:ext cx="4572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zh-CN" altLang="en-US">
              <a:ln w="28575">
                <a:solidFill>
                  <a:schemeClr val="tx1"/>
                </a:solidFill>
              </a:ln>
              <a:latin typeface="Arial" pitchFamily="34" charset="0"/>
            </a:endParaRPr>
          </a:p>
        </p:txBody>
      </p:sp>
      <p:pic>
        <p:nvPicPr>
          <p:cNvPr id="10248" name="Picture 6" descr="d:\mydata\桌面\网页设计灰条.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428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d:\mydata\桌面\网页设计灰条.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513"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6" descr="d:\mydata\桌面\网页设计灰条.pn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16050"/>
            <a:ext cx="25749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681513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Healthy Filter</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21"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sp>
        <p:nvSpPr>
          <p:cNvPr id="22" name="TextBox 21"/>
          <p:cNvSpPr txBox="1">
            <a:spLocks noChangeArrowheads="1"/>
          </p:cNvSpPr>
          <p:nvPr/>
        </p:nvSpPr>
        <p:spPr bwMode="auto">
          <a:xfrm>
            <a:off x="2822575" y="1587500"/>
            <a:ext cx="171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pic>
        <p:nvPicPr>
          <p:cNvPr id="10254" name="Picture 5" descr="d:\mydata\桌面\网页设计蓝条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7375" y="1414463"/>
            <a:ext cx="4746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20"/>
          <p:cNvSpPr txBox="1">
            <a:spLocks noChangeArrowheads="1"/>
          </p:cNvSpPr>
          <p:nvPr/>
        </p:nvSpPr>
        <p:spPr bwMode="auto">
          <a:xfrm>
            <a:off x="449738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dirty="0" smtClean="0">
                <a:solidFill>
                  <a:schemeClr val="bg1"/>
                </a:solidFill>
                <a:latin typeface="Times New Roman" pitchFamily="18" charset="0"/>
                <a:cs typeface="Times New Roman" pitchFamily="18" charset="0"/>
              </a:rPr>
              <a:t>Convenience</a:t>
            </a:r>
            <a:endParaRPr lang="zh-CN" altLang="en-US" sz="1600" b="1" dirty="0">
              <a:solidFill>
                <a:schemeClr val="bg1"/>
              </a:solidFill>
              <a:latin typeface="Times New Roman" pitchFamily="18" charset="0"/>
              <a:cs typeface="Times New Roman" pitchFamily="18" charset="0"/>
            </a:endParaRPr>
          </a:p>
        </p:txBody>
      </p:sp>
      <p:sp>
        <p:nvSpPr>
          <p:cNvPr id="17" name="矩形 2"/>
          <p:cNvSpPr>
            <a:spLocks noChangeArrowheads="1"/>
          </p:cNvSpPr>
          <p:nvPr/>
        </p:nvSpPr>
        <p:spPr bwMode="auto">
          <a:xfrm>
            <a:off x="511436" y="2240868"/>
            <a:ext cx="188092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b="1" dirty="0" smtClean="0">
                <a:latin typeface="Times New Roman" pitchFamily="18" charset="0"/>
                <a:cs typeface="Times New Roman" pitchFamily="18" charset="0"/>
              </a:rPr>
              <a:t>2-way Drainage</a:t>
            </a:r>
            <a:endParaRPr lang="zh-CN" altLang="en-US" b="1" dirty="0">
              <a:latin typeface="Times New Roman" pitchFamily="18" charset="0"/>
              <a:ea typeface="新宋体" pitchFamily="49" charset="-122"/>
              <a:cs typeface="Times New Roman" pitchFamily="18" charset="0"/>
            </a:endParaRPr>
          </a:p>
        </p:txBody>
      </p:sp>
      <p:sp>
        <p:nvSpPr>
          <p:cNvPr id="18" name="爆炸形 1 17"/>
          <p:cNvSpPr/>
          <p:nvPr/>
        </p:nvSpPr>
        <p:spPr bwMode="auto">
          <a:xfrm>
            <a:off x="6401480" y="2240868"/>
            <a:ext cx="2505983"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20"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79255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0248"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428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513"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16050"/>
            <a:ext cx="25749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681513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Healthy Filter</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21"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sp>
        <p:nvSpPr>
          <p:cNvPr id="22" name="TextBox 21"/>
          <p:cNvSpPr txBox="1">
            <a:spLocks noChangeArrowheads="1"/>
          </p:cNvSpPr>
          <p:nvPr/>
        </p:nvSpPr>
        <p:spPr bwMode="auto">
          <a:xfrm>
            <a:off x="2822575" y="1587500"/>
            <a:ext cx="171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pic>
        <p:nvPicPr>
          <p:cNvPr id="10254" name="Picture 5" descr="d:\mydata\桌面\网页设计蓝条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7375" y="1414463"/>
            <a:ext cx="4746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20"/>
          <p:cNvSpPr txBox="1">
            <a:spLocks noChangeArrowheads="1"/>
          </p:cNvSpPr>
          <p:nvPr/>
        </p:nvSpPr>
        <p:spPr bwMode="auto">
          <a:xfrm>
            <a:off x="449738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dirty="0" smtClean="0">
                <a:solidFill>
                  <a:schemeClr val="bg1"/>
                </a:solidFill>
                <a:latin typeface="Times New Roman" pitchFamily="18" charset="0"/>
                <a:cs typeface="Times New Roman" pitchFamily="18" charset="0"/>
              </a:rPr>
              <a:t>Convenience</a:t>
            </a:r>
            <a:endParaRPr lang="zh-CN" altLang="en-US" sz="1600" b="1" dirty="0">
              <a:solidFill>
                <a:schemeClr val="bg1"/>
              </a:solidFill>
              <a:latin typeface="Times New Roman" pitchFamily="18" charset="0"/>
              <a:cs typeface="Times New Roman" pitchFamily="18" charset="0"/>
            </a:endParaRPr>
          </a:p>
        </p:txBody>
      </p:sp>
      <p:sp>
        <p:nvSpPr>
          <p:cNvPr id="17" name="矩形 2"/>
          <p:cNvSpPr>
            <a:spLocks noChangeArrowheads="1"/>
          </p:cNvSpPr>
          <p:nvPr/>
        </p:nvSpPr>
        <p:spPr bwMode="auto">
          <a:xfrm>
            <a:off x="511436" y="2240868"/>
            <a:ext cx="2512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b="1" dirty="0">
                <a:latin typeface="Times New Roman" pitchFamily="18" charset="0"/>
                <a:cs typeface="Times New Roman" pitchFamily="18" charset="0"/>
              </a:rPr>
              <a:t>Drain </a:t>
            </a:r>
            <a:r>
              <a:rPr lang="en-US" altLang="zh-CN" b="1" dirty="0" smtClean="0">
                <a:latin typeface="Times New Roman" pitchFamily="18" charset="0"/>
                <a:cs typeface="Times New Roman" pitchFamily="18" charset="0"/>
              </a:rPr>
              <a:t>pump</a:t>
            </a:r>
            <a:endParaRPr lang="zh-CN" altLang="en-US" b="1" dirty="0">
              <a:latin typeface="Times New Roman" pitchFamily="18" charset="0"/>
              <a:cs typeface="Times New Roman" pitchFamily="18" charset="0"/>
            </a:endParaRPr>
          </a:p>
        </p:txBody>
      </p:sp>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99608" y="2429354"/>
            <a:ext cx="3164680" cy="3164680"/>
          </a:xfrm>
          <a:prstGeom prst="rect">
            <a:avLst/>
          </a:prstGeom>
          <a:ln>
            <a:noFill/>
          </a:ln>
          <a:effectLst>
            <a:softEdge rad="112500"/>
          </a:effectLst>
          <a:extLst/>
        </p:spPr>
      </p:pic>
      <p:sp>
        <p:nvSpPr>
          <p:cNvPr id="23" name="TextBox 24"/>
          <p:cNvSpPr txBox="1">
            <a:spLocks noChangeArrowheads="1"/>
          </p:cNvSpPr>
          <p:nvPr/>
        </p:nvSpPr>
        <p:spPr bwMode="auto">
          <a:xfrm>
            <a:off x="479426" y="5584865"/>
            <a:ext cx="746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800" dirty="0">
                <a:solidFill>
                  <a:schemeClr val="tx1"/>
                </a:solidFill>
                <a:latin typeface="Times New Roman" pitchFamily="18" charset="0"/>
                <a:cs typeface="Times New Roman" pitchFamily="18" charset="0"/>
              </a:rPr>
              <a:t>Drain pump is optional, which can lift condensing water up to 750mm upmost</a:t>
            </a:r>
            <a:r>
              <a:rPr lang="en-US" altLang="zh-CN" sz="1800" dirty="0" smtClean="0">
                <a:solidFill>
                  <a:schemeClr val="tx1"/>
                </a:solidFill>
                <a:latin typeface="Times New Roman" pitchFamily="18" charset="0"/>
                <a:cs typeface="Times New Roman" pitchFamily="18" charset="0"/>
              </a:rPr>
              <a:t>.</a:t>
            </a:r>
          </a:p>
          <a:p>
            <a:pPr eaLnBrk="1" hangingPunct="1"/>
            <a:endParaRPr lang="en-US" altLang="zh-CN" sz="1800" dirty="0">
              <a:solidFill>
                <a:schemeClr val="tx1"/>
              </a:solidFill>
              <a:latin typeface="Times New Roman" pitchFamily="18" charset="0"/>
              <a:cs typeface="Times New Roman" pitchFamily="18" charset="0"/>
            </a:endParaRPr>
          </a:p>
          <a:p>
            <a:pPr eaLnBrk="1" hangingPunct="1"/>
            <a:r>
              <a:rPr lang="en-US" altLang="zh-CN" sz="1800" b="1" i="1" dirty="0">
                <a:solidFill>
                  <a:schemeClr val="tx1"/>
                </a:solidFill>
                <a:latin typeface="Times New Roman" pitchFamily="18" charset="0"/>
                <a:cs typeface="Times New Roman" pitchFamily="18" charset="0"/>
              </a:rPr>
              <a:t>**</a:t>
            </a:r>
            <a:r>
              <a:rPr lang="en-US" altLang="zh-CN" sz="1800" i="1" dirty="0">
                <a:solidFill>
                  <a:schemeClr val="tx1"/>
                </a:solidFill>
                <a:latin typeface="Times New Roman" pitchFamily="18" charset="0"/>
                <a:cs typeface="Times New Roman" pitchFamily="18" charset="0"/>
              </a:rPr>
              <a:t> When drain pump is installed, the unit can only be installed under-ceiling.</a:t>
            </a:r>
            <a:endParaRPr lang="zh-CN" altLang="en-US" sz="1800" i="1" dirty="0">
              <a:solidFill>
                <a:schemeClr val="tx1"/>
              </a:solidFill>
              <a:latin typeface="Times New Roman" pitchFamily="18" charset="0"/>
              <a:cs typeface="Times New Roman" pitchFamily="18" charset="0"/>
            </a:endParaRPr>
          </a:p>
        </p:txBody>
      </p:sp>
      <p:sp>
        <p:nvSpPr>
          <p:cNvPr id="15" name="爆炸形 1 14"/>
          <p:cNvSpPr/>
          <p:nvPr/>
        </p:nvSpPr>
        <p:spPr bwMode="auto">
          <a:xfrm>
            <a:off x="6638017" y="2431721"/>
            <a:ext cx="2505983"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20"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156741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0248"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4288"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513" y="1412875"/>
            <a:ext cx="26717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16050"/>
            <a:ext cx="25749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681513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Healthy Filter</a:t>
            </a:r>
            <a:endParaRPr lang="zh-CN" altLang="en-US" sz="1600" b="1" dirty="0">
              <a:solidFill>
                <a:schemeClr val="tx1">
                  <a:lumMod val="65000"/>
                  <a:lumOff val="35000"/>
                </a:schemeClr>
              </a:solidFill>
              <a:latin typeface="Times New Roman" pitchFamily="18" charset="0"/>
              <a:cs typeface="Times New Roman" pitchFamily="18" charset="0"/>
            </a:endParaRPr>
          </a:p>
        </p:txBody>
      </p:sp>
      <p:sp>
        <p:nvSpPr>
          <p:cNvPr id="21"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sp>
        <p:nvSpPr>
          <p:cNvPr id="22" name="TextBox 21"/>
          <p:cNvSpPr txBox="1">
            <a:spLocks noChangeArrowheads="1"/>
          </p:cNvSpPr>
          <p:nvPr/>
        </p:nvSpPr>
        <p:spPr bwMode="auto">
          <a:xfrm>
            <a:off x="2822575" y="1587500"/>
            <a:ext cx="171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pic>
        <p:nvPicPr>
          <p:cNvPr id="10254" name="Picture 5" descr="d:\mydata\桌面\网页设计蓝条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7375" y="1414463"/>
            <a:ext cx="4746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20"/>
          <p:cNvSpPr txBox="1">
            <a:spLocks noChangeArrowheads="1"/>
          </p:cNvSpPr>
          <p:nvPr/>
        </p:nvSpPr>
        <p:spPr bwMode="auto">
          <a:xfrm>
            <a:off x="4497388"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dirty="0" smtClean="0">
                <a:solidFill>
                  <a:schemeClr val="bg1"/>
                </a:solidFill>
                <a:latin typeface="Times New Roman" pitchFamily="18" charset="0"/>
                <a:cs typeface="Times New Roman" pitchFamily="18" charset="0"/>
              </a:rPr>
              <a:t>Convenience</a:t>
            </a:r>
            <a:endParaRPr lang="zh-CN" altLang="en-US" sz="1600" b="1" dirty="0">
              <a:solidFill>
                <a:schemeClr val="bg1"/>
              </a:solidFill>
              <a:latin typeface="Times New Roman" pitchFamily="18" charset="0"/>
              <a:cs typeface="Times New Roman" pitchFamily="18" charset="0"/>
            </a:endParaRPr>
          </a:p>
        </p:txBody>
      </p:sp>
      <p:sp>
        <p:nvSpPr>
          <p:cNvPr id="17" name="矩形 2"/>
          <p:cNvSpPr>
            <a:spLocks noChangeArrowheads="1"/>
          </p:cNvSpPr>
          <p:nvPr/>
        </p:nvSpPr>
        <p:spPr bwMode="auto">
          <a:xfrm>
            <a:off x="511436" y="2240868"/>
            <a:ext cx="517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b="1" dirty="0" smtClean="0">
                <a:latin typeface="Times New Roman" pitchFamily="18" charset="0"/>
                <a:cs typeface="Times New Roman" pitchFamily="18" charset="0"/>
              </a:rPr>
              <a:t>Easy-to-remove air inlet grille and filter</a:t>
            </a:r>
            <a:endParaRPr lang="zh-CN" altLang="en-US" b="1" dirty="0">
              <a:latin typeface="Times New Roman" pitchFamily="18" charset="0"/>
              <a:ea typeface="新宋体" pitchFamily="49" charset="-122"/>
              <a:cs typeface="Times New Roman" pitchFamily="18" charset="0"/>
            </a:endParaRPr>
          </a:p>
        </p:txBody>
      </p:sp>
      <p:pic>
        <p:nvPicPr>
          <p:cNvPr id="18" name="图片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9668" y="2766368"/>
            <a:ext cx="2368289" cy="1776217"/>
          </a:xfrm>
          <a:prstGeom prst="rect">
            <a:avLst/>
          </a:prstGeom>
          <a:ln>
            <a:noFill/>
          </a:ln>
          <a:effectLst>
            <a:softEdge rad="112500"/>
          </a:effectLst>
        </p:spPr>
      </p:pic>
      <p:pic>
        <p:nvPicPr>
          <p:cNvPr id="20" name="图片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0030" y="4542585"/>
            <a:ext cx="2287563" cy="1922366"/>
          </a:xfrm>
          <a:prstGeom prst="rect">
            <a:avLst/>
          </a:prstGeom>
          <a:ln>
            <a:noFill/>
          </a:ln>
          <a:effectLst>
            <a:softEdge rad="112500"/>
          </a:effectLst>
        </p:spPr>
      </p:pic>
      <p:pic>
        <p:nvPicPr>
          <p:cNvPr id="23" name="图片 2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76012" y="4534228"/>
            <a:ext cx="2700014" cy="1805685"/>
          </a:xfrm>
          <a:prstGeom prst="rect">
            <a:avLst/>
          </a:prstGeom>
          <a:ln>
            <a:noFill/>
          </a:ln>
          <a:effectLst>
            <a:softEdge rad="112500"/>
          </a:effectLst>
        </p:spPr>
      </p:pic>
      <p:pic>
        <p:nvPicPr>
          <p:cNvPr id="24" name="图片 2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35986" y="2782367"/>
            <a:ext cx="2740040" cy="1702770"/>
          </a:xfrm>
          <a:prstGeom prst="rect">
            <a:avLst/>
          </a:prstGeom>
          <a:ln>
            <a:noFill/>
          </a:ln>
          <a:effectLst>
            <a:softEdge rad="112500"/>
          </a:effectLst>
        </p:spPr>
      </p:pic>
      <p:sp>
        <p:nvSpPr>
          <p:cNvPr id="26"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321378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1269"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75" y="1412875"/>
            <a:ext cx="26717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150" y="1412875"/>
            <a:ext cx="26717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16050"/>
            <a:ext cx="23590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2643188" y="15875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sp>
        <p:nvSpPr>
          <p:cNvPr id="29" name="TextBox 28"/>
          <p:cNvSpPr txBox="1">
            <a:spLocks noChangeArrowheads="1"/>
          </p:cNvSpPr>
          <p:nvPr/>
        </p:nvSpPr>
        <p:spPr bwMode="auto">
          <a:xfrm>
            <a:off x="4464050"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2-way Drainage</a:t>
            </a:r>
            <a:endParaRPr lang="zh-CN" altLang="en-US" sz="1600" b="1" dirty="0">
              <a:solidFill>
                <a:schemeClr val="tx1">
                  <a:lumMod val="65000"/>
                  <a:lumOff val="35000"/>
                </a:schemeClr>
              </a:solidFill>
              <a:latin typeface="Times New Roman" pitchFamily="18" charset="0"/>
              <a:cs typeface="Times New Roman" pitchFamily="18" charset="0"/>
            </a:endParaRPr>
          </a:p>
        </p:txBody>
      </p:sp>
      <p:pic>
        <p:nvPicPr>
          <p:cNvPr id="11275" name="Picture 5" descr="d:\mydata\桌面\网页设计蓝条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788" y="1414463"/>
            <a:ext cx="284321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5"/>
          <p:cNvSpPr txBox="1">
            <a:spLocks noChangeArrowheads="1"/>
          </p:cNvSpPr>
          <p:nvPr/>
        </p:nvSpPr>
        <p:spPr bwMode="auto">
          <a:xfrm>
            <a:off x="1058463" y="4903276"/>
            <a:ext cx="57457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eaLnBrk="1" hangingPunct="1"/>
            <a:r>
              <a:rPr lang="en-US" altLang="zh-CN" sz="1800" dirty="0">
                <a:latin typeface="Times New Roman" pitchFamily="18" charset="0"/>
                <a:cs typeface="Times New Roman" pitchFamily="18" charset="0"/>
              </a:rPr>
              <a:t>Fresh air fulfills air quality healthier and more comfortable</a:t>
            </a:r>
            <a:r>
              <a:rPr lang="en-US" altLang="zh-CN" sz="1800" dirty="0" smtClean="0">
                <a:latin typeface="Times New Roman" pitchFamily="18" charset="0"/>
                <a:cs typeface="Times New Roman" pitchFamily="18" charset="0"/>
              </a:rPr>
              <a:t>.</a:t>
            </a:r>
          </a:p>
          <a:p>
            <a:pPr eaLnBrk="1" hangingPunct="1"/>
            <a:r>
              <a:rPr lang="en-US" altLang="zh-CN" sz="1800" i="1" u="sng" dirty="0" smtClean="0">
                <a:solidFill>
                  <a:srgbClr val="FF0000"/>
                </a:solidFill>
                <a:latin typeface="Times New Roman" pitchFamily="18" charset="0"/>
                <a:cs typeface="Times New Roman" pitchFamily="18" charset="0"/>
              </a:rPr>
              <a:t>Only provide connection port</a:t>
            </a:r>
            <a:endParaRPr lang="zh-CN" altLang="zh-CN" sz="1800" i="1" u="sng" dirty="0">
              <a:solidFill>
                <a:srgbClr val="FF0000"/>
              </a:solidFill>
              <a:latin typeface="Times New Roman" pitchFamily="18" charset="0"/>
              <a:cs typeface="Times New Roman" pitchFamily="18" charset="0"/>
            </a:endParaRPr>
          </a:p>
        </p:txBody>
      </p:sp>
      <p:pic>
        <p:nvPicPr>
          <p:cNvPr id="44" name="图片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58463" y="2996952"/>
            <a:ext cx="6461924"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
          <p:cNvSpPr txBox="1">
            <a:spLocks noChangeArrowheads="1"/>
          </p:cNvSpPr>
          <p:nvPr/>
        </p:nvSpPr>
        <p:spPr bwMode="auto">
          <a:xfrm>
            <a:off x="512603" y="2270642"/>
            <a:ext cx="2763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marL="0" indent="0" eaLnBrk="1" hangingPunct="1"/>
            <a:r>
              <a:rPr lang="en-US" altLang="zh-CN" sz="1800" b="1" dirty="0">
                <a:latin typeface="Times New Roman" pitchFamily="18" charset="0"/>
                <a:cs typeface="Times New Roman" pitchFamily="18" charset="0"/>
              </a:rPr>
              <a:t>Fresh air </a:t>
            </a:r>
            <a:r>
              <a:rPr lang="en-US" altLang="zh-CN" sz="1800" b="1" dirty="0" smtClean="0">
                <a:latin typeface="Times New Roman" pitchFamily="18" charset="0"/>
                <a:cs typeface="Times New Roman" pitchFamily="18" charset="0"/>
              </a:rPr>
              <a:t>intake</a:t>
            </a:r>
            <a:endParaRPr lang="zh-CN" altLang="en-US" sz="1800" b="1" dirty="0">
              <a:latin typeface="Times New Roman" pitchFamily="18" charset="0"/>
              <a:cs typeface="Times New Roman" pitchFamily="18" charset="0"/>
            </a:endParaRPr>
          </a:p>
        </p:txBody>
      </p:sp>
      <p:sp>
        <p:nvSpPr>
          <p:cNvPr id="46" name="TextBox 21"/>
          <p:cNvSpPr txBox="1">
            <a:spLocks noChangeArrowheads="1"/>
          </p:cNvSpPr>
          <p:nvPr/>
        </p:nvSpPr>
        <p:spPr bwMode="auto">
          <a:xfrm>
            <a:off x="6768245" y="1587500"/>
            <a:ext cx="113750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dirty="0" smtClean="0">
                <a:solidFill>
                  <a:schemeClr val="bg1"/>
                </a:solidFill>
                <a:latin typeface="Times New Roman" pitchFamily="18" charset="0"/>
                <a:cs typeface="Times New Roman" pitchFamily="18" charset="0"/>
              </a:rPr>
              <a:t>Healthy</a:t>
            </a:r>
            <a:endParaRPr lang="zh-CN" altLang="en-US" sz="1600" b="1" dirty="0">
              <a:solidFill>
                <a:schemeClr val="bg1"/>
              </a:solidFill>
              <a:latin typeface="Times New Roman" pitchFamily="18" charset="0"/>
              <a:cs typeface="Times New Roman" pitchFamily="18" charset="0"/>
            </a:endParaRPr>
          </a:p>
        </p:txBody>
      </p:sp>
      <p:sp>
        <p:nvSpPr>
          <p:cNvPr id="15" name="爆炸形 1 14"/>
          <p:cNvSpPr/>
          <p:nvPr/>
        </p:nvSpPr>
        <p:spPr bwMode="auto">
          <a:xfrm>
            <a:off x="6552220" y="2312876"/>
            <a:ext cx="2505983"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6"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372912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0" name="Group 4"/>
          <p:cNvGraphicFramePr>
            <a:graphicFrameLocks noGrp="1"/>
          </p:cNvGraphicFramePr>
          <p:nvPr>
            <p:extLst>
              <p:ext uri="{D42A27DB-BD31-4B8C-83A1-F6EECF244321}">
                <p14:modId xmlns:p14="http://schemas.microsoft.com/office/powerpoint/2010/main" val="1811016148"/>
              </p:ext>
            </p:extLst>
          </p:nvPr>
        </p:nvGraphicFramePr>
        <p:xfrm>
          <a:off x="260350" y="1831752"/>
          <a:ext cx="8415338" cy="3503720"/>
        </p:xfrm>
        <a:graphic>
          <a:graphicData uri="http://schemas.openxmlformats.org/drawingml/2006/table">
            <a:tbl>
              <a:tblPr/>
              <a:tblGrid>
                <a:gridCol w="1750996"/>
                <a:gridCol w="1696558"/>
                <a:gridCol w="1296144"/>
                <a:gridCol w="1224136"/>
                <a:gridCol w="1260140"/>
                <a:gridCol w="1187364"/>
              </a:tblGrid>
              <a:tr h="435136">
                <a:tc rowSpan="2">
                  <a:txBody>
                    <a:bodyPr/>
                    <a:lstStyle/>
                    <a:p>
                      <a:pPr algn="ctr" rtl="0" fontAlgn="ctr"/>
                      <a:r>
                        <a:rPr lang="en-US" sz="1200" b="1" i="0" u="none" strike="noStrike" dirty="0" smtClean="0">
                          <a:solidFill>
                            <a:srgbClr val="000000"/>
                          </a:solidFill>
                          <a:effectLst/>
                          <a:latin typeface="Times New Roman"/>
                        </a:rPr>
                        <a:t>C</a:t>
                      </a:r>
                      <a:r>
                        <a:rPr lang="en-US" altLang="zh-CN" sz="1200" b="1" i="0" u="none" strike="noStrike" dirty="0" smtClean="0">
                          <a:solidFill>
                            <a:srgbClr val="000000"/>
                          </a:solidFill>
                          <a:effectLst/>
                          <a:latin typeface="Times New Roman"/>
                        </a:rPr>
                        <a:t>assette</a:t>
                      </a:r>
                      <a:endParaRPr lang="en-US" sz="1200" b="1" i="0" u="none" strike="noStrike" dirty="0">
                        <a:solidFill>
                          <a:srgbClr val="000000"/>
                        </a:solidFill>
                        <a:effectLst/>
                        <a:latin typeface="Times New Roman"/>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1Ph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435136">
                <a:tc vMerge="1">
                  <a:txBody>
                    <a:bodyPr/>
                    <a:lstStyle/>
                    <a:p>
                      <a:endParaRPr lang="zh-CN" altLang="en-US"/>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3Ph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435136">
                <a:tc rowSpan="2">
                  <a:txBody>
                    <a:bodyPr/>
                    <a:lstStyle/>
                    <a:p>
                      <a:pPr algn="ctr" rtl="0" fontAlgn="ctr"/>
                      <a:r>
                        <a:rPr lang="en-US" sz="1200" b="1" i="0" u="none" strike="noStrike" dirty="0" smtClean="0">
                          <a:solidFill>
                            <a:srgbClr val="000000"/>
                          </a:solidFill>
                          <a:effectLst/>
                          <a:latin typeface="Times New Roman"/>
                        </a:rPr>
                        <a:t>Ceiling</a:t>
                      </a:r>
                      <a:r>
                        <a:rPr lang="en-US" sz="1200" b="1" i="0" u="none" strike="noStrike" baseline="0" dirty="0" smtClean="0">
                          <a:solidFill>
                            <a:srgbClr val="000000"/>
                          </a:solidFill>
                          <a:effectLst/>
                          <a:latin typeface="Times New Roman"/>
                        </a:rPr>
                        <a:t> </a:t>
                      </a:r>
                    </a:p>
                    <a:p>
                      <a:pPr algn="ctr" rtl="0" fontAlgn="ctr"/>
                      <a:r>
                        <a:rPr lang="en-US" sz="1200" b="1" i="0" u="none" strike="noStrike" baseline="0" dirty="0" smtClean="0">
                          <a:solidFill>
                            <a:srgbClr val="000000"/>
                          </a:solidFill>
                          <a:effectLst/>
                          <a:latin typeface="Times New Roman"/>
                        </a:rPr>
                        <a:t> Floor</a:t>
                      </a:r>
                      <a:endParaRPr lang="en-US" sz="1200" b="1" i="0" u="none" strike="noStrike" dirty="0">
                        <a:solidFill>
                          <a:srgbClr val="000000"/>
                        </a:solidFill>
                        <a:effectLst/>
                        <a:latin typeface="Times New Roman"/>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1Ph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435136">
                <a:tc vMerge="1">
                  <a:txBody>
                    <a:bodyPr/>
                    <a:lstStyle/>
                    <a:p>
                      <a:endParaRPr lang="zh-CN" altLang="en-US"/>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3Ph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43513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dirty="0" smtClean="0">
                          <a:solidFill>
                            <a:srgbClr val="000000"/>
                          </a:solidFill>
                          <a:effectLst/>
                          <a:latin typeface="Times New Roman"/>
                        </a:rPr>
                        <a:t>Duct</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1Ph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43513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CN" sz="1200" b="1" i="0" u="none" strike="noStrike" dirty="0" smtClean="0">
                        <a:solidFill>
                          <a:srgbClr val="000000"/>
                        </a:solidFill>
                        <a:effectLst/>
                        <a:latin typeface="Times New Roman"/>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3Ph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4464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dirty="0" smtClean="0">
                          <a:solidFill>
                            <a:srgbClr val="000000"/>
                          </a:solidFill>
                          <a:effectLst/>
                          <a:latin typeface="Times New Roman"/>
                        </a:rPr>
                        <a:t>Floor</a:t>
                      </a:r>
                      <a:r>
                        <a:rPr lang="en-US" altLang="zh-CN" sz="1200" b="1" i="0" u="none" strike="noStrike" baseline="0" dirty="0" smtClean="0">
                          <a:solidFill>
                            <a:srgbClr val="000000"/>
                          </a:solidFill>
                          <a:effectLst/>
                          <a:latin typeface="Times New Roman"/>
                        </a:rPr>
                        <a:t>  Standing</a:t>
                      </a:r>
                      <a:endParaRPr lang="en-US" altLang="zh-CN" sz="1200" b="1" i="0" u="none" strike="noStrike" dirty="0" smtClean="0">
                        <a:solidFill>
                          <a:srgbClr val="000000"/>
                        </a:solidFill>
                        <a:effectLst/>
                        <a:latin typeface="Times New Roman"/>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1Ph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4464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CN" sz="1200" b="1" i="0" u="none" strike="noStrike" dirty="0" smtClean="0">
                        <a:solidFill>
                          <a:srgbClr val="000000"/>
                        </a:solidFill>
                        <a:effectLst/>
                        <a:latin typeface="Times New Roman"/>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200" b="1" i="0" u="none" strike="noStrike" dirty="0" smtClean="0">
                          <a:solidFill>
                            <a:srgbClr val="000000"/>
                          </a:solidFill>
                          <a:effectLst/>
                          <a:latin typeface="Times New Roman"/>
                        </a:rPr>
                        <a:t>230V</a:t>
                      </a:r>
                      <a:r>
                        <a:rPr lang="en-US" sz="1200" b="1" i="0" u="none" strike="noStrike" dirty="0">
                          <a:solidFill>
                            <a:srgbClr val="000000"/>
                          </a:solidFill>
                          <a:effectLst/>
                          <a:latin typeface="Times New Roman"/>
                        </a:rPr>
                        <a:t>~ </a:t>
                      </a:r>
                      <a:r>
                        <a:rPr lang="en-US" sz="1200" b="1" i="0" u="none" strike="noStrike" dirty="0" smtClean="0">
                          <a:solidFill>
                            <a:srgbClr val="000000"/>
                          </a:solidFill>
                          <a:effectLst/>
                          <a:latin typeface="Times New Roman"/>
                        </a:rPr>
                        <a:t>60Hz</a:t>
                      </a:r>
                      <a:r>
                        <a:rPr lang="en-US" sz="1200" b="1" i="0" u="none" strike="noStrike" dirty="0">
                          <a:solidFill>
                            <a:srgbClr val="000000"/>
                          </a:solidFill>
                          <a:effectLst/>
                          <a:latin typeface="Times New Roman"/>
                        </a:rPr>
                        <a:t>, 3Ph</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00" b="1" i="0" u="none" strike="noStrike" cap="none" normalizeH="0" baseline="0" dirty="0" smtClean="0">
                        <a:ln>
                          <a:noFill/>
                        </a:ln>
                        <a:solidFill>
                          <a:schemeClr val="tx1"/>
                        </a:solidFill>
                        <a:effectLst/>
                        <a:latin typeface="Arial" pitchFamily="34" charset="0"/>
                        <a:ea typeface="黑体" pitchFamily="49" charset="-122"/>
                        <a:sym typeface="Arial" pitchFamily="34" charset="0"/>
                      </a:endParaRPr>
                    </a:p>
                  </a:txBody>
                  <a:tcPr marL="91447" marR="91447" marT="45729" marB="4572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18551" name="圆角矩形 3"/>
          <p:cNvSpPr>
            <a:spLocks noChangeArrowheads="1"/>
          </p:cNvSpPr>
          <p:nvPr/>
        </p:nvSpPr>
        <p:spPr bwMode="auto">
          <a:xfrm>
            <a:off x="250825" y="1196752"/>
            <a:ext cx="8424863" cy="466725"/>
          </a:xfrm>
          <a:prstGeom prst="roundRect">
            <a:avLst>
              <a:gd name="adj" fmla="val 16667"/>
            </a:avLst>
          </a:prstGeom>
          <a:gradFill rotWithShape="1">
            <a:gsLst>
              <a:gs pos="0">
                <a:srgbClr val="3A74A7"/>
              </a:gs>
              <a:gs pos="80000">
                <a:srgbClr val="4F99DB"/>
              </a:gs>
              <a:gs pos="100000">
                <a:srgbClr val="4C9ADE"/>
              </a:gs>
            </a:gsLst>
            <a:lin ang="5400000"/>
          </a:gradFill>
          <a:ln w="9525">
            <a:solidFill>
              <a:srgbClr val="5D9ACF"/>
            </a:solidFill>
            <a:round/>
            <a:headEnd/>
            <a:tailEnd/>
          </a:ln>
          <a:effectLst>
            <a:outerShdw dist="23000" dir="5400000" algn="ctr" rotWithShape="0">
              <a:srgbClr val="000000">
                <a:alpha val="34000"/>
              </a:srgbClr>
            </a:outerShdw>
          </a:effectLst>
        </p:spPr>
        <p:txBody>
          <a:bodyPr anchor="ctr"/>
          <a:lstStyle/>
          <a:p>
            <a:pPr algn="ctr"/>
            <a:endParaRPr lang="zh-CN" altLang="en-US" sz="1200">
              <a:solidFill>
                <a:srgbClr val="FFFFFF"/>
              </a:solidFill>
              <a:latin typeface="Times New Roman" pitchFamily="18" charset="0"/>
              <a:cs typeface="Times New Roman" pitchFamily="18" charset="0"/>
            </a:endParaRPr>
          </a:p>
        </p:txBody>
      </p:sp>
      <p:sp>
        <p:nvSpPr>
          <p:cNvPr id="18552" name="TextBox 7"/>
          <p:cNvSpPr txBox="1">
            <a:spLocks noChangeArrowheads="1"/>
          </p:cNvSpPr>
          <p:nvPr/>
        </p:nvSpPr>
        <p:spPr bwMode="auto">
          <a:xfrm>
            <a:off x="647489" y="1301527"/>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b="1">
                <a:solidFill>
                  <a:schemeClr val="bg1"/>
                </a:solidFill>
                <a:latin typeface="Times New Roman" pitchFamily="18" charset="0"/>
                <a:cs typeface="Times New Roman" pitchFamily="18" charset="0"/>
              </a:rPr>
              <a:t>Series</a:t>
            </a:r>
            <a:endParaRPr lang="zh-CN" altLang="en-US" sz="1400" b="1">
              <a:solidFill>
                <a:schemeClr val="bg1"/>
              </a:solidFill>
              <a:latin typeface="Times New Roman" pitchFamily="18" charset="0"/>
              <a:cs typeface="Times New Roman" pitchFamily="18" charset="0"/>
            </a:endParaRPr>
          </a:p>
        </p:txBody>
      </p:sp>
      <p:sp>
        <p:nvSpPr>
          <p:cNvPr id="18553" name="TextBox 8"/>
          <p:cNvSpPr txBox="1">
            <a:spLocks noChangeArrowheads="1"/>
          </p:cNvSpPr>
          <p:nvPr/>
        </p:nvSpPr>
        <p:spPr bwMode="auto">
          <a:xfrm>
            <a:off x="1835696" y="1301527"/>
            <a:ext cx="179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dirty="0">
                <a:solidFill>
                  <a:schemeClr val="bg1"/>
                </a:solidFill>
                <a:latin typeface="Times New Roman" pitchFamily="18" charset="0"/>
                <a:cs typeface="Times New Roman" pitchFamily="18" charset="0"/>
              </a:rPr>
              <a:t>Power supply</a:t>
            </a:r>
            <a:endParaRPr lang="zh-CN" altLang="en-US" sz="1400" b="1" dirty="0">
              <a:solidFill>
                <a:schemeClr val="bg1"/>
              </a:solidFill>
              <a:latin typeface="Times New Roman" pitchFamily="18" charset="0"/>
              <a:cs typeface="Times New Roman" pitchFamily="18" charset="0"/>
            </a:endParaRPr>
          </a:p>
        </p:txBody>
      </p:sp>
      <p:sp>
        <p:nvSpPr>
          <p:cNvPr id="18555" name="TextBox 10"/>
          <p:cNvSpPr txBox="1">
            <a:spLocks noChangeArrowheads="1"/>
          </p:cNvSpPr>
          <p:nvPr/>
        </p:nvSpPr>
        <p:spPr bwMode="auto">
          <a:xfrm>
            <a:off x="4024462" y="1284821"/>
            <a:ext cx="596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dirty="0">
                <a:solidFill>
                  <a:schemeClr val="bg1"/>
                </a:solidFill>
                <a:latin typeface="Times New Roman" pitchFamily="18" charset="0"/>
                <a:cs typeface="Times New Roman" pitchFamily="18" charset="0"/>
              </a:rPr>
              <a:t>24K</a:t>
            </a:r>
            <a:endParaRPr lang="zh-CN" altLang="en-US" sz="1400" b="1" dirty="0">
              <a:solidFill>
                <a:schemeClr val="bg1"/>
              </a:solidFill>
              <a:latin typeface="Times New Roman" pitchFamily="18" charset="0"/>
              <a:cs typeface="Times New Roman" pitchFamily="18" charset="0"/>
            </a:endParaRPr>
          </a:p>
        </p:txBody>
      </p:sp>
      <p:sp>
        <p:nvSpPr>
          <p:cNvPr id="18670" name="TextBox 11"/>
          <p:cNvSpPr txBox="1">
            <a:spLocks noChangeArrowheads="1"/>
          </p:cNvSpPr>
          <p:nvPr/>
        </p:nvSpPr>
        <p:spPr bwMode="auto">
          <a:xfrm>
            <a:off x="5291933" y="1284820"/>
            <a:ext cx="63776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dirty="0">
                <a:solidFill>
                  <a:schemeClr val="bg1"/>
                </a:solidFill>
                <a:latin typeface="Times New Roman" pitchFamily="18" charset="0"/>
                <a:cs typeface="Times New Roman" pitchFamily="18" charset="0"/>
              </a:rPr>
              <a:t>36K</a:t>
            </a:r>
            <a:endParaRPr lang="zh-CN" altLang="en-US" sz="1400" b="1" dirty="0">
              <a:solidFill>
                <a:schemeClr val="bg1"/>
              </a:solidFill>
              <a:latin typeface="Times New Roman" pitchFamily="18" charset="0"/>
              <a:cs typeface="Times New Roman" pitchFamily="18" charset="0"/>
            </a:endParaRPr>
          </a:p>
        </p:txBody>
      </p:sp>
      <p:sp>
        <p:nvSpPr>
          <p:cNvPr id="18557" name="TextBox 13"/>
          <p:cNvSpPr txBox="1">
            <a:spLocks noChangeArrowheads="1"/>
          </p:cNvSpPr>
          <p:nvPr/>
        </p:nvSpPr>
        <p:spPr bwMode="auto">
          <a:xfrm>
            <a:off x="7550640" y="1304764"/>
            <a:ext cx="73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dirty="0">
                <a:solidFill>
                  <a:schemeClr val="bg1"/>
                </a:solidFill>
                <a:latin typeface="Times New Roman" pitchFamily="18" charset="0"/>
                <a:cs typeface="Times New Roman" pitchFamily="18" charset="0"/>
              </a:rPr>
              <a:t>60K</a:t>
            </a:r>
            <a:endParaRPr lang="zh-CN" altLang="en-US" sz="1400" b="1" dirty="0">
              <a:solidFill>
                <a:schemeClr val="bg1"/>
              </a:solidFill>
              <a:latin typeface="Times New Roman" pitchFamily="18" charset="0"/>
              <a:cs typeface="Times New Roman" pitchFamily="18" charset="0"/>
            </a:endParaRPr>
          </a:p>
        </p:txBody>
      </p:sp>
      <p:sp>
        <p:nvSpPr>
          <p:cNvPr id="18665" name="TextBox 13"/>
          <p:cNvSpPr txBox="1">
            <a:spLocks noChangeArrowheads="1"/>
          </p:cNvSpPr>
          <p:nvPr/>
        </p:nvSpPr>
        <p:spPr bwMode="auto">
          <a:xfrm>
            <a:off x="6348435" y="1284821"/>
            <a:ext cx="84527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1400" b="1" dirty="0">
                <a:solidFill>
                  <a:schemeClr val="bg1"/>
                </a:solidFill>
                <a:latin typeface="Times New Roman" pitchFamily="18" charset="0"/>
                <a:cs typeface="Times New Roman" pitchFamily="18" charset="0"/>
              </a:rPr>
              <a:t>48K</a:t>
            </a:r>
            <a:endParaRPr lang="zh-CN" altLang="en-US" sz="1400" b="1" dirty="0">
              <a:solidFill>
                <a:schemeClr val="bg1"/>
              </a:solidFill>
              <a:latin typeface="Times New Roman" pitchFamily="18" charset="0"/>
              <a:cs typeface="Times New Roman" pitchFamily="18" charset="0"/>
            </a:endParaRPr>
          </a:p>
        </p:txBody>
      </p:sp>
      <p:grpSp>
        <p:nvGrpSpPr>
          <p:cNvPr id="18563" name="组合 8"/>
          <p:cNvGrpSpPr>
            <a:grpSpLocks/>
          </p:cNvGrpSpPr>
          <p:nvPr/>
        </p:nvGrpSpPr>
        <p:grpSpPr bwMode="auto">
          <a:xfrm>
            <a:off x="3851920" y="1947180"/>
            <a:ext cx="293688" cy="293688"/>
            <a:chOff x="5798333" y="2411591"/>
            <a:chExt cx="293687" cy="293687"/>
          </a:xfrm>
        </p:grpSpPr>
        <p:pic>
          <p:nvPicPr>
            <p:cNvPr id="18660"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61"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65" name="组合 8"/>
          <p:cNvGrpSpPr>
            <a:grpSpLocks/>
          </p:cNvGrpSpPr>
          <p:nvPr/>
        </p:nvGrpSpPr>
        <p:grpSpPr bwMode="auto">
          <a:xfrm>
            <a:off x="6588224" y="1916832"/>
            <a:ext cx="293688" cy="293687"/>
            <a:chOff x="5798333" y="2411591"/>
            <a:chExt cx="293687" cy="293687"/>
          </a:xfrm>
        </p:grpSpPr>
        <p:pic>
          <p:nvPicPr>
            <p:cNvPr id="18656"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57"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66" name="组合 8"/>
          <p:cNvGrpSpPr>
            <a:grpSpLocks/>
          </p:cNvGrpSpPr>
          <p:nvPr/>
        </p:nvGrpSpPr>
        <p:grpSpPr bwMode="auto">
          <a:xfrm>
            <a:off x="7740352" y="1947181"/>
            <a:ext cx="292100" cy="293687"/>
            <a:chOff x="5798333" y="2411591"/>
            <a:chExt cx="293687" cy="293687"/>
          </a:xfrm>
        </p:grpSpPr>
        <p:pic>
          <p:nvPicPr>
            <p:cNvPr id="18654"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55"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67" name="组合 9"/>
          <p:cNvGrpSpPr>
            <a:grpSpLocks/>
          </p:cNvGrpSpPr>
          <p:nvPr/>
        </p:nvGrpSpPr>
        <p:grpSpPr bwMode="auto">
          <a:xfrm>
            <a:off x="5358432" y="4581128"/>
            <a:ext cx="293688" cy="293687"/>
            <a:chOff x="5047858" y="2388571"/>
            <a:chExt cx="293688" cy="293687"/>
          </a:xfrm>
        </p:grpSpPr>
        <p:pic>
          <p:nvPicPr>
            <p:cNvPr id="18652" name="椭圆 2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7858" y="2388571"/>
              <a:ext cx="2936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53" name="Text Box 93"/>
            <p:cNvSpPr txBox="1">
              <a:spLocks noChangeArrowheads="1"/>
            </p:cNvSpPr>
            <p:nvPr/>
          </p:nvSpPr>
          <p:spPr bwMode="auto">
            <a:xfrm>
              <a:off x="5130408" y="244889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68" name="组合 8"/>
          <p:cNvGrpSpPr>
            <a:grpSpLocks/>
          </p:cNvGrpSpPr>
          <p:nvPr/>
        </p:nvGrpSpPr>
        <p:grpSpPr bwMode="auto">
          <a:xfrm>
            <a:off x="7776356" y="3690149"/>
            <a:ext cx="295275" cy="293687"/>
            <a:chOff x="5798333" y="2411591"/>
            <a:chExt cx="293687" cy="293687"/>
          </a:xfrm>
        </p:grpSpPr>
        <p:pic>
          <p:nvPicPr>
            <p:cNvPr id="18650"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51"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73" name="组合 8"/>
          <p:cNvGrpSpPr>
            <a:grpSpLocks/>
          </p:cNvGrpSpPr>
          <p:nvPr/>
        </p:nvGrpSpPr>
        <p:grpSpPr bwMode="auto">
          <a:xfrm>
            <a:off x="3877618" y="2809035"/>
            <a:ext cx="293687" cy="293688"/>
            <a:chOff x="5798333" y="2411591"/>
            <a:chExt cx="293687" cy="293687"/>
          </a:xfrm>
        </p:grpSpPr>
        <p:pic>
          <p:nvPicPr>
            <p:cNvPr id="18640"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41"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84" name="组合 8"/>
          <p:cNvGrpSpPr>
            <a:grpSpLocks/>
          </p:cNvGrpSpPr>
          <p:nvPr/>
        </p:nvGrpSpPr>
        <p:grpSpPr bwMode="auto">
          <a:xfrm>
            <a:off x="7770509" y="2379228"/>
            <a:ext cx="295275" cy="293688"/>
            <a:chOff x="5798333" y="2411591"/>
            <a:chExt cx="293687" cy="293687"/>
          </a:xfrm>
        </p:grpSpPr>
        <p:pic>
          <p:nvPicPr>
            <p:cNvPr id="18618"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19"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89" name="组合 8"/>
          <p:cNvGrpSpPr>
            <a:grpSpLocks/>
          </p:cNvGrpSpPr>
          <p:nvPr/>
        </p:nvGrpSpPr>
        <p:grpSpPr bwMode="auto">
          <a:xfrm>
            <a:off x="6618573" y="2816932"/>
            <a:ext cx="293687" cy="293687"/>
            <a:chOff x="5798333" y="2411591"/>
            <a:chExt cx="293687" cy="293687"/>
          </a:xfrm>
        </p:grpSpPr>
        <p:pic>
          <p:nvPicPr>
            <p:cNvPr id="18608"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9"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8591" name="组合 8"/>
          <p:cNvGrpSpPr>
            <a:grpSpLocks/>
          </p:cNvGrpSpPr>
          <p:nvPr/>
        </p:nvGrpSpPr>
        <p:grpSpPr bwMode="auto">
          <a:xfrm>
            <a:off x="6654577" y="3717032"/>
            <a:ext cx="293687" cy="293687"/>
            <a:chOff x="5798333" y="2411591"/>
            <a:chExt cx="293687" cy="293687"/>
          </a:xfrm>
        </p:grpSpPr>
        <p:pic>
          <p:nvPicPr>
            <p:cNvPr id="18604"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5"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sp>
        <p:nvSpPr>
          <p:cNvPr id="18594" name="TextBox 13"/>
          <p:cNvSpPr txBox="1">
            <a:spLocks noChangeArrowheads="1"/>
          </p:cNvSpPr>
          <p:nvPr/>
        </p:nvSpPr>
        <p:spPr bwMode="auto">
          <a:xfrm>
            <a:off x="5410634" y="188640"/>
            <a:ext cx="3246976"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800" b="1" dirty="0">
                <a:latin typeface="Times New Roman" pitchFamily="18" charset="0"/>
                <a:cs typeface="Times New Roman" pitchFamily="18" charset="0"/>
              </a:rPr>
              <a:t>Products </a:t>
            </a:r>
            <a:r>
              <a:rPr lang="en-US" altLang="zh-CN" sz="2800" b="1" dirty="0" smtClean="0">
                <a:latin typeface="Times New Roman" pitchFamily="18" charset="0"/>
                <a:cs typeface="Times New Roman" pitchFamily="18" charset="0"/>
              </a:rPr>
              <a:t>Line up</a:t>
            </a:r>
            <a:endParaRPr lang="zh-CN" altLang="en-US" sz="2800" b="1" dirty="0">
              <a:latin typeface="Times New Roman" pitchFamily="18" charset="0"/>
              <a:cs typeface="Times New Roman" pitchFamily="18" charset="0"/>
            </a:endParaRPr>
          </a:p>
        </p:txBody>
      </p:sp>
      <p:grpSp>
        <p:nvGrpSpPr>
          <p:cNvPr id="124" name="组合 9"/>
          <p:cNvGrpSpPr>
            <a:grpSpLocks/>
          </p:cNvGrpSpPr>
          <p:nvPr/>
        </p:nvGrpSpPr>
        <p:grpSpPr bwMode="auto">
          <a:xfrm>
            <a:off x="5292080" y="1947181"/>
            <a:ext cx="293687" cy="293687"/>
            <a:chOff x="5047858" y="2388571"/>
            <a:chExt cx="293688" cy="293687"/>
          </a:xfrm>
        </p:grpSpPr>
        <p:pic>
          <p:nvPicPr>
            <p:cNvPr id="125" name="椭圆 2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7858" y="2388571"/>
              <a:ext cx="2936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 Box 93"/>
            <p:cNvSpPr txBox="1">
              <a:spLocks noChangeArrowheads="1"/>
            </p:cNvSpPr>
            <p:nvPr/>
          </p:nvSpPr>
          <p:spPr bwMode="auto">
            <a:xfrm>
              <a:off x="5130408" y="244889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27" name="组合 8"/>
          <p:cNvGrpSpPr>
            <a:grpSpLocks/>
          </p:cNvGrpSpPr>
          <p:nvPr/>
        </p:nvGrpSpPr>
        <p:grpSpPr bwMode="auto">
          <a:xfrm>
            <a:off x="5328084" y="3676960"/>
            <a:ext cx="293688" cy="292100"/>
            <a:chOff x="5798333" y="2411591"/>
            <a:chExt cx="293687" cy="293687"/>
          </a:xfrm>
        </p:grpSpPr>
        <p:pic>
          <p:nvPicPr>
            <p:cNvPr id="128"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36" name="组合 8"/>
          <p:cNvGrpSpPr>
            <a:grpSpLocks/>
          </p:cNvGrpSpPr>
          <p:nvPr/>
        </p:nvGrpSpPr>
        <p:grpSpPr bwMode="auto">
          <a:xfrm>
            <a:off x="7812360" y="4149080"/>
            <a:ext cx="292100" cy="293687"/>
            <a:chOff x="5798333" y="2411591"/>
            <a:chExt cx="293687" cy="293687"/>
          </a:xfrm>
        </p:grpSpPr>
        <p:pic>
          <p:nvPicPr>
            <p:cNvPr id="137"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39" name="组合 8"/>
          <p:cNvGrpSpPr>
            <a:grpSpLocks/>
          </p:cNvGrpSpPr>
          <p:nvPr/>
        </p:nvGrpSpPr>
        <p:grpSpPr bwMode="auto">
          <a:xfrm>
            <a:off x="3877618" y="3667924"/>
            <a:ext cx="293688" cy="292100"/>
            <a:chOff x="5798333" y="2411591"/>
            <a:chExt cx="293687" cy="293687"/>
          </a:xfrm>
        </p:grpSpPr>
        <p:pic>
          <p:nvPicPr>
            <p:cNvPr id="140"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142" name="组合 8"/>
          <p:cNvGrpSpPr>
            <a:grpSpLocks/>
          </p:cNvGrpSpPr>
          <p:nvPr/>
        </p:nvGrpSpPr>
        <p:grpSpPr bwMode="auto">
          <a:xfrm>
            <a:off x="7776356" y="3279329"/>
            <a:ext cx="293687" cy="293687"/>
            <a:chOff x="5798333" y="2411591"/>
            <a:chExt cx="293687" cy="293687"/>
          </a:xfrm>
        </p:grpSpPr>
        <p:pic>
          <p:nvPicPr>
            <p:cNvPr id="143"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94" name="组合 8"/>
          <p:cNvGrpSpPr>
            <a:grpSpLocks/>
          </p:cNvGrpSpPr>
          <p:nvPr/>
        </p:nvGrpSpPr>
        <p:grpSpPr bwMode="auto">
          <a:xfrm>
            <a:off x="5292080" y="2816932"/>
            <a:ext cx="293687" cy="293688"/>
            <a:chOff x="5798333" y="2411591"/>
            <a:chExt cx="293687" cy="293687"/>
          </a:xfrm>
        </p:grpSpPr>
        <p:pic>
          <p:nvPicPr>
            <p:cNvPr id="95"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grpSp>
        <p:nvGrpSpPr>
          <p:cNvPr id="97" name="组合 8"/>
          <p:cNvGrpSpPr>
            <a:grpSpLocks/>
          </p:cNvGrpSpPr>
          <p:nvPr/>
        </p:nvGrpSpPr>
        <p:grpSpPr bwMode="auto">
          <a:xfrm>
            <a:off x="7848364" y="5007521"/>
            <a:ext cx="292100" cy="293687"/>
            <a:chOff x="5798333" y="2411591"/>
            <a:chExt cx="293687" cy="293687"/>
          </a:xfrm>
        </p:grpSpPr>
        <p:pic>
          <p:nvPicPr>
            <p:cNvPr id="98"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pic>
        <p:nvPicPr>
          <p:cNvPr id="100" name="椭圆 26"/>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283" y="5481228"/>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4"/>
          <p:cNvSpPr txBox="1">
            <a:spLocks noChangeArrowheads="1"/>
          </p:cNvSpPr>
          <p:nvPr/>
        </p:nvSpPr>
        <p:spPr bwMode="auto">
          <a:xfrm>
            <a:off x="418393" y="5445224"/>
            <a:ext cx="1863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1200" b="1">
                <a:latin typeface="Times New Roman" pitchFamily="18" charset="0"/>
                <a:ea typeface="新宋体" pitchFamily="49" charset="-122"/>
                <a:cs typeface="Times New Roman" pitchFamily="18"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  </a:t>
            </a:r>
            <a:r>
              <a:rPr lang="en-US" altLang="zh-CN" dirty="0" smtClean="0"/>
              <a:t>Non-Inverter  Model</a:t>
            </a:r>
            <a:endParaRPr lang="en-US" altLang="zh-CN" dirty="0"/>
          </a:p>
        </p:txBody>
      </p:sp>
      <p:sp>
        <p:nvSpPr>
          <p:cNvPr id="102" name="TextBox 4"/>
          <p:cNvSpPr txBox="1">
            <a:spLocks noChangeArrowheads="1"/>
          </p:cNvSpPr>
          <p:nvPr/>
        </p:nvSpPr>
        <p:spPr bwMode="auto">
          <a:xfrm>
            <a:off x="409307" y="5794231"/>
            <a:ext cx="1863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1200" b="1">
                <a:latin typeface="Times New Roman" pitchFamily="18" charset="0"/>
                <a:ea typeface="新宋体" pitchFamily="49" charset="-122"/>
                <a:cs typeface="Times New Roman" pitchFamily="18"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 </a:t>
            </a:r>
            <a:r>
              <a:rPr lang="en-US" altLang="zh-CN" dirty="0" smtClean="0"/>
              <a:t> Inverter Model</a:t>
            </a:r>
            <a:endParaRPr lang="en-US" altLang="zh-CN" dirty="0"/>
          </a:p>
        </p:txBody>
      </p:sp>
      <p:sp>
        <p:nvSpPr>
          <p:cNvPr id="103" name="椭圆 102"/>
          <p:cNvSpPr/>
          <p:nvPr/>
        </p:nvSpPr>
        <p:spPr bwMode="auto">
          <a:xfrm>
            <a:off x="251643" y="5866239"/>
            <a:ext cx="170192" cy="164677"/>
          </a:xfrm>
          <a:prstGeom prst="ellipse">
            <a:avLst/>
          </a:prstGeom>
          <a:solidFill>
            <a:srgbClr val="FFC000"/>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zh-CN" altLang="en-US" sz="1200">
              <a:solidFill>
                <a:srgbClr val="006699"/>
              </a:solidFill>
              <a:latin typeface="Times New Roman" pitchFamily="18" charset="0"/>
              <a:cs typeface="Times New Roman" pitchFamily="18" charset="0"/>
            </a:endParaRPr>
          </a:p>
        </p:txBody>
      </p:sp>
      <p:sp>
        <p:nvSpPr>
          <p:cNvPr id="104" name="椭圆 103"/>
          <p:cNvSpPr/>
          <p:nvPr/>
        </p:nvSpPr>
        <p:spPr bwMode="auto">
          <a:xfrm>
            <a:off x="4355976" y="1968179"/>
            <a:ext cx="170192" cy="164677"/>
          </a:xfrm>
          <a:prstGeom prst="ellipse">
            <a:avLst/>
          </a:prstGeom>
          <a:solidFill>
            <a:srgbClr val="FFC000"/>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zh-CN" altLang="en-US" sz="1200">
              <a:solidFill>
                <a:srgbClr val="006699"/>
              </a:solidFill>
              <a:latin typeface="Times New Roman" pitchFamily="18" charset="0"/>
              <a:cs typeface="Times New Roman" pitchFamily="18" charset="0"/>
            </a:endParaRPr>
          </a:p>
        </p:txBody>
      </p:sp>
      <p:sp>
        <p:nvSpPr>
          <p:cNvPr id="105" name="椭圆 104"/>
          <p:cNvSpPr/>
          <p:nvPr/>
        </p:nvSpPr>
        <p:spPr bwMode="auto">
          <a:xfrm>
            <a:off x="5795555" y="1969828"/>
            <a:ext cx="170192" cy="164677"/>
          </a:xfrm>
          <a:prstGeom prst="ellipse">
            <a:avLst/>
          </a:prstGeom>
          <a:solidFill>
            <a:srgbClr val="FFC000"/>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zh-CN" altLang="en-US" sz="1200">
              <a:solidFill>
                <a:srgbClr val="006699"/>
              </a:solidFill>
              <a:latin typeface="Times New Roman" pitchFamily="18" charset="0"/>
              <a:cs typeface="Times New Roman" pitchFamily="18" charset="0"/>
            </a:endParaRPr>
          </a:p>
        </p:txBody>
      </p:sp>
      <p:sp>
        <p:nvSpPr>
          <p:cNvPr id="106" name="椭圆 105"/>
          <p:cNvSpPr/>
          <p:nvPr/>
        </p:nvSpPr>
        <p:spPr bwMode="auto">
          <a:xfrm>
            <a:off x="7023514" y="1952836"/>
            <a:ext cx="170192" cy="164677"/>
          </a:xfrm>
          <a:prstGeom prst="ellipse">
            <a:avLst/>
          </a:prstGeom>
          <a:solidFill>
            <a:srgbClr val="FFC000"/>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zh-CN" altLang="en-US" sz="1200">
              <a:solidFill>
                <a:srgbClr val="006699"/>
              </a:solidFill>
              <a:latin typeface="Times New Roman" pitchFamily="18" charset="0"/>
              <a:cs typeface="Times New Roman" pitchFamily="18" charset="0"/>
            </a:endParaRPr>
          </a:p>
        </p:txBody>
      </p:sp>
      <p:sp>
        <p:nvSpPr>
          <p:cNvPr id="107" name="椭圆 106"/>
          <p:cNvSpPr/>
          <p:nvPr/>
        </p:nvSpPr>
        <p:spPr bwMode="auto">
          <a:xfrm>
            <a:off x="8107635" y="1977156"/>
            <a:ext cx="170192" cy="164677"/>
          </a:xfrm>
          <a:prstGeom prst="ellipse">
            <a:avLst/>
          </a:prstGeom>
          <a:solidFill>
            <a:srgbClr val="FFC000"/>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zh-CN" altLang="en-US" sz="1200">
              <a:solidFill>
                <a:srgbClr val="006699"/>
              </a:solidFill>
              <a:latin typeface="Times New Roman" pitchFamily="18" charset="0"/>
              <a:cs typeface="Times New Roman" pitchFamily="18" charset="0"/>
            </a:endParaRPr>
          </a:p>
        </p:txBody>
      </p:sp>
      <p:sp>
        <p:nvSpPr>
          <p:cNvPr id="108" name="椭圆 107"/>
          <p:cNvSpPr/>
          <p:nvPr/>
        </p:nvSpPr>
        <p:spPr bwMode="auto">
          <a:xfrm>
            <a:off x="4355976" y="2816932"/>
            <a:ext cx="170192" cy="164677"/>
          </a:xfrm>
          <a:prstGeom prst="ellipse">
            <a:avLst/>
          </a:prstGeom>
          <a:solidFill>
            <a:srgbClr val="FFC000"/>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zh-CN" altLang="en-US" sz="1200">
              <a:solidFill>
                <a:srgbClr val="006699"/>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88124" y="2708920"/>
            <a:ext cx="416619" cy="4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23514" y="2708920"/>
            <a:ext cx="416619" cy="4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07635" y="2732447"/>
            <a:ext cx="416619" cy="4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4" name="组合 8"/>
          <p:cNvGrpSpPr>
            <a:grpSpLocks/>
          </p:cNvGrpSpPr>
          <p:nvPr/>
        </p:nvGrpSpPr>
        <p:grpSpPr bwMode="auto">
          <a:xfrm>
            <a:off x="7769113" y="2811276"/>
            <a:ext cx="295275" cy="293688"/>
            <a:chOff x="5798333" y="2411591"/>
            <a:chExt cx="293687" cy="293687"/>
          </a:xfrm>
        </p:grpSpPr>
        <p:pic>
          <p:nvPicPr>
            <p:cNvPr id="115"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pic>
        <p:nvPicPr>
          <p:cNvPr id="11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91983" y="3565526"/>
            <a:ext cx="416619" cy="4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36396" y="3609020"/>
            <a:ext cx="416619" cy="4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60132" y="4509120"/>
            <a:ext cx="416619" cy="4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23833" y="4478002"/>
            <a:ext cx="416619" cy="4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0" name="组合 8"/>
          <p:cNvGrpSpPr>
            <a:grpSpLocks/>
          </p:cNvGrpSpPr>
          <p:nvPr/>
        </p:nvGrpSpPr>
        <p:grpSpPr bwMode="auto">
          <a:xfrm>
            <a:off x="7808292" y="4575473"/>
            <a:ext cx="292100" cy="293687"/>
            <a:chOff x="5798333" y="2411591"/>
            <a:chExt cx="293687" cy="293687"/>
          </a:xfrm>
        </p:grpSpPr>
        <p:pic>
          <p:nvPicPr>
            <p:cNvPr id="131" name="椭圆 2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8333" y="2411591"/>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 Box 96"/>
            <p:cNvSpPr txBox="1">
              <a:spLocks noChangeArrowheads="1"/>
            </p:cNvSpPr>
            <p:nvPr/>
          </p:nvSpPr>
          <p:spPr bwMode="auto">
            <a:xfrm>
              <a:off x="5880883" y="2471916"/>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en-US">
                <a:solidFill>
                  <a:srgbClr val="FFFFFF"/>
                </a:solidFill>
                <a:latin typeface="Times New Roman" pitchFamily="18" charset="0"/>
                <a:ea typeface="黑体" pitchFamily="49" charset="-122"/>
                <a:cs typeface="Times New Roman" pitchFamily="18" charset="0"/>
              </a:endParaRPr>
            </a:p>
          </p:txBody>
        </p:sp>
      </p:grpSp>
    </p:spTree>
    <p:extLst>
      <p:ext uri="{BB962C8B-B14F-4D97-AF65-F5344CB8AC3E}">
        <p14:creationId xmlns:p14="http://schemas.microsoft.com/office/powerpoint/2010/main" val="2433633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2"/>
          <p:cNvSpPr>
            <a:spLocks noChangeArrowheads="1"/>
          </p:cNvSpPr>
          <p:nvPr/>
        </p:nvSpPr>
        <p:spPr bwMode="auto">
          <a:xfrm>
            <a:off x="503238" y="5624513"/>
            <a:ext cx="818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dirty="0">
                <a:latin typeface="Times New Roman" pitchFamily="18" charset="0"/>
                <a:cs typeface="Times New Roman" pitchFamily="18" charset="0"/>
              </a:rPr>
              <a:t>Varies of healthy filters can be chosen to fix on the main air filter.</a:t>
            </a:r>
            <a:endParaRPr lang="zh-CN" altLang="en-US" dirty="0">
              <a:latin typeface="Times New Roman" pitchFamily="18" charset="0"/>
              <a:ea typeface="新宋体" pitchFamily="49" charset="-122"/>
              <a:cs typeface="Times New Roman" pitchFamily="18" charset="0"/>
            </a:endParaRPr>
          </a:p>
        </p:txBody>
      </p:sp>
      <p:sp>
        <p:nvSpPr>
          <p:cNvPr id="11267"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1269"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75" y="1412875"/>
            <a:ext cx="26717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150" y="1412875"/>
            <a:ext cx="26717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16050"/>
            <a:ext cx="23590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5"/>
          <p:cNvSpPr txBox="1">
            <a:spLocks noChangeArrowheads="1"/>
          </p:cNvSpPr>
          <p:nvPr/>
        </p:nvSpPr>
        <p:spPr bwMode="auto">
          <a:xfrm>
            <a:off x="503238" y="1587500"/>
            <a:ext cx="206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defRPr/>
            </a:pPr>
            <a:r>
              <a:rPr lang="en-US" altLang="zh-CN" sz="1600" b="1" dirty="0" smtClean="0">
                <a:solidFill>
                  <a:schemeClr val="tx1">
                    <a:lumMod val="65000"/>
                    <a:lumOff val="35000"/>
                  </a:schemeClr>
                </a:solidFill>
                <a:latin typeface="Times New Roman" pitchFamily="18" charset="0"/>
                <a:cs typeface="Times New Roman" pitchFamily="18" charset="0"/>
              </a:rPr>
              <a:t>2 Style Installation</a:t>
            </a:r>
            <a:endParaRPr lang="zh-CN" altLang="en-US" sz="1600" b="1" dirty="0" smtClean="0">
              <a:solidFill>
                <a:schemeClr val="tx1">
                  <a:lumMod val="65000"/>
                  <a:lumOff val="35000"/>
                </a:schemeClr>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2643188" y="15875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3D Air Flow</a:t>
            </a:r>
            <a:endParaRPr lang="en-US" altLang="zh-CN" sz="1600" b="1" dirty="0">
              <a:solidFill>
                <a:schemeClr val="tx1">
                  <a:lumMod val="65000"/>
                  <a:lumOff val="35000"/>
                </a:schemeClr>
              </a:solidFill>
              <a:latin typeface="Times New Roman" pitchFamily="18" charset="0"/>
              <a:cs typeface="Times New Roman" pitchFamily="18" charset="0"/>
            </a:endParaRPr>
          </a:p>
        </p:txBody>
      </p:sp>
      <p:sp>
        <p:nvSpPr>
          <p:cNvPr id="29" name="TextBox 28"/>
          <p:cNvSpPr txBox="1">
            <a:spLocks noChangeArrowheads="1"/>
          </p:cNvSpPr>
          <p:nvPr/>
        </p:nvSpPr>
        <p:spPr bwMode="auto">
          <a:xfrm>
            <a:off x="4464050" y="1587500"/>
            <a:ext cx="209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600" b="1" dirty="0" smtClean="0">
                <a:solidFill>
                  <a:schemeClr val="tx1">
                    <a:lumMod val="65000"/>
                    <a:lumOff val="35000"/>
                  </a:schemeClr>
                </a:solidFill>
                <a:latin typeface="Times New Roman" pitchFamily="18" charset="0"/>
                <a:cs typeface="Times New Roman" pitchFamily="18" charset="0"/>
              </a:rPr>
              <a:t>2-way Drainage</a:t>
            </a:r>
            <a:endParaRPr lang="zh-CN" altLang="en-US" sz="1600" b="1" dirty="0">
              <a:solidFill>
                <a:schemeClr val="tx1">
                  <a:lumMod val="65000"/>
                  <a:lumOff val="35000"/>
                </a:schemeClr>
              </a:solidFill>
              <a:latin typeface="Times New Roman" pitchFamily="18" charset="0"/>
              <a:cs typeface="Times New Roman" pitchFamily="18" charset="0"/>
            </a:endParaRPr>
          </a:p>
        </p:txBody>
      </p:sp>
      <p:pic>
        <p:nvPicPr>
          <p:cNvPr id="11275" name="Picture 5" descr="d:\mydata\桌面\网页设计蓝条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788" y="1414463"/>
            <a:ext cx="284321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21"/>
          <p:cNvSpPr txBox="1">
            <a:spLocks noChangeArrowheads="1"/>
          </p:cNvSpPr>
          <p:nvPr/>
        </p:nvSpPr>
        <p:spPr bwMode="auto">
          <a:xfrm>
            <a:off x="6768245" y="1587500"/>
            <a:ext cx="113750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600" b="1" dirty="0" smtClean="0">
                <a:solidFill>
                  <a:schemeClr val="bg1"/>
                </a:solidFill>
                <a:latin typeface="Times New Roman" pitchFamily="18" charset="0"/>
                <a:cs typeface="Times New Roman" pitchFamily="18" charset="0"/>
              </a:rPr>
              <a:t>Healthy</a:t>
            </a:r>
            <a:endParaRPr lang="zh-CN" altLang="en-US" sz="1600" b="1" dirty="0">
              <a:solidFill>
                <a:schemeClr val="bg1"/>
              </a:solidFill>
              <a:latin typeface="Times New Roman" pitchFamily="18" charset="0"/>
              <a:cs typeface="Times New Roman" pitchFamily="18" charset="0"/>
            </a:endParaRPr>
          </a:p>
        </p:txBody>
      </p:sp>
      <p:pic>
        <p:nvPicPr>
          <p:cNvPr id="32" name="图片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888" y="2978150"/>
            <a:ext cx="4297362" cy="2139950"/>
          </a:xfrm>
          <a:prstGeom prst="rect">
            <a:avLst/>
          </a:prstGeom>
          <a:ln>
            <a:noFill/>
          </a:ln>
          <a:effectLst>
            <a:outerShdw blurRad="292100" dist="139700" dir="2700000" algn="tl" rotWithShape="0">
              <a:srgbClr val="333333">
                <a:alpha val="65000"/>
              </a:srgbClr>
            </a:outerShdw>
          </a:effectLst>
        </p:spPr>
      </p:pic>
      <p:sp>
        <p:nvSpPr>
          <p:cNvPr id="11278" name="椭圆 2"/>
          <p:cNvSpPr>
            <a:spLocks noChangeArrowheads="1"/>
          </p:cNvSpPr>
          <p:nvPr/>
        </p:nvSpPr>
        <p:spPr bwMode="auto">
          <a:xfrm>
            <a:off x="1563688" y="4146550"/>
            <a:ext cx="2360612" cy="83343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zh-CN" altLang="en-US"/>
          </a:p>
        </p:txBody>
      </p:sp>
      <p:pic>
        <p:nvPicPr>
          <p:cNvPr id="34" name="Picture 1" descr="Vitamin C Fli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0488" y="2305050"/>
            <a:ext cx="1900237" cy="434975"/>
          </a:xfrm>
          <a:prstGeom prst="rect">
            <a:avLst/>
          </a:prstGeom>
          <a:ln>
            <a:noFill/>
          </a:ln>
          <a:effectLst>
            <a:outerShdw blurRad="292100" dist="139700" dir="2700000" algn="tl" rotWithShape="0">
              <a:srgbClr val="333333">
                <a:alpha val="65000"/>
              </a:srgbClr>
            </a:outerShdw>
          </a:effectLst>
          <a:extLst/>
        </p:spPr>
      </p:pic>
      <p:pic>
        <p:nvPicPr>
          <p:cNvPr id="35" name="Picture 3" descr="Nan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0013" y="2924175"/>
            <a:ext cx="1892300" cy="425450"/>
          </a:xfrm>
          <a:prstGeom prst="rect">
            <a:avLst/>
          </a:prstGeom>
          <a:ln>
            <a:noFill/>
          </a:ln>
          <a:effectLst>
            <a:outerShdw blurRad="292100" dist="139700" dir="2700000" algn="tl" rotWithShape="0">
              <a:srgbClr val="333333">
                <a:alpha val="65000"/>
              </a:srgbClr>
            </a:outerShdw>
          </a:effectLst>
          <a:extLst/>
        </p:spPr>
      </p:pic>
      <p:pic>
        <p:nvPicPr>
          <p:cNvPr id="36" name="Picture 5" descr="Bio Filt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89688" y="3500438"/>
            <a:ext cx="2073275" cy="600075"/>
          </a:xfrm>
          <a:prstGeom prst="rect">
            <a:avLst/>
          </a:prstGeom>
          <a:ln>
            <a:noFill/>
          </a:ln>
          <a:effectLst>
            <a:outerShdw blurRad="292100" dist="139700" dir="2700000" algn="tl" rotWithShape="0">
              <a:srgbClr val="333333">
                <a:alpha val="65000"/>
              </a:srgbClr>
            </a:outerShdw>
          </a:effectLst>
          <a:extLst/>
        </p:spPr>
      </p:pic>
      <p:pic>
        <p:nvPicPr>
          <p:cNvPr id="37"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50013" y="4149725"/>
            <a:ext cx="1892300" cy="396875"/>
          </a:xfrm>
          <a:prstGeom prst="rect">
            <a:avLst/>
          </a:prstGeom>
          <a:ln>
            <a:noFill/>
          </a:ln>
          <a:effectLst>
            <a:outerShdw blurRad="292100" dist="139700" dir="2700000" algn="tl" rotWithShape="0">
              <a:srgbClr val="333333">
                <a:alpha val="65000"/>
              </a:srgbClr>
            </a:outerShdw>
          </a:effectLst>
          <a:extLst/>
        </p:spPr>
      </p:pic>
      <p:pic>
        <p:nvPicPr>
          <p:cNvPr id="38" name="Picture 9" descr="活性炭纤维网"/>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40488" y="4724400"/>
            <a:ext cx="1946275" cy="498475"/>
          </a:xfrm>
          <a:prstGeom prst="rect">
            <a:avLst/>
          </a:prstGeom>
          <a:ln>
            <a:noFill/>
          </a:ln>
          <a:effectLst>
            <a:outerShdw blurRad="292100" dist="139700" dir="2700000" algn="tl" rotWithShape="0">
              <a:srgbClr val="333333">
                <a:alpha val="65000"/>
              </a:srgbClr>
            </a:outerShdw>
          </a:effectLst>
          <a:extLst/>
        </p:spPr>
      </p:pic>
      <p:cxnSp>
        <p:nvCxnSpPr>
          <p:cNvPr id="39" name="直接箭头连接符 38"/>
          <p:cNvCxnSpPr/>
          <p:nvPr/>
        </p:nvCxnSpPr>
        <p:spPr bwMode="auto">
          <a:xfrm flipH="1">
            <a:off x="3621088" y="2501900"/>
            <a:ext cx="2768600" cy="1812925"/>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FF0000"/>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cxnSp>
        <p:nvCxnSpPr>
          <p:cNvPr id="40" name="直接箭头连接符 39"/>
          <p:cNvCxnSpPr/>
          <p:nvPr/>
        </p:nvCxnSpPr>
        <p:spPr bwMode="auto">
          <a:xfrm flipH="1">
            <a:off x="3621088" y="3232150"/>
            <a:ext cx="2768600" cy="1214438"/>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FF0000"/>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cxnSp>
        <p:nvCxnSpPr>
          <p:cNvPr id="41" name="直接箭头连接符 40"/>
          <p:cNvCxnSpPr>
            <a:stCxn id="36" idx="1"/>
          </p:cNvCxnSpPr>
          <p:nvPr/>
        </p:nvCxnSpPr>
        <p:spPr bwMode="auto">
          <a:xfrm flipH="1">
            <a:off x="3621088" y="3800475"/>
            <a:ext cx="2768600" cy="746125"/>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FF0000"/>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cxnSp>
        <p:nvCxnSpPr>
          <p:cNvPr id="42" name="直接箭头连接符 41"/>
          <p:cNvCxnSpPr>
            <a:stCxn id="37" idx="1"/>
          </p:cNvCxnSpPr>
          <p:nvPr/>
        </p:nvCxnSpPr>
        <p:spPr bwMode="auto">
          <a:xfrm flipH="1">
            <a:off x="3621088" y="4348163"/>
            <a:ext cx="2828925" cy="312737"/>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FF0000"/>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cxnSp>
        <p:nvCxnSpPr>
          <p:cNvPr id="43" name="直接箭头连接符 42"/>
          <p:cNvCxnSpPr>
            <a:stCxn id="38" idx="1"/>
          </p:cNvCxnSpPr>
          <p:nvPr/>
        </p:nvCxnSpPr>
        <p:spPr bwMode="auto">
          <a:xfrm flipH="1" flipV="1">
            <a:off x="3621088" y="4751388"/>
            <a:ext cx="2819400" cy="222250"/>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FF0000"/>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sp>
        <p:nvSpPr>
          <p:cNvPr id="11289" name="WordArt 2"/>
          <p:cNvSpPr>
            <a:spLocks noChangeArrowheads="1" noChangeShapeType="1" noTextEdit="1"/>
          </p:cNvSpPr>
          <p:nvPr/>
        </p:nvSpPr>
        <p:spPr bwMode="auto">
          <a:xfrm>
            <a:off x="7013575" y="2406650"/>
            <a:ext cx="936625" cy="209550"/>
          </a:xfrm>
          <a:prstGeom prst="rect">
            <a:avLst/>
          </a:prstGeom>
        </p:spPr>
        <p:txBody>
          <a:bodyPr wrap="none" fromWordArt="1">
            <a:prstTxWarp prst="textPlain">
              <a:avLst>
                <a:gd name="adj" fmla="val 50000"/>
              </a:avLst>
            </a:prstTxWarp>
          </a:bodyPr>
          <a:lstStyle/>
          <a:p>
            <a:pPr algn="ctr"/>
            <a:r>
              <a:rPr lang="en-US" altLang="zh-CN"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VC Filter</a:t>
            </a:r>
            <a:endParaRPr lang="zh-CN" altLang="en-US" kern="10">
              <a:ln w="19050">
                <a:solidFill>
                  <a:srgbClr val="99CCFF"/>
                </a:solidFill>
                <a:round/>
                <a:headEnd/>
                <a:tailEnd/>
              </a:ln>
              <a:solidFill>
                <a:srgbClr val="0066CC"/>
              </a:solidFill>
              <a:effectLst>
                <a:outerShdw dist="35921" dir="2700000" algn="ctr" rotWithShape="0">
                  <a:srgbClr val="990000"/>
                </a:outerShdw>
              </a:effectLst>
              <a:latin typeface="宋体"/>
              <a:ea typeface="宋体"/>
            </a:endParaRPr>
          </a:p>
        </p:txBody>
      </p:sp>
      <p:sp>
        <p:nvSpPr>
          <p:cNvPr id="11290" name="WordArt 4"/>
          <p:cNvSpPr>
            <a:spLocks noChangeArrowheads="1" noChangeShapeType="1" noTextEdit="1"/>
          </p:cNvSpPr>
          <p:nvPr/>
        </p:nvSpPr>
        <p:spPr bwMode="auto">
          <a:xfrm>
            <a:off x="6969125" y="3014663"/>
            <a:ext cx="936625" cy="207962"/>
          </a:xfrm>
          <a:prstGeom prst="rect">
            <a:avLst/>
          </a:prstGeom>
        </p:spPr>
        <p:txBody>
          <a:bodyPr wrap="none" fromWordArt="1">
            <a:prstTxWarp prst="textPlain">
              <a:avLst>
                <a:gd name="adj" fmla="val 50000"/>
              </a:avLst>
            </a:prstTxWarp>
          </a:bodyPr>
          <a:lstStyle/>
          <a:p>
            <a:pPr algn="ctr"/>
            <a:r>
              <a:rPr lang="en-US" altLang="zh-CN"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Nano Filter</a:t>
            </a:r>
            <a:endParaRPr lang="zh-CN" altLang="en-US" kern="10">
              <a:ln w="19050">
                <a:solidFill>
                  <a:srgbClr val="99CCFF"/>
                </a:solidFill>
                <a:round/>
                <a:headEnd/>
                <a:tailEnd/>
              </a:ln>
              <a:solidFill>
                <a:srgbClr val="0066CC"/>
              </a:solidFill>
              <a:effectLst>
                <a:outerShdw dist="35921" dir="2700000" algn="ctr" rotWithShape="0">
                  <a:srgbClr val="990000"/>
                </a:outerShdw>
              </a:effectLst>
              <a:latin typeface="宋体"/>
              <a:ea typeface="宋体"/>
            </a:endParaRPr>
          </a:p>
        </p:txBody>
      </p:sp>
      <p:sp>
        <p:nvSpPr>
          <p:cNvPr id="11291" name="WordArt 6"/>
          <p:cNvSpPr>
            <a:spLocks noChangeArrowheads="1" noChangeShapeType="1" noTextEdit="1"/>
          </p:cNvSpPr>
          <p:nvPr/>
        </p:nvSpPr>
        <p:spPr bwMode="auto">
          <a:xfrm>
            <a:off x="6931025" y="3619500"/>
            <a:ext cx="1006475" cy="234950"/>
          </a:xfrm>
          <a:prstGeom prst="rect">
            <a:avLst/>
          </a:prstGeom>
        </p:spPr>
        <p:txBody>
          <a:bodyPr wrap="none" fromWordArt="1">
            <a:prstTxWarp prst="textPlain">
              <a:avLst>
                <a:gd name="adj" fmla="val 50000"/>
              </a:avLst>
            </a:prstTxWarp>
          </a:bodyPr>
          <a:lstStyle/>
          <a:p>
            <a:pPr algn="ctr"/>
            <a:r>
              <a:rPr lang="en-US" altLang="zh-CN"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Bio Filter</a:t>
            </a:r>
            <a:endParaRPr lang="zh-CN" altLang="en-US" kern="10">
              <a:ln w="19050">
                <a:solidFill>
                  <a:srgbClr val="99CCFF"/>
                </a:solidFill>
                <a:round/>
                <a:headEnd/>
                <a:tailEnd/>
              </a:ln>
              <a:solidFill>
                <a:srgbClr val="0066CC"/>
              </a:solidFill>
              <a:effectLst>
                <a:outerShdw dist="35921" dir="2700000" algn="ctr" rotWithShape="0">
                  <a:srgbClr val="990000"/>
                </a:outerShdw>
              </a:effectLst>
              <a:latin typeface="宋体"/>
              <a:ea typeface="宋体"/>
            </a:endParaRPr>
          </a:p>
        </p:txBody>
      </p:sp>
      <p:sp>
        <p:nvSpPr>
          <p:cNvPr id="11292" name="WordArt 8"/>
          <p:cNvSpPr>
            <a:spLocks noChangeArrowheads="1" noChangeShapeType="1" noTextEdit="1"/>
          </p:cNvSpPr>
          <p:nvPr/>
        </p:nvSpPr>
        <p:spPr bwMode="auto">
          <a:xfrm>
            <a:off x="6923088" y="4213225"/>
            <a:ext cx="1101725" cy="230188"/>
          </a:xfrm>
          <a:prstGeom prst="rect">
            <a:avLst/>
          </a:prstGeom>
        </p:spPr>
        <p:txBody>
          <a:bodyPr wrap="none" fromWordArt="1">
            <a:prstTxWarp prst="textPlain">
              <a:avLst>
                <a:gd name="adj" fmla="val 50000"/>
              </a:avLst>
            </a:prstTxWarp>
          </a:bodyPr>
          <a:lstStyle/>
          <a:p>
            <a:pPr algn="ctr"/>
            <a:r>
              <a:rPr lang="en-US" altLang="zh-CN"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Silver Filter</a:t>
            </a:r>
            <a:endParaRPr lang="zh-CN" altLang="en-US" kern="10">
              <a:ln w="19050">
                <a:solidFill>
                  <a:srgbClr val="99CCFF"/>
                </a:solidFill>
                <a:round/>
                <a:headEnd/>
                <a:tailEnd/>
              </a:ln>
              <a:solidFill>
                <a:srgbClr val="0066CC"/>
              </a:solidFill>
              <a:effectLst>
                <a:outerShdw dist="35921" dir="2700000" algn="ctr" rotWithShape="0">
                  <a:srgbClr val="990000"/>
                </a:outerShdw>
              </a:effectLst>
              <a:latin typeface="宋体"/>
              <a:ea typeface="宋体"/>
            </a:endParaRPr>
          </a:p>
        </p:txBody>
      </p:sp>
      <p:sp>
        <p:nvSpPr>
          <p:cNvPr id="11293" name="WordArt 10"/>
          <p:cNvSpPr>
            <a:spLocks noChangeArrowheads="1" noChangeShapeType="1" noTextEdit="1"/>
          </p:cNvSpPr>
          <p:nvPr/>
        </p:nvSpPr>
        <p:spPr bwMode="auto">
          <a:xfrm>
            <a:off x="6911975" y="4845050"/>
            <a:ext cx="1101725" cy="238125"/>
          </a:xfrm>
          <a:prstGeom prst="rect">
            <a:avLst/>
          </a:prstGeom>
        </p:spPr>
        <p:txBody>
          <a:bodyPr wrap="none" fromWordArt="1">
            <a:prstTxWarp prst="textPlain">
              <a:avLst>
                <a:gd name="adj" fmla="val 50000"/>
              </a:avLst>
            </a:prstTxWarp>
          </a:bodyPr>
          <a:lstStyle/>
          <a:p>
            <a:pPr algn="ctr"/>
            <a:r>
              <a:rPr lang="en-US" altLang="zh-CN"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Carbon Filter</a:t>
            </a:r>
            <a:endParaRPr lang="zh-CN" altLang="en-US" kern="10">
              <a:ln w="19050">
                <a:solidFill>
                  <a:srgbClr val="99CCFF"/>
                </a:solidFill>
                <a:round/>
                <a:headEnd/>
                <a:tailEnd/>
              </a:ln>
              <a:solidFill>
                <a:srgbClr val="0066CC"/>
              </a:solidFill>
              <a:effectLst>
                <a:outerShdw dist="35921" dir="2700000" algn="ctr" rotWithShape="0">
                  <a:srgbClr val="990000"/>
                </a:outerShdw>
              </a:effectLst>
              <a:latin typeface="宋体"/>
              <a:ea typeface="宋体"/>
            </a:endParaRPr>
          </a:p>
        </p:txBody>
      </p:sp>
      <p:sp>
        <p:nvSpPr>
          <p:cNvPr id="31" name="TextBox 4"/>
          <p:cNvSpPr txBox="1">
            <a:spLocks noChangeArrowheads="1"/>
          </p:cNvSpPr>
          <p:nvPr/>
        </p:nvSpPr>
        <p:spPr bwMode="auto">
          <a:xfrm>
            <a:off x="583320" y="2221706"/>
            <a:ext cx="2916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800" b="1" dirty="0">
                <a:solidFill>
                  <a:schemeClr val="tx1"/>
                </a:solidFill>
                <a:latin typeface="Times New Roman" pitchFamily="18" charset="0"/>
                <a:cs typeface="Times New Roman" pitchFamily="18" charset="0"/>
              </a:rPr>
              <a:t>Healthy </a:t>
            </a:r>
            <a:r>
              <a:rPr lang="en-US" altLang="zh-CN" sz="1800" b="1" dirty="0" smtClean="0">
                <a:solidFill>
                  <a:schemeClr val="tx1"/>
                </a:solidFill>
                <a:latin typeface="Times New Roman" pitchFamily="18" charset="0"/>
                <a:cs typeface="Times New Roman" pitchFamily="18" charset="0"/>
              </a:rPr>
              <a:t>filters </a:t>
            </a:r>
            <a:endParaRPr lang="zh-CN" altLang="en-US" sz="1800" b="1" dirty="0">
              <a:solidFill>
                <a:schemeClr val="tx1"/>
              </a:solidFill>
              <a:latin typeface="Times New Roman" pitchFamily="18" charset="0"/>
              <a:ea typeface="宋体" pitchFamily="2" charset="-122"/>
              <a:cs typeface="Times New Roman" pitchFamily="18" charset="0"/>
            </a:endParaRPr>
          </a:p>
        </p:txBody>
      </p:sp>
      <p:sp>
        <p:nvSpPr>
          <p:cNvPr id="33" name="爆炸形 1 32"/>
          <p:cNvSpPr/>
          <p:nvPr/>
        </p:nvSpPr>
        <p:spPr bwMode="auto">
          <a:xfrm>
            <a:off x="3752396" y="2132856"/>
            <a:ext cx="2505983"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44"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49734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281638" y="890505"/>
            <a:ext cx="2399084"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defRPr/>
            </a:pPr>
            <a:r>
              <a:rPr lang="en-US" altLang="zh-CN" sz="2400" b="1" kern="10" dirty="0" smtClean="0">
                <a:ln w="9525">
                  <a:noFill/>
                  <a:round/>
                  <a:headEnd/>
                  <a:tailEnd/>
                </a:ln>
                <a:latin typeface="Times New Roman" pitchFamily="18" charset="0"/>
                <a:cs typeface="Times New Roman" pitchFamily="18" charset="0"/>
              </a:rPr>
              <a:t>Auto-Restart</a:t>
            </a:r>
            <a:endParaRPr lang="zh-CN" altLang="en-US" sz="2400" b="1" dirty="0" smtClean="0">
              <a:latin typeface="Times New Roman" pitchFamily="18" charset="0"/>
              <a:cs typeface="Times New Roman" pitchFamily="18" charset="0"/>
            </a:endParaRPr>
          </a:p>
        </p:txBody>
      </p:sp>
      <p:pic>
        <p:nvPicPr>
          <p:cNvPr id="3" name="Picture 8" descr="Auto rest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638" y="1412776"/>
            <a:ext cx="2399084" cy="2431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9" descr="未标题-1.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6481" y="3861048"/>
            <a:ext cx="408045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81638" y="5517232"/>
            <a:ext cx="7804945" cy="646331"/>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altLang="zh-CN" dirty="0">
                <a:latin typeface="Times New Roman" pitchFamily="18" charset="0"/>
                <a:cs typeface="Times New Roman" pitchFamily="18" charset="0"/>
              </a:rPr>
              <a:t>If the air conditioner shuts off unexpectedly due to the power off, it will restart to work under the previous setting mode automatically when the power resumes.</a:t>
            </a:r>
          </a:p>
        </p:txBody>
      </p:sp>
      <p:sp>
        <p:nvSpPr>
          <p:cNvPr id="8" name="爆炸形 1 7"/>
          <p:cNvSpPr/>
          <p:nvPr/>
        </p:nvSpPr>
        <p:spPr bwMode="auto">
          <a:xfrm>
            <a:off x="2411760" y="856891"/>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55498" y="2726630"/>
            <a:ext cx="3311978" cy="22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6096" y="2024844"/>
            <a:ext cx="3376323" cy="646331"/>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Dial switch </a:t>
            </a:r>
            <a:r>
              <a:rPr lang="en-US" altLang="zh-CN" dirty="0">
                <a:latin typeface="Times New Roman" panose="02020603050405020304" pitchFamily="18" charset="0"/>
                <a:cs typeface="Times New Roman" panose="02020603050405020304" pitchFamily="18" charset="0"/>
              </a:rPr>
              <a:t>to </a:t>
            </a:r>
            <a:r>
              <a:rPr lang="en-US" altLang="zh-CN" dirty="0" smtClean="0">
                <a:latin typeface="Times New Roman" panose="02020603050405020304" pitchFamily="18" charset="0"/>
                <a:cs typeface="Times New Roman" panose="02020603050405020304" pitchFamily="18" charset="0"/>
              </a:rPr>
              <a:t>realize Auto-Restart or cancel</a:t>
            </a:r>
            <a:endParaRPr lang="zh-CN" altLang="en-US" dirty="0">
              <a:latin typeface="Times New Roman" panose="02020603050405020304" pitchFamily="18" charset="0"/>
              <a:cs typeface="Times New Roman" panose="02020603050405020304" pitchFamily="18" charset="0"/>
            </a:endParaRPr>
          </a:p>
        </p:txBody>
      </p:sp>
      <p:sp>
        <p:nvSpPr>
          <p:cNvPr id="10" name="爆炸形 1 9"/>
          <p:cNvSpPr/>
          <p:nvPr/>
        </p:nvSpPr>
        <p:spPr bwMode="auto">
          <a:xfrm>
            <a:off x="5455498" y="906358"/>
            <a:ext cx="2969638" cy="1226498"/>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400" b="1" i="0" u="sng" strike="noStrike" cap="none" normalizeH="0" baseline="0" dirty="0" smtClean="0">
                <a:ln>
                  <a:noFill/>
                </a:ln>
                <a:solidFill>
                  <a:srgbClr val="FF0000"/>
                </a:solidFill>
                <a:effectLst/>
                <a:latin typeface="Arial" pitchFamily="34" charset="0"/>
                <a:ea typeface="宋体" pitchFamily="2" charset="-122"/>
              </a:rPr>
              <a:t>Optional</a:t>
            </a:r>
            <a:r>
              <a:rPr kumimoji="0" lang="en-US" altLang="zh-CN" sz="1400" b="1" i="0" u="sng" strike="noStrike" cap="none" normalizeH="0" dirty="0" smtClean="0">
                <a:ln>
                  <a:noFill/>
                </a:ln>
                <a:solidFill>
                  <a:srgbClr val="FF0000"/>
                </a:solidFill>
                <a:effectLst/>
                <a:latin typeface="Arial" pitchFamily="34" charset="0"/>
                <a:ea typeface="宋体" pitchFamily="2" charset="-122"/>
              </a:rPr>
              <a:t> for Inverter model</a:t>
            </a:r>
            <a:endParaRPr kumimoji="0" lang="zh-CN" altLang="en-US" sz="14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1"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445404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752483"/>
            <a:ext cx="1907599" cy="175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表格 14"/>
          <p:cNvGraphicFramePr>
            <a:graphicFrameLocks noGrp="1"/>
          </p:cNvGraphicFramePr>
          <p:nvPr>
            <p:extLst>
              <p:ext uri="{D42A27DB-BD31-4B8C-83A1-F6EECF244321}">
                <p14:modId xmlns:p14="http://schemas.microsoft.com/office/powerpoint/2010/main" val="2337306024"/>
              </p:ext>
            </p:extLst>
          </p:nvPr>
        </p:nvGraphicFramePr>
        <p:xfrm>
          <a:off x="2009145" y="2900717"/>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pic>
        <p:nvPicPr>
          <p:cNvPr id="11274" name="Picture 1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195736" y="2756701"/>
            <a:ext cx="4528456" cy="31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表格 15"/>
          <p:cNvGraphicFramePr>
            <a:graphicFrameLocks noGrp="1"/>
          </p:cNvGraphicFramePr>
          <p:nvPr>
            <p:extLst>
              <p:ext uri="{D42A27DB-BD31-4B8C-83A1-F6EECF244321}">
                <p14:modId xmlns:p14="http://schemas.microsoft.com/office/powerpoint/2010/main" val="1153474805"/>
              </p:ext>
            </p:extLst>
          </p:nvPr>
        </p:nvGraphicFramePr>
        <p:xfrm>
          <a:off x="5782184" y="1988840"/>
          <a:ext cx="1031775" cy="251460"/>
        </p:xfrm>
        <a:graphic>
          <a:graphicData uri="http://schemas.openxmlformats.org/drawingml/2006/table">
            <a:tbl>
              <a:tblPr firstRow="1" bandRow="1">
                <a:tableStyleId>{5C22544A-7EE6-4342-B048-85BDC9FD1C3A}</a:tableStyleId>
              </a:tblPr>
              <a:tblGrid>
                <a:gridCol w="343925"/>
                <a:gridCol w="343925"/>
                <a:gridCol w="343925"/>
              </a:tblGrid>
              <a:tr h="231800">
                <a:tc>
                  <a:txBody>
                    <a:bodyPr/>
                    <a:lstStyle/>
                    <a:p>
                      <a:pPr algn="ctr"/>
                      <a:r>
                        <a:rPr lang="en-US" altLang="zh-CN" sz="1050" dirty="0" smtClean="0">
                          <a:solidFill>
                            <a:schemeClr val="bg1"/>
                          </a:solidFill>
                        </a:rPr>
                        <a:t>P</a:t>
                      </a:r>
                      <a:endParaRPr lang="zh-CN" altLang="en-US" sz="1050" dirty="0">
                        <a:solidFill>
                          <a:schemeClr val="bg1"/>
                        </a:solidFill>
                      </a:endParaRPr>
                    </a:p>
                  </a:txBody>
                  <a:tcPr/>
                </a:tc>
                <a:tc>
                  <a:txBody>
                    <a:bodyPr/>
                    <a:lstStyle/>
                    <a:p>
                      <a:pPr algn="ctr"/>
                      <a:r>
                        <a:rPr lang="en-US" altLang="zh-CN" sz="1050" dirty="0" smtClean="0">
                          <a:solidFill>
                            <a:schemeClr val="tx1"/>
                          </a:solidFill>
                        </a:rPr>
                        <a:t>Q</a:t>
                      </a:r>
                      <a:endParaRPr lang="zh-CN" altLang="en-US" sz="1050" dirty="0">
                        <a:solidFill>
                          <a:schemeClr val="tx1"/>
                        </a:solidFill>
                      </a:endParaRPr>
                    </a:p>
                  </a:txBody>
                  <a:tcPr>
                    <a:solidFill>
                      <a:schemeClr val="accent1">
                        <a:lumMod val="40000"/>
                        <a:lumOff val="60000"/>
                      </a:schemeClr>
                    </a:solidFill>
                  </a:tcPr>
                </a:tc>
                <a:tc>
                  <a:txBody>
                    <a:bodyPr/>
                    <a:lstStyle/>
                    <a:p>
                      <a:pPr algn="ctr"/>
                      <a:r>
                        <a:rPr lang="en-US" altLang="zh-CN" sz="1050" dirty="0" smtClean="0">
                          <a:solidFill>
                            <a:schemeClr val="tx1"/>
                          </a:solidFill>
                        </a:rPr>
                        <a:t>E</a:t>
                      </a:r>
                      <a:endParaRPr lang="zh-CN" altLang="en-US" sz="1050" dirty="0">
                        <a:solidFill>
                          <a:schemeClr val="tx1"/>
                        </a:solidFill>
                      </a:endParaRPr>
                    </a:p>
                  </a:txBody>
                  <a:tcPr>
                    <a:solidFill>
                      <a:schemeClr val="accent1">
                        <a:lumMod val="20000"/>
                        <a:lumOff val="80000"/>
                      </a:schemeClr>
                    </a:solidFill>
                  </a:tcPr>
                </a:tc>
              </a:tr>
            </a:tbl>
          </a:graphicData>
        </a:graphic>
      </p:graphicFrame>
      <p:sp>
        <p:nvSpPr>
          <p:cNvPr id="17" name="矩形 16"/>
          <p:cNvSpPr/>
          <p:nvPr/>
        </p:nvSpPr>
        <p:spPr>
          <a:xfrm>
            <a:off x="5815090"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6103122"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2" name="矩形 31"/>
          <p:cNvSpPr/>
          <p:nvPr/>
        </p:nvSpPr>
        <p:spPr>
          <a:xfrm>
            <a:off x="6391154"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 name="椭圆 1"/>
          <p:cNvSpPr/>
          <p:nvPr/>
        </p:nvSpPr>
        <p:spPr>
          <a:xfrm rot="20087922">
            <a:off x="6658993" y="1089936"/>
            <a:ext cx="1886792" cy="585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The Past…</a:t>
            </a:r>
            <a:endParaRPr lang="zh-CN" altLang="en-US" b="1" dirty="0">
              <a:latin typeface="Times New Roman" panose="02020603050405020304" pitchFamily="18" charset="0"/>
              <a:cs typeface="Times New Roman" panose="02020603050405020304" pitchFamily="18" charset="0"/>
            </a:endParaRPr>
          </a:p>
        </p:txBody>
      </p:sp>
      <p:sp>
        <p:nvSpPr>
          <p:cNvPr id="35" name="矩形 34"/>
          <p:cNvSpPr/>
          <p:nvPr/>
        </p:nvSpPr>
        <p:spPr>
          <a:xfrm>
            <a:off x="250356" y="5798097"/>
            <a:ext cx="6501256" cy="646331"/>
          </a:xfrm>
          <a:prstGeom prst="rect">
            <a:avLst/>
          </a:prstGeom>
        </p:spPr>
        <p:txBody>
          <a:bodyPr wrap="square">
            <a:spAutoFit/>
          </a:bodyPr>
          <a:lstStyle/>
          <a:p>
            <a:pPr algn="just"/>
            <a:r>
              <a:rPr lang="en-US" altLang="zh-CN" dirty="0" smtClean="0">
                <a:latin typeface="Times New Roman" panose="02020603050405020304" pitchFamily="18" charset="0"/>
                <a:cs typeface="Times New Roman" panose="02020603050405020304" pitchFamily="18" charset="0"/>
              </a:rPr>
              <a:t>3 wires must correspond </a:t>
            </a:r>
            <a:r>
              <a:rPr lang="en-US" altLang="zh-CN" dirty="0">
                <a:latin typeface="Times New Roman" panose="02020603050405020304" pitchFamily="18" charset="0"/>
                <a:cs typeface="Times New Roman" panose="02020603050405020304" pitchFamily="18" charset="0"/>
              </a:rPr>
              <a:t>to </a:t>
            </a:r>
            <a:r>
              <a:rPr lang="en-US" altLang="zh-CN" dirty="0" smtClean="0">
                <a:latin typeface="Times New Roman" panose="02020603050405020304" pitchFamily="18" charset="0"/>
                <a:cs typeface="Times New Roman" panose="02020603050405020304" pitchFamily="18" charset="0"/>
              </a:rPr>
              <a:t>P, Q and E terminal one </a:t>
            </a:r>
            <a:r>
              <a:rPr lang="en-US" altLang="zh-CN" dirty="0">
                <a:latin typeface="Times New Roman" panose="02020603050405020304" pitchFamily="18" charset="0"/>
                <a:cs typeface="Times New Roman" panose="02020603050405020304" pitchFamily="18" charset="0"/>
              </a:rPr>
              <a:t>by </a:t>
            </a:r>
            <a:r>
              <a:rPr lang="en-US" altLang="zh-CN" dirty="0" smtClean="0">
                <a:latin typeface="Times New Roman" panose="02020603050405020304" pitchFamily="18" charset="0"/>
                <a:cs typeface="Times New Roman" panose="02020603050405020304" pitchFamily="18" charset="0"/>
              </a:rPr>
              <a:t>one. You may be confused when the wires are too long .</a:t>
            </a:r>
            <a:endParaRPr lang="en-US" altLang="zh-CN" dirty="0">
              <a:effectLst/>
              <a:latin typeface="Times New Roman" panose="02020603050405020304" pitchFamily="18" charset="0"/>
              <a:cs typeface="Times New Roman" panose="02020603050405020304" pitchFamily="18"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2010291611"/>
              </p:ext>
            </p:extLst>
          </p:nvPr>
        </p:nvGraphicFramePr>
        <p:xfrm>
          <a:off x="7090632"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327645613"/>
              </p:ext>
            </p:extLst>
          </p:nvPr>
        </p:nvGraphicFramePr>
        <p:xfrm>
          <a:off x="8532440"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 name="直接连接符 3"/>
          <p:cNvCxnSpPr/>
          <p:nvPr/>
        </p:nvCxnSpPr>
        <p:spPr>
          <a:xfrm>
            <a:off x="7308304" y="3356992"/>
            <a:ext cx="122413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6" name="直接连接符 35"/>
          <p:cNvCxnSpPr/>
          <p:nvPr/>
        </p:nvCxnSpPr>
        <p:spPr>
          <a:xfrm>
            <a:off x="7308304" y="3618675"/>
            <a:ext cx="12241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7" name="直接连接符 36"/>
          <p:cNvCxnSpPr/>
          <p:nvPr/>
        </p:nvCxnSpPr>
        <p:spPr>
          <a:xfrm>
            <a:off x="7308304" y="3880358"/>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8" name="表格 37"/>
          <p:cNvGraphicFramePr>
            <a:graphicFrameLocks noGrp="1"/>
          </p:cNvGraphicFramePr>
          <p:nvPr>
            <p:extLst>
              <p:ext uri="{D42A27DB-BD31-4B8C-83A1-F6EECF244321}">
                <p14:modId xmlns:p14="http://schemas.microsoft.com/office/powerpoint/2010/main" val="166071503"/>
              </p:ext>
            </p:extLst>
          </p:nvPr>
        </p:nvGraphicFramePr>
        <p:xfrm>
          <a:off x="7090632"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39" name="表格 38"/>
          <p:cNvGraphicFramePr>
            <a:graphicFrameLocks noGrp="1"/>
          </p:cNvGraphicFramePr>
          <p:nvPr>
            <p:extLst>
              <p:ext uri="{D42A27DB-BD31-4B8C-83A1-F6EECF244321}">
                <p14:modId xmlns:p14="http://schemas.microsoft.com/office/powerpoint/2010/main" val="2925262590"/>
              </p:ext>
            </p:extLst>
          </p:nvPr>
        </p:nvGraphicFramePr>
        <p:xfrm>
          <a:off x="8532440"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0" name="直接连接符 39"/>
          <p:cNvCxnSpPr>
            <a:endCxn id="39" idx="1"/>
          </p:cNvCxnSpPr>
          <p:nvPr/>
        </p:nvCxnSpPr>
        <p:spPr>
          <a:xfrm>
            <a:off x="7308304" y="4440877"/>
            <a:ext cx="1224136" cy="272731"/>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直接连接符 40"/>
          <p:cNvCxnSpPr/>
          <p:nvPr/>
        </p:nvCxnSpPr>
        <p:spPr>
          <a:xfrm flipV="1">
            <a:off x="7308304" y="450696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2" name="直接连接符 41"/>
          <p:cNvCxnSpPr/>
          <p:nvPr/>
        </p:nvCxnSpPr>
        <p:spPr>
          <a:xfrm>
            <a:off x="7308304" y="4964243"/>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3" name="表格 42"/>
          <p:cNvGraphicFramePr>
            <a:graphicFrameLocks noGrp="1"/>
          </p:cNvGraphicFramePr>
          <p:nvPr>
            <p:extLst>
              <p:ext uri="{D42A27DB-BD31-4B8C-83A1-F6EECF244321}">
                <p14:modId xmlns:p14="http://schemas.microsoft.com/office/powerpoint/2010/main" val="4081255356"/>
              </p:ext>
            </p:extLst>
          </p:nvPr>
        </p:nvGraphicFramePr>
        <p:xfrm>
          <a:off x="7097056"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44" name="表格 43"/>
          <p:cNvGraphicFramePr>
            <a:graphicFrameLocks noGrp="1"/>
          </p:cNvGraphicFramePr>
          <p:nvPr>
            <p:extLst>
              <p:ext uri="{D42A27DB-BD31-4B8C-83A1-F6EECF244321}">
                <p14:modId xmlns:p14="http://schemas.microsoft.com/office/powerpoint/2010/main" val="3208028259"/>
              </p:ext>
            </p:extLst>
          </p:nvPr>
        </p:nvGraphicFramePr>
        <p:xfrm>
          <a:off x="8538864"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5" name="直接连接符 44"/>
          <p:cNvCxnSpPr/>
          <p:nvPr/>
        </p:nvCxnSpPr>
        <p:spPr>
          <a:xfrm>
            <a:off x="7314728" y="5420657"/>
            <a:ext cx="1224136" cy="523366"/>
          </a:xfrm>
          <a:prstGeom prst="line">
            <a:avLst/>
          </a:prstGeom>
        </p:spPr>
        <p:style>
          <a:lnRef idx="2">
            <a:schemeClr val="accent6"/>
          </a:lnRef>
          <a:fillRef idx="0">
            <a:schemeClr val="accent6"/>
          </a:fillRef>
          <a:effectRef idx="1">
            <a:schemeClr val="accent6"/>
          </a:effectRef>
          <a:fontRef idx="minor">
            <a:schemeClr val="tx1"/>
          </a:fontRef>
        </p:style>
      </p:cxnSp>
      <p:cxnSp>
        <p:nvCxnSpPr>
          <p:cNvPr id="46" name="直接连接符 45"/>
          <p:cNvCxnSpPr/>
          <p:nvPr/>
        </p:nvCxnSpPr>
        <p:spPr>
          <a:xfrm flipV="1">
            <a:off x="7314728" y="548674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7" name="直接连接符 46"/>
          <p:cNvCxnSpPr>
            <a:endCxn id="44" idx="1"/>
          </p:cNvCxnSpPr>
          <p:nvPr/>
        </p:nvCxnSpPr>
        <p:spPr>
          <a:xfrm flipV="1">
            <a:off x="7314728" y="5693388"/>
            <a:ext cx="1224136" cy="250635"/>
          </a:xfrm>
          <a:prstGeom prst="line">
            <a:avLst/>
          </a:prstGeom>
        </p:spPr>
        <p:style>
          <a:lnRef idx="2">
            <a:schemeClr val="dk1"/>
          </a:lnRef>
          <a:fillRef idx="0">
            <a:schemeClr val="dk1"/>
          </a:fillRef>
          <a:effectRef idx="1">
            <a:schemeClr val="dk1"/>
          </a:effectRef>
          <a:fontRef idx="minor">
            <a:schemeClr val="tx1"/>
          </a:fontRef>
        </p:style>
      </p:cxnSp>
      <p:pic>
        <p:nvPicPr>
          <p:cNvPr id="48"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379012" y="3111413"/>
            <a:ext cx="1379561" cy="1036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4192" y="4148033"/>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31160" y="5232591"/>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7605" y="1812929"/>
            <a:ext cx="1300968" cy="13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sp>
        <p:nvSpPr>
          <p:cNvPr id="34"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pic>
        <p:nvPicPr>
          <p:cNvPr id="50"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02923" y="1675428"/>
            <a:ext cx="2154178" cy="143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1578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格 44"/>
          <p:cNvGraphicFramePr>
            <a:graphicFrameLocks noGrp="1"/>
          </p:cNvGraphicFramePr>
          <p:nvPr>
            <p:extLst>
              <p:ext uri="{D42A27DB-BD31-4B8C-83A1-F6EECF244321}">
                <p14:modId xmlns:p14="http://schemas.microsoft.com/office/powerpoint/2010/main" val="61413593"/>
              </p:ext>
            </p:extLst>
          </p:nvPr>
        </p:nvGraphicFramePr>
        <p:xfrm>
          <a:off x="3150801" y="2506343"/>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43012" name="直接连接符 43011"/>
          <p:cNvCxnSpPr/>
          <p:nvPr/>
        </p:nvCxnSpPr>
        <p:spPr>
          <a:xfrm>
            <a:off x="2527310" y="3978775"/>
            <a:ext cx="74854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014" name="直接连接符 43013"/>
          <p:cNvCxnSpPr/>
          <p:nvPr/>
        </p:nvCxnSpPr>
        <p:spPr>
          <a:xfrm>
            <a:off x="3275856" y="2742976"/>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直接连接符 50"/>
          <p:cNvCxnSpPr/>
          <p:nvPr/>
        </p:nvCxnSpPr>
        <p:spPr>
          <a:xfrm>
            <a:off x="2518216" y="4238341"/>
            <a:ext cx="1117680" cy="0"/>
          </a:xfrm>
          <a:prstGeom prst="line">
            <a:avLst/>
          </a:prstGeom>
        </p:spPr>
        <p:style>
          <a:lnRef idx="2">
            <a:schemeClr val="dk1"/>
          </a:lnRef>
          <a:fillRef idx="0">
            <a:schemeClr val="dk1"/>
          </a:fillRef>
          <a:effectRef idx="1">
            <a:schemeClr val="dk1"/>
          </a:effectRef>
          <a:fontRef idx="minor">
            <a:schemeClr val="tx1"/>
          </a:fontRef>
        </p:style>
      </p:cxnSp>
      <p:cxnSp>
        <p:nvCxnSpPr>
          <p:cNvPr id="52" name="直接连接符 51"/>
          <p:cNvCxnSpPr/>
          <p:nvPr/>
        </p:nvCxnSpPr>
        <p:spPr>
          <a:xfrm>
            <a:off x="3635896" y="2742976"/>
            <a:ext cx="0" cy="1495365"/>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4" name="表格 43"/>
          <p:cNvGraphicFramePr>
            <a:graphicFrameLocks noGrp="1"/>
          </p:cNvGraphicFramePr>
          <p:nvPr>
            <p:extLst>
              <p:ext uri="{D42A27DB-BD31-4B8C-83A1-F6EECF244321}">
                <p14:modId xmlns:p14="http://schemas.microsoft.com/office/powerpoint/2010/main" val="2272017976"/>
              </p:ext>
            </p:extLst>
          </p:nvPr>
        </p:nvGraphicFramePr>
        <p:xfrm>
          <a:off x="2297177" y="3838977"/>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graphicFrame>
        <p:nvGraphicFramePr>
          <p:cNvPr id="61" name="表格 60"/>
          <p:cNvGraphicFramePr>
            <a:graphicFrameLocks noGrp="1"/>
          </p:cNvGraphicFramePr>
          <p:nvPr>
            <p:extLst>
              <p:ext uri="{D42A27DB-BD31-4B8C-83A1-F6EECF244321}">
                <p14:modId xmlns:p14="http://schemas.microsoft.com/office/powerpoint/2010/main" val="1654445454"/>
              </p:ext>
            </p:extLst>
          </p:nvPr>
        </p:nvGraphicFramePr>
        <p:xfrm>
          <a:off x="7399273" y="2458658"/>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62" name="直接连接符 61"/>
          <p:cNvCxnSpPr/>
          <p:nvPr/>
        </p:nvCxnSpPr>
        <p:spPr>
          <a:xfrm>
            <a:off x="6775782" y="3931090"/>
            <a:ext cx="110858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3" name="直接连接符 62"/>
          <p:cNvCxnSpPr/>
          <p:nvPr/>
        </p:nvCxnSpPr>
        <p:spPr>
          <a:xfrm>
            <a:off x="7884368" y="2695291"/>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64" name="直接连接符 63"/>
          <p:cNvCxnSpPr/>
          <p:nvPr/>
        </p:nvCxnSpPr>
        <p:spPr>
          <a:xfrm>
            <a:off x="6766688" y="4190656"/>
            <a:ext cx="829648" cy="0"/>
          </a:xfrm>
          <a:prstGeom prst="line">
            <a:avLst/>
          </a:prstGeom>
        </p:spPr>
        <p:style>
          <a:lnRef idx="2">
            <a:schemeClr val="dk1"/>
          </a:lnRef>
          <a:fillRef idx="0">
            <a:schemeClr val="dk1"/>
          </a:fillRef>
          <a:effectRef idx="1">
            <a:schemeClr val="dk1"/>
          </a:effectRef>
          <a:fontRef idx="minor">
            <a:schemeClr val="tx1"/>
          </a:fontRef>
        </p:style>
      </p:cxnSp>
      <p:cxnSp>
        <p:nvCxnSpPr>
          <p:cNvPr id="65" name="直接连接符 64"/>
          <p:cNvCxnSpPr/>
          <p:nvPr/>
        </p:nvCxnSpPr>
        <p:spPr>
          <a:xfrm>
            <a:off x="7596336" y="2695290"/>
            <a:ext cx="0" cy="1495365"/>
          </a:xfrm>
          <a:prstGeom prst="line">
            <a:avLst/>
          </a:prstGeom>
        </p:spPr>
        <p:style>
          <a:lnRef idx="2">
            <a:schemeClr val="dk1"/>
          </a:lnRef>
          <a:fillRef idx="0">
            <a:schemeClr val="dk1"/>
          </a:fillRef>
          <a:effectRef idx="1">
            <a:schemeClr val="dk1"/>
          </a:effectRef>
          <a:fontRef idx="minor">
            <a:schemeClr val="tx1"/>
          </a:fontRef>
        </p:style>
      </p:cxnSp>
      <p:sp>
        <p:nvSpPr>
          <p:cNvPr id="76" name="椭圆 75"/>
          <p:cNvSpPr/>
          <p:nvPr/>
        </p:nvSpPr>
        <p:spPr>
          <a:xfrm rot="20270930">
            <a:off x="7091184" y="1207541"/>
            <a:ext cx="1886792" cy="5850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Now</a:t>
            </a:r>
            <a:endParaRPr lang="zh-CN" altLang="en-US" b="1" dirty="0">
              <a:latin typeface="Times New Roman" panose="02020603050405020304" pitchFamily="18" charset="0"/>
              <a:cs typeface="Times New Roman" panose="02020603050405020304" pitchFamily="18" charset="0"/>
            </a:endParaRPr>
          </a:p>
        </p:txBody>
      </p:sp>
      <p:pic>
        <p:nvPicPr>
          <p:cNvPr id="77" name="Picture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941" y="375706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9294" y="370178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23" name="矩形 43022"/>
          <p:cNvSpPr/>
          <p:nvPr/>
        </p:nvSpPr>
        <p:spPr>
          <a:xfrm>
            <a:off x="580541" y="5773906"/>
            <a:ext cx="8323347" cy="369332"/>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Only </a:t>
            </a:r>
            <a:r>
              <a:rPr lang="en-US" altLang="zh-CN" dirty="0">
                <a:latin typeface="Times New Roman" panose="02020603050405020304" pitchFamily="18" charset="0"/>
                <a:cs typeface="Times New Roman" panose="02020603050405020304" pitchFamily="18" charset="0"/>
              </a:rPr>
              <a:t>two connection wires and without </a:t>
            </a:r>
            <a:r>
              <a:rPr lang="en-US" altLang="zh-CN" dirty="0" smtClean="0">
                <a:latin typeface="Times New Roman" panose="02020603050405020304" pitchFamily="18" charset="0"/>
                <a:cs typeface="Times New Roman" panose="02020603050405020304" pitchFamily="18" charset="0"/>
              </a:rPr>
              <a:t>polarity, which can hardly make mistakes.</a:t>
            </a:r>
            <a:endParaRPr lang="zh-CN" altLang="en-US" dirty="0">
              <a:latin typeface="Times New Roman" panose="02020603050405020304" pitchFamily="18" charset="0"/>
              <a:cs typeface="Times New Roman" panose="02020603050405020304" pitchFamily="18" charset="0"/>
            </a:endParaRPr>
          </a:p>
        </p:txBody>
      </p:sp>
      <p:graphicFrame>
        <p:nvGraphicFramePr>
          <p:cNvPr id="30" name="表格 29"/>
          <p:cNvGraphicFramePr>
            <a:graphicFrameLocks noGrp="1"/>
          </p:cNvGraphicFramePr>
          <p:nvPr>
            <p:extLst>
              <p:ext uri="{D42A27DB-BD31-4B8C-83A1-F6EECF244321}">
                <p14:modId xmlns:p14="http://schemas.microsoft.com/office/powerpoint/2010/main" val="2439097498"/>
              </p:ext>
            </p:extLst>
          </p:nvPr>
        </p:nvGraphicFramePr>
        <p:xfrm>
          <a:off x="6549221" y="3771475"/>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pic>
        <p:nvPicPr>
          <p:cNvPr id="44034"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697495" y="3834792"/>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801951" y="3757065"/>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sp>
        <p:nvSpPr>
          <p:cNvPr id="23"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pic>
        <p:nvPicPr>
          <p:cNvPr id="2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070" y="1857165"/>
            <a:ext cx="2154178" cy="143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1803" y="1754128"/>
            <a:ext cx="2154178" cy="143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1063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1269" name="TextBox 20"/>
          <p:cNvSpPr txBox="1">
            <a:spLocks noChangeArrowheads="1"/>
          </p:cNvSpPr>
          <p:nvPr/>
        </p:nvSpPr>
        <p:spPr bwMode="auto">
          <a:xfrm>
            <a:off x="4525888" y="2719907"/>
            <a:ext cx="4510608"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i="1" dirty="0">
                <a:latin typeface="Times New Roman" pitchFamily="18" charset="0"/>
                <a:cs typeface="Times New Roman" pitchFamily="18" charset="0"/>
              </a:rPr>
              <a:t>Remote </a:t>
            </a:r>
            <a:r>
              <a:rPr lang="en-US" altLang="zh-CN" i="1" dirty="0" smtClean="0">
                <a:latin typeface="Times New Roman" pitchFamily="18" charset="0"/>
                <a:cs typeface="Times New Roman" pitchFamily="18" charset="0"/>
              </a:rPr>
              <a:t>on-off or </a:t>
            </a:r>
            <a:r>
              <a:rPr lang="en-US" altLang="zh-CN" i="1" dirty="0">
                <a:latin typeface="Times New Roman" pitchFamily="18" charset="0"/>
                <a:cs typeface="Times New Roman" pitchFamily="18" charset="0"/>
              </a:rPr>
              <a:t>c</a:t>
            </a:r>
            <a:r>
              <a:rPr lang="en-US" altLang="zh-CN" i="1" dirty="0" smtClean="0">
                <a:latin typeface="Times New Roman" pitchFamily="18" charset="0"/>
                <a:cs typeface="Times New Roman" pitchFamily="18" charset="0"/>
              </a:rPr>
              <a:t>entral control: </a:t>
            </a:r>
            <a:endParaRPr lang="en-US" altLang="zh-CN" i="1"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With </a:t>
            </a:r>
            <a:r>
              <a:rPr lang="en-US" altLang="zh-CN" dirty="0">
                <a:latin typeface="Times New Roman" pitchFamily="18" charset="0"/>
                <a:cs typeface="Times New Roman" pitchFamily="18" charset="0"/>
              </a:rPr>
              <a:t>the reserved ports. a remote </a:t>
            </a:r>
            <a:r>
              <a:rPr lang="en-US" altLang="zh-CN" dirty="0" smtClean="0">
                <a:latin typeface="Times New Roman" pitchFamily="18" charset="0"/>
                <a:cs typeface="Times New Roman" pitchFamily="18" charset="0"/>
              </a:rPr>
              <a:t>switch or a</a:t>
            </a:r>
            <a:r>
              <a:rPr lang="en-US" altLang="zh-CN" dirty="0">
                <a:latin typeface="Times New Roman" pitchFamily="18" charset="0"/>
                <a:cs typeface="Times New Roman" pitchFamily="18" charset="0"/>
              </a:rPr>
              <a:t> central </a:t>
            </a:r>
            <a:r>
              <a:rPr lang="en-US" altLang="zh-CN" dirty="0" smtClean="0">
                <a:latin typeface="Times New Roman" pitchFamily="18" charset="0"/>
                <a:cs typeface="Times New Roman" pitchFamily="18" charset="0"/>
              </a:rPr>
              <a:t>controller </a:t>
            </a:r>
            <a:r>
              <a:rPr lang="en-US" altLang="zh-CN" dirty="0">
                <a:latin typeface="Times New Roman" pitchFamily="18" charset="0"/>
                <a:cs typeface="Times New Roman" pitchFamily="18" charset="0"/>
              </a:rPr>
              <a:t>can be easily connected to realize remote </a:t>
            </a:r>
            <a:r>
              <a:rPr lang="en-US" altLang="zh-CN" dirty="0" smtClean="0">
                <a:latin typeface="Times New Roman" pitchFamily="18" charset="0"/>
                <a:cs typeface="Times New Roman" pitchFamily="18" charset="0"/>
              </a:rPr>
              <a:t>control or </a:t>
            </a:r>
            <a:r>
              <a:rPr lang="en-US" altLang="zh-CN" dirty="0">
                <a:latin typeface="Times New Roman" pitchFamily="18" charset="0"/>
                <a:cs typeface="Times New Roman" pitchFamily="18" charset="0"/>
              </a:rPr>
              <a:t>group </a:t>
            </a:r>
            <a:r>
              <a:rPr lang="en-US" altLang="zh-CN" dirty="0" smtClean="0">
                <a:latin typeface="Times New Roman" pitchFamily="18" charset="0"/>
                <a:cs typeface="Times New Roman" pitchFamily="18" charset="0"/>
              </a:rPr>
              <a:t>control.  </a:t>
            </a:r>
          </a:p>
          <a:p>
            <a:endParaRPr lang="en-US" altLang="zh-CN" dirty="0">
              <a:latin typeface="Times New Roman" pitchFamily="18" charset="0"/>
              <a:cs typeface="Times New Roman" pitchFamily="18" charset="0"/>
            </a:endParaRPr>
          </a:p>
          <a:p>
            <a:pPr>
              <a:lnSpc>
                <a:spcPct val="130000"/>
              </a:lnSpc>
            </a:pPr>
            <a:r>
              <a:rPr lang="en-US" altLang="zh-CN" i="1" dirty="0">
                <a:latin typeface="Times New Roman" pitchFamily="18" charset="0"/>
                <a:cs typeface="Times New Roman" pitchFamily="18" charset="0"/>
              </a:rPr>
              <a:t>Alarm:</a:t>
            </a:r>
          </a:p>
          <a:p>
            <a:pPr>
              <a:lnSpc>
                <a:spcPct val="130000"/>
              </a:lnSpc>
            </a:pPr>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The built in PCB can output alarm signal, which achieve setting up an external alarm light or vibration gauge possible</a:t>
            </a:r>
            <a:r>
              <a:rPr lang="en-US" altLang="zh-CN" dirty="0" smtClean="0">
                <a:latin typeface="Times New Roman" pitchFamily="18" charset="0"/>
                <a:cs typeface="Times New Roman" pitchFamily="18" charset="0"/>
              </a:rPr>
              <a:t>.</a:t>
            </a:r>
            <a:endParaRPr lang="zh-CN" altLang="zh-CN" dirty="0">
              <a:latin typeface="Times New Roman" pitchFamily="18" charset="0"/>
              <a:cs typeface="Times New Roman" pitchFamily="18" charset="0"/>
            </a:endParaRPr>
          </a:p>
        </p:txBody>
      </p:sp>
      <p:sp>
        <p:nvSpPr>
          <p:cNvPr id="11270" name="矩形 1"/>
          <p:cNvSpPr>
            <a:spLocks noChangeArrowheads="1"/>
          </p:cNvSpPr>
          <p:nvPr/>
        </p:nvSpPr>
        <p:spPr bwMode="auto">
          <a:xfrm>
            <a:off x="499795" y="1628800"/>
            <a:ext cx="38674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dirty="0">
                <a:latin typeface="Times New Roman" pitchFamily="18" charset="0"/>
                <a:cs typeface="Times New Roman" pitchFamily="18" charset="0"/>
              </a:rPr>
              <a:t>Reserved remote on-off and </a:t>
            </a:r>
            <a:r>
              <a:rPr lang="en-US" altLang="zh-CN" dirty="0" smtClean="0">
                <a:latin typeface="Times New Roman" pitchFamily="18" charset="0"/>
                <a:cs typeface="Times New Roman" pitchFamily="18" charset="0"/>
              </a:rPr>
              <a:t>alarm ports</a:t>
            </a:r>
          </a:p>
          <a:p>
            <a:pPr eaLnBrk="1" hangingPunct="1"/>
            <a:r>
              <a:rPr lang="en-US" altLang="zh-CN" u="sng" dirty="0" smtClean="0">
                <a:solidFill>
                  <a:srgbClr val="FF0000"/>
                </a:solidFill>
                <a:latin typeface="Times New Roman" pitchFamily="18" charset="0"/>
                <a:cs typeface="Times New Roman" pitchFamily="18" charset="0"/>
              </a:rPr>
              <a:t>Optional </a:t>
            </a:r>
            <a:endParaRPr lang="zh-CN" altLang="en-US" u="sng" dirty="0">
              <a:solidFill>
                <a:srgbClr val="FF0000"/>
              </a:solidFill>
              <a:latin typeface="Times New Roman" pitchFamily="18" charset="0"/>
              <a:cs typeface="Times New Roman" pitchFamily="18" charset="0"/>
            </a:endParaRPr>
          </a:p>
        </p:txBody>
      </p:sp>
      <p:sp>
        <p:nvSpPr>
          <p:cNvPr id="34" name="Rectangle 6"/>
          <p:cNvSpPr>
            <a:spLocks noChangeArrowheads="1"/>
          </p:cNvSpPr>
          <p:nvPr/>
        </p:nvSpPr>
        <p:spPr bwMode="auto">
          <a:xfrm>
            <a:off x="4289425" y="250359"/>
            <a:ext cx="4675188" cy="523220"/>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800" b="1" dirty="0">
                <a:latin typeface="Times New Roman" pitchFamily="18" charset="0"/>
                <a:ea typeface="华文细黑" pitchFamily="2" charset="-122"/>
                <a:cs typeface="Times New Roman" pitchFamily="18" charset="0"/>
              </a:rPr>
              <a:t> Mid-Static Pressure </a:t>
            </a:r>
            <a:r>
              <a:rPr lang="en-US" altLang="zh-CN" sz="2800" b="1" dirty="0" smtClean="0">
                <a:latin typeface="Times New Roman" pitchFamily="18" charset="0"/>
                <a:ea typeface="华文细黑" pitchFamily="2" charset="-122"/>
                <a:cs typeface="Times New Roman" pitchFamily="18" charset="0"/>
              </a:rPr>
              <a:t>A5 Duct</a:t>
            </a:r>
            <a:endParaRPr lang="zh-CN" altLang="en-US" sz="2800" b="1" dirty="0">
              <a:latin typeface="Times New Roman" pitchFamily="18" charset="0"/>
              <a:ea typeface="华文细黑" pitchFamily="2" charset="-122"/>
              <a:cs typeface="Times New Roman" pitchFamily="18" charset="0"/>
            </a:endParaRPr>
          </a:p>
        </p:txBody>
      </p:sp>
      <p:grpSp>
        <p:nvGrpSpPr>
          <p:cNvPr id="23" name="组合 22"/>
          <p:cNvGrpSpPr/>
          <p:nvPr/>
        </p:nvGrpSpPr>
        <p:grpSpPr>
          <a:xfrm>
            <a:off x="499795" y="2690696"/>
            <a:ext cx="3846705" cy="3042560"/>
            <a:chOff x="1295400" y="1377950"/>
            <a:chExt cx="5884863" cy="3678475"/>
          </a:xfrm>
        </p:grpSpPr>
        <p:pic>
          <p:nvPicPr>
            <p:cNvPr id="24" name="图片 15" descr="图片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1377950"/>
              <a:ext cx="5884863"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8"/>
            <p:cNvSpPr txBox="1">
              <a:spLocks noChangeArrowheads="1"/>
            </p:cNvSpPr>
            <p:nvPr/>
          </p:nvSpPr>
          <p:spPr bwMode="auto">
            <a:xfrm>
              <a:off x="2318768" y="4724401"/>
              <a:ext cx="2072418" cy="33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100" dirty="0">
                  <a:solidFill>
                    <a:srgbClr val="017BC4"/>
                  </a:solidFill>
                  <a:latin typeface="Times New Roman" pitchFamily="18" charset="0"/>
                  <a:cs typeface="Times New Roman" pitchFamily="18" charset="0"/>
                </a:rPr>
                <a:t>Remote on-off ports</a:t>
              </a:r>
              <a:endParaRPr lang="zh-CN" altLang="en-US" sz="1100" dirty="0">
                <a:solidFill>
                  <a:srgbClr val="017BC4"/>
                </a:solidFill>
                <a:latin typeface="Times New Roman" pitchFamily="18" charset="0"/>
                <a:cs typeface="Times New Roman" pitchFamily="18" charset="0"/>
              </a:endParaRPr>
            </a:p>
          </p:txBody>
        </p:sp>
        <p:sp>
          <p:nvSpPr>
            <p:cNvPr id="26" name="TextBox 19"/>
            <p:cNvSpPr txBox="1">
              <a:spLocks noChangeArrowheads="1"/>
            </p:cNvSpPr>
            <p:nvPr/>
          </p:nvSpPr>
          <p:spPr bwMode="auto">
            <a:xfrm>
              <a:off x="4219880" y="4724402"/>
              <a:ext cx="2253727" cy="3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100" dirty="0">
                  <a:solidFill>
                    <a:srgbClr val="017BC4"/>
                  </a:solidFill>
                  <a:latin typeface="Times New Roman" pitchFamily="18" charset="0"/>
                  <a:cs typeface="Times New Roman" pitchFamily="18" charset="0"/>
                </a:rPr>
                <a:t>Central control ports</a:t>
              </a:r>
              <a:endParaRPr lang="zh-CN" altLang="en-US" sz="1100" dirty="0">
                <a:solidFill>
                  <a:srgbClr val="017BC4"/>
                </a:solidFill>
                <a:latin typeface="Times New Roman" pitchFamily="18" charset="0"/>
                <a:cs typeface="Times New Roman" pitchFamily="18" charset="0"/>
              </a:endParaRPr>
            </a:p>
          </p:txBody>
        </p:sp>
      </p:grpSp>
      <p:sp>
        <p:nvSpPr>
          <p:cNvPr id="4" name="矩形 3"/>
          <p:cNvSpPr/>
          <p:nvPr/>
        </p:nvSpPr>
        <p:spPr bwMode="auto">
          <a:xfrm>
            <a:off x="1168731" y="4473116"/>
            <a:ext cx="437025" cy="120808"/>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solidFill>
                <a:srgbClr val="92D050"/>
              </a:solidFill>
              <a:effectLst/>
              <a:latin typeface="Arial" pitchFamily="34" charset="0"/>
              <a:ea typeface="宋体" pitchFamily="2" charset="-122"/>
            </a:endParaRPr>
          </a:p>
        </p:txBody>
      </p:sp>
      <p:cxnSp>
        <p:nvCxnSpPr>
          <p:cNvPr id="30" name="直接箭头连接符 29"/>
          <p:cNvCxnSpPr>
            <a:endCxn id="32" idx="0"/>
          </p:cNvCxnSpPr>
          <p:nvPr/>
        </p:nvCxnSpPr>
        <p:spPr bwMode="auto">
          <a:xfrm flipH="1">
            <a:off x="788442" y="4593924"/>
            <a:ext cx="543198" cy="859380"/>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FFFF00"/>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sp>
        <p:nvSpPr>
          <p:cNvPr id="32" name="TextBox 18"/>
          <p:cNvSpPr txBox="1">
            <a:spLocks noChangeArrowheads="1"/>
          </p:cNvSpPr>
          <p:nvPr/>
        </p:nvSpPr>
        <p:spPr bwMode="auto">
          <a:xfrm>
            <a:off x="358676" y="5453304"/>
            <a:ext cx="8595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100" dirty="0" smtClean="0">
                <a:solidFill>
                  <a:srgbClr val="017BC4"/>
                </a:solidFill>
                <a:latin typeface="Times New Roman" pitchFamily="18" charset="0"/>
                <a:cs typeface="Times New Roman" pitchFamily="18" charset="0"/>
              </a:rPr>
              <a:t>Alarm ports</a:t>
            </a:r>
            <a:endParaRPr lang="zh-CN" altLang="en-US" sz="1100" dirty="0">
              <a:solidFill>
                <a:srgbClr val="017BC4"/>
              </a:solidFill>
              <a:latin typeface="Times New Roman" pitchFamily="18" charset="0"/>
              <a:cs typeface="Times New Roman" pitchFamily="18" charset="0"/>
            </a:endParaRPr>
          </a:p>
        </p:txBody>
      </p:sp>
      <p:sp>
        <p:nvSpPr>
          <p:cNvPr id="22" name="爆炸形 1 21"/>
          <p:cNvSpPr/>
          <p:nvPr/>
        </p:nvSpPr>
        <p:spPr bwMode="auto">
          <a:xfrm>
            <a:off x="5040052" y="908050"/>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 </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66869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251520" y="1070525"/>
            <a:ext cx="2399084"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defRPr/>
            </a:pPr>
            <a:r>
              <a:rPr lang="en-US" altLang="zh-CN" sz="2400" b="1" kern="10" dirty="0" smtClean="0">
                <a:ln w="9525">
                  <a:noFill/>
                  <a:round/>
                  <a:headEnd/>
                  <a:tailEnd/>
                </a:ln>
                <a:latin typeface="Times New Roman" pitchFamily="18" charset="0"/>
                <a:cs typeface="Times New Roman" pitchFamily="18" charset="0"/>
              </a:rPr>
              <a:t>Follow me</a:t>
            </a:r>
            <a:endParaRPr lang="zh-CN" altLang="en-US" sz="2400" b="1" dirty="0" smtClean="0">
              <a:latin typeface="Times New Roman" pitchFamily="18" charset="0"/>
              <a:cs typeface="Times New Roman" pitchFamily="18" charset="0"/>
            </a:endParaRPr>
          </a:p>
        </p:txBody>
      </p:sp>
      <p:sp>
        <p:nvSpPr>
          <p:cNvPr id="8" name="爆炸形 1 7"/>
          <p:cNvSpPr/>
          <p:nvPr/>
        </p:nvSpPr>
        <p:spPr bwMode="auto">
          <a:xfrm>
            <a:off x="4973790" y="1088740"/>
            <a:ext cx="2082486"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pic>
        <p:nvPicPr>
          <p:cNvPr id="9" name="Picture 1"/>
          <p:cNvPicPr>
            <a:picLocks noChangeAspect="1" noChangeArrowheads="1"/>
          </p:cNvPicPr>
          <p:nvPr/>
        </p:nvPicPr>
        <p:blipFill>
          <a:blip r:embed="rId2" cstate="email"/>
          <a:srcRect/>
          <a:stretch>
            <a:fillRect/>
          </a:stretch>
        </p:blipFill>
        <p:spPr bwMode="auto">
          <a:xfrm>
            <a:off x="283543" y="1888919"/>
            <a:ext cx="7502962" cy="3356940"/>
          </a:xfrm>
          <a:prstGeom prst="rect">
            <a:avLst/>
          </a:prstGeom>
          <a:noFill/>
          <a:ln w="9525">
            <a:noFill/>
            <a:miter lim="800000"/>
            <a:headEnd/>
            <a:tailEnd/>
          </a:ln>
        </p:spPr>
      </p:pic>
      <p:sp>
        <p:nvSpPr>
          <p:cNvPr id="7" name="矩形 6"/>
          <p:cNvSpPr/>
          <p:nvPr/>
        </p:nvSpPr>
        <p:spPr>
          <a:xfrm>
            <a:off x="431540" y="5193196"/>
            <a:ext cx="8134373" cy="1200329"/>
          </a:xfrm>
          <a:prstGeom prst="rect">
            <a:avLst/>
          </a:prstGeom>
        </p:spPr>
        <p:txBody>
          <a:bodyPr wrap="square">
            <a:spAutoFit/>
          </a:bodyPr>
          <a:lstStyle/>
          <a:p>
            <a:r>
              <a:rPr lang="en-US" altLang="zh-CN" dirty="0">
                <a:latin typeface="Times New Roman" panose="02020603050405020304" pitchFamily="18" charset="0"/>
                <a:ea typeface="楷体_GB2312" pitchFamily="49" charset="-122"/>
                <a:cs typeface="Times New Roman" panose="02020603050405020304" pitchFamily="18" charset="0"/>
              </a:rPr>
              <a:t>With this function, the room temperature sensor built in remote controller is activated and replaces the one in indoor unit. Then the air conditioner will regulate the room temperature based on the temperature around the remote controller, just like the air conditioner is following the user.</a:t>
            </a:r>
          </a:p>
        </p:txBody>
      </p:sp>
      <p:sp>
        <p:nvSpPr>
          <p:cNvPr id="10"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02918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935596" y="1095127"/>
            <a:ext cx="3204356"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smtClean="0">
                <a:latin typeface="Times New Roman" panose="02020603050405020304" pitchFamily="18" charset="0"/>
                <a:ea typeface="楷体_GB2312" pitchFamily="49" charset="-122"/>
                <a:cs typeface="Times New Roman" panose="02020603050405020304" pitchFamily="18" charset="0"/>
              </a:rPr>
              <a:t>Golden fin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3" name="Picture 2"/>
          <p:cNvPicPr>
            <a:picLocks noChangeAspect="1" noChangeArrowheads="1"/>
          </p:cNvPicPr>
          <p:nvPr/>
        </p:nvPicPr>
        <p:blipFill>
          <a:blip r:embed="rId2" cstate="email"/>
          <a:srcRect/>
          <a:stretch>
            <a:fillRect/>
          </a:stretch>
        </p:blipFill>
        <p:spPr bwMode="auto">
          <a:xfrm>
            <a:off x="165865" y="1016808"/>
            <a:ext cx="692713" cy="684000"/>
          </a:xfrm>
          <a:prstGeom prst="rect">
            <a:avLst/>
          </a:prstGeom>
          <a:noFill/>
          <a:ln w="9525">
            <a:noFill/>
            <a:miter lim="800000"/>
            <a:headEnd/>
            <a:tailEnd/>
          </a:ln>
        </p:spPr>
      </p:pic>
      <p:pic>
        <p:nvPicPr>
          <p:cNvPr id="4" name="Picture 14"/>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508198" y="1966554"/>
            <a:ext cx="2029576" cy="2113801"/>
          </a:xfrm>
          <a:prstGeom prst="rect">
            <a:avLst/>
          </a:prstGeom>
          <a:ln>
            <a:noFill/>
          </a:ln>
          <a:effectLst>
            <a:softEdge rad="112500"/>
          </a:effectLst>
        </p:spPr>
      </p:pic>
      <p:pic>
        <p:nvPicPr>
          <p:cNvPr id="6" name="Picture 2"/>
          <p:cNvPicPr>
            <a:picLocks noChangeAspect="1" noChangeArrowheads="1"/>
          </p:cNvPicPr>
          <p:nvPr/>
        </p:nvPicPr>
        <p:blipFill>
          <a:blip r:embed="rId2" cstate="email"/>
          <a:srcRect/>
          <a:stretch>
            <a:fillRect/>
          </a:stretch>
        </p:blipFill>
        <p:spPr bwMode="auto">
          <a:xfrm>
            <a:off x="4441667" y="1052736"/>
            <a:ext cx="692713" cy="684000"/>
          </a:xfrm>
          <a:prstGeom prst="rect">
            <a:avLst/>
          </a:prstGeom>
          <a:noFill/>
          <a:ln w="9525">
            <a:noFill/>
            <a:miter lim="800000"/>
            <a:headEnd/>
            <a:tailEnd/>
          </a:ln>
        </p:spPr>
      </p:pic>
      <p:sp>
        <p:nvSpPr>
          <p:cNvPr id="7" name="矩形 4"/>
          <p:cNvSpPr>
            <a:spLocks noChangeArrowheads="1"/>
          </p:cNvSpPr>
          <p:nvPr/>
        </p:nvSpPr>
        <p:spPr bwMode="auto">
          <a:xfrm>
            <a:off x="5292080" y="1131131"/>
            <a:ext cx="3492388"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a:latin typeface="Times New Roman" panose="02020603050405020304" pitchFamily="18" charset="0"/>
                <a:ea typeface="楷体_GB2312" pitchFamily="49" charset="-122"/>
                <a:cs typeface="Times New Roman" panose="02020603050405020304" pitchFamily="18" charset="0"/>
              </a:rPr>
              <a:t>High anti-corrosion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8" name="图片 17" descr="高耐腐结构1副本.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5036" y="1896911"/>
            <a:ext cx="3003356" cy="2225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golden fin7.8副本.jpg"/>
          <p:cNvPicPr>
            <a:picLocks noChangeAspect="1"/>
          </p:cNvPicPr>
          <p:nvPr/>
        </p:nvPicPr>
        <p:blipFill>
          <a:blip r:embed="rId5" cstate="email">
            <a:extLst>
              <a:ext uri="{28A0092B-C50C-407E-A947-70E740481C1C}">
                <a14:useLocalDpi xmlns:a14="http://schemas.microsoft.com/office/drawing/2010/main"/>
              </a:ext>
            </a:extLst>
          </a:blip>
          <a:srcRect t="12419" r="4396" b="5973"/>
          <a:stretch>
            <a:fillRect/>
          </a:stretch>
        </p:blipFill>
        <p:spPr>
          <a:xfrm>
            <a:off x="4657314" y="4404589"/>
            <a:ext cx="3738614" cy="1976739"/>
          </a:xfrm>
          <a:prstGeom prst="rect">
            <a:avLst/>
          </a:prstGeom>
          <a:ln>
            <a:noFill/>
          </a:ln>
          <a:effectLst>
            <a:softEdge rad="112500"/>
          </a:effectLst>
        </p:spPr>
      </p:pic>
      <p:sp>
        <p:nvSpPr>
          <p:cNvPr id="10" name="TextBox 7"/>
          <p:cNvSpPr txBox="1">
            <a:spLocks noChangeArrowheads="1"/>
          </p:cNvSpPr>
          <p:nvPr/>
        </p:nvSpPr>
        <p:spPr bwMode="auto">
          <a:xfrm>
            <a:off x="156207" y="4545124"/>
            <a:ext cx="3911737" cy="1754326"/>
          </a:xfrm>
          <a:prstGeom prst="rect">
            <a:avLst/>
          </a:prstGeom>
          <a:noFill/>
          <a:ln w="9525">
            <a:noFill/>
            <a:miter lim="800000"/>
            <a:headEnd/>
            <a:tailEnd/>
          </a:ln>
        </p:spPr>
        <p:txBody>
          <a:bodyPr wrap="square">
            <a:spAutoFit/>
          </a:bodyPr>
          <a:lstStyle/>
          <a:p>
            <a:pPr marL="342900" indent="-342900">
              <a:buAutoNum type="arabicPeriod"/>
            </a:pPr>
            <a:r>
              <a:rPr lang="en-US" altLang="zh-CN" dirty="0" smtClean="0">
                <a:latin typeface="Times New Roman" panose="02020603050405020304" pitchFamily="18" charset="0"/>
                <a:cs typeface="Times New Roman" panose="02020603050405020304" pitchFamily="18" charset="0"/>
              </a:rPr>
              <a:t>Gorgeous</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Prevent </a:t>
            </a:r>
            <a:r>
              <a:rPr lang="en-US" altLang="zh-CN" dirty="0">
                <a:latin typeface="Times New Roman" panose="02020603050405020304" pitchFamily="18" charset="0"/>
                <a:cs typeface="Times New Roman" panose="02020603050405020304" pitchFamily="18" charset="0"/>
              </a:rPr>
              <a:t>bacteria from breeding and </a:t>
            </a:r>
            <a:r>
              <a:rPr lang="en-US" altLang="zh-CN" dirty="0" smtClean="0">
                <a:latin typeface="Times New Roman" panose="02020603050405020304" pitchFamily="18" charset="0"/>
                <a:cs typeface="Times New Roman" panose="02020603050405020304" pitchFamily="18" charset="0"/>
              </a:rPr>
              <a:t>spreading</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Improve </a:t>
            </a:r>
            <a:r>
              <a:rPr lang="en-US" altLang="zh-CN" dirty="0">
                <a:latin typeface="Times New Roman" panose="02020603050405020304" pitchFamily="18" charset="0"/>
                <a:cs typeface="Times New Roman" panose="02020603050405020304" pitchFamily="18" charset="0"/>
              </a:rPr>
              <a:t>the heating </a:t>
            </a:r>
            <a:r>
              <a:rPr lang="en-US" altLang="zh-CN" dirty="0" smtClean="0">
                <a:latin typeface="Times New Roman" panose="02020603050405020304" pitchFamily="18" charset="0"/>
                <a:cs typeface="Times New Roman" panose="02020603050405020304" pitchFamily="18" charset="0"/>
              </a:rPr>
              <a:t>efficiency</a:t>
            </a:r>
          </a:p>
          <a:p>
            <a:pPr marL="342900" indent="-342900">
              <a:buAutoNum type="arabicPeriod"/>
            </a:pPr>
            <a:r>
              <a:rPr lang="en-US" altLang="zh-CN" dirty="0">
                <a:latin typeface="Times New Roman" panose="02020603050405020304" pitchFamily="18" charset="0"/>
                <a:cs typeface="Times New Roman" panose="02020603050405020304" pitchFamily="18" charset="0"/>
              </a:rPr>
              <a:t>W</a:t>
            </a:r>
            <a:r>
              <a:rPr lang="en-US" altLang="zh-CN" dirty="0" smtClean="0">
                <a:latin typeface="Times New Roman" panose="02020603050405020304" pitchFamily="18" charset="0"/>
                <a:cs typeface="Times New Roman" panose="02020603050405020304" pitchFamily="18" charset="0"/>
              </a:rPr>
              <a:t>ithstand </a:t>
            </a:r>
            <a:r>
              <a:rPr lang="en-US" altLang="zh-CN" dirty="0">
                <a:latin typeface="Times New Roman" panose="02020603050405020304" pitchFamily="18" charset="0"/>
                <a:cs typeface="Times New Roman" panose="02020603050405020304" pitchFamily="18" charset="0"/>
              </a:rPr>
              <a:t>the salty air, rain and other corrosive elements</a:t>
            </a:r>
          </a:p>
        </p:txBody>
      </p:sp>
      <p:sp>
        <p:nvSpPr>
          <p:cNvPr id="11" name="爆炸形 1 10"/>
          <p:cNvSpPr/>
          <p:nvPr/>
        </p:nvSpPr>
        <p:spPr bwMode="auto">
          <a:xfrm>
            <a:off x="2951820" y="3009856"/>
            <a:ext cx="2082486"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3"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841560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d:\mydata\桌面\网页设计蓝条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1658938"/>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6"/>
          <p:cNvSpPr txBox="1">
            <a:spLocks noChangeArrowheads="1"/>
          </p:cNvSpPr>
          <p:nvPr/>
        </p:nvSpPr>
        <p:spPr bwMode="auto">
          <a:xfrm>
            <a:off x="674687" y="1808163"/>
            <a:ext cx="25465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chemeClr val="bg1"/>
                </a:solidFill>
                <a:latin typeface="Times New Roman" pitchFamily="18" charset="0"/>
                <a:cs typeface="Times New Roman" pitchFamily="18" charset="0"/>
              </a:rPr>
              <a:t>Standard Features</a:t>
            </a:r>
            <a:endParaRPr lang="zh-CN" altLang="en-US" b="1" dirty="0">
              <a:solidFill>
                <a:schemeClr val="bg1"/>
              </a:solidFill>
              <a:latin typeface="Times New Roman" pitchFamily="18" charset="0"/>
              <a:cs typeface="Times New Roman" pitchFamily="18" charset="0"/>
            </a:endParaRPr>
          </a:p>
        </p:txBody>
      </p:sp>
      <p:pic>
        <p:nvPicPr>
          <p:cNvPr id="26" name="Picture 5" descr="d:\mydata\桌面\网页设计蓝条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1750" y="1665288"/>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36"/>
          <p:cNvSpPr txBox="1">
            <a:spLocks noChangeArrowheads="1"/>
          </p:cNvSpPr>
          <p:nvPr/>
        </p:nvSpPr>
        <p:spPr bwMode="auto">
          <a:xfrm>
            <a:off x="5274692" y="1814513"/>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chemeClr val="bg1"/>
                </a:solidFill>
                <a:latin typeface="Times New Roman" pitchFamily="18" charset="0"/>
                <a:cs typeface="Times New Roman" pitchFamily="18" charset="0"/>
              </a:rPr>
              <a:t>Optional Features</a:t>
            </a:r>
            <a:endParaRPr lang="zh-CN" altLang="en-US" b="1" dirty="0">
              <a:solidFill>
                <a:schemeClr val="bg1"/>
              </a:solidFill>
              <a:latin typeface="Times New Roman" pitchFamily="18" charset="0"/>
              <a:cs typeface="Times New Roman" pitchFamily="18" charset="0"/>
            </a:endParaRPr>
          </a:p>
        </p:txBody>
      </p:sp>
      <p:sp>
        <p:nvSpPr>
          <p:cNvPr id="29" name="TextBox 2"/>
          <p:cNvSpPr txBox="1">
            <a:spLocks noChangeArrowheads="1"/>
          </p:cNvSpPr>
          <p:nvPr/>
        </p:nvSpPr>
        <p:spPr bwMode="auto">
          <a:xfrm>
            <a:off x="300038" y="980728"/>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Other Features</a:t>
            </a:r>
            <a:endParaRPr lang="zh-CN" altLang="en-US" sz="2400" b="1">
              <a:latin typeface="Times New Roman" pitchFamily="18" charset="0"/>
              <a:cs typeface="Times New Roman" pitchFamily="18" charset="0"/>
            </a:endParaRPr>
          </a:p>
        </p:txBody>
      </p:sp>
      <p:sp>
        <p:nvSpPr>
          <p:cNvPr id="30" name="TextBox 18"/>
          <p:cNvSpPr txBox="1">
            <a:spLocks noChangeArrowheads="1"/>
          </p:cNvSpPr>
          <p:nvPr/>
        </p:nvSpPr>
        <p:spPr bwMode="auto">
          <a:xfrm>
            <a:off x="1249306" y="2633695"/>
            <a:ext cx="121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a:latin typeface="Times New Roman" pitchFamily="18" charset="0"/>
                <a:cs typeface="Times New Roman" pitchFamily="18" charset="0"/>
              </a:rPr>
              <a:t>Auto Restart</a:t>
            </a:r>
          </a:p>
          <a:p>
            <a:pPr eaLnBrk="1" hangingPunct="1"/>
            <a:r>
              <a:rPr lang="en-US" altLang="zh-CN" baseline="-25000" dirty="0" smtClean="0">
                <a:latin typeface="Times New Roman" pitchFamily="18" charset="0"/>
                <a:cs typeface="Times New Roman" pitchFamily="18" charset="0"/>
              </a:rPr>
              <a:t>Function</a:t>
            </a:r>
            <a:endParaRPr lang="en-US" altLang="zh-CN" dirty="0">
              <a:latin typeface="Times New Roman" pitchFamily="18" charset="0"/>
              <a:cs typeface="Times New Roman" pitchFamily="18" charset="0"/>
            </a:endParaRPr>
          </a:p>
        </p:txBody>
      </p:sp>
      <p:sp>
        <p:nvSpPr>
          <p:cNvPr id="31" name="TextBox 30"/>
          <p:cNvSpPr txBox="1">
            <a:spLocks noChangeArrowheads="1"/>
          </p:cNvSpPr>
          <p:nvPr/>
        </p:nvSpPr>
        <p:spPr bwMode="auto">
          <a:xfrm>
            <a:off x="3224156" y="2786888"/>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a:latin typeface="Times New Roman" pitchFamily="18" charset="0"/>
                <a:cs typeface="Times New Roman" pitchFamily="18" charset="0"/>
              </a:rPr>
              <a:t>Sleep Mode</a:t>
            </a:r>
            <a:endParaRPr lang="zh-CN" altLang="en-US" baseline="-25000" dirty="0">
              <a:latin typeface="Times New Roman" pitchFamily="18" charset="0"/>
              <a:cs typeface="Times New Roman" pitchFamily="18" charset="0"/>
            </a:endParaRPr>
          </a:p>
        </p:txBody>
      </p:sp>
      <p:sp>
        <p:nvSpPr>
          <p:cNvPr id="32" name="TextBox 22"/>
          <p:cNvSpPr txBox="1">
            <a:spLocks noChangeArrowheads="1"/>
          </p:cNvSpPr>
          <p:nvPr/>
        </p:nvSpPr>
        <p:spPr bwMode="auto">
          <a:xfrm>
            <a:off x="3252206" y="3688151"/>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Timer</a:t>
            </a:r>
            <a:endParaRPr lang="zh-CN" altLang="en-US" baseline="-25000" dirty="0">
              <a:latin typeface="Times New Roman" pitchFamily="18" charset="0"/>
              <a:cs typeface="Times New Roman" pitchFamily="18" charset="0"/>
            </a:endParaRPr>
          </a:p>
        </p:txBody>
      </p:sp>
      <p:sp>
        <p:nvSpPr>
          <p:cNvPr id="33" name="TextBox 46"/>
          <p:cNvSpPr txBox="1">
            <a:spLocks noChangeArrowheads="1"/>
          </p:cNvSpPr>
          <p:nvPr/>
        </p:nvSpPr>
        <p:spPr bwMode="auto">
          <a:xfrm>
            <a:off x="7640955" y="2838483"/>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200" dirty="0">
                <a:latin typeface="Times New Roman" pitchFamily="18" charset="0"/>
                <a:cs typeface="Times New Roman" pitchFamily="18" charset="0"/>
              </a:rPr>
              <a:t>Wire Controller</a:t>
            </a:r>
            <a:endParaRPr lang="zh-CN" altLang="en-US" sz="1200" dirty="0">
              <a:latin typeface="Times New Roman" pitchFamily="18" charset="0"/>
              <a:cs typeface="Times New Roman" pitchFamily="18" charset="0"/>
            </a:endParaRPr>
          </a:p>
        </p:txBody>
      </p:sp>
      <p:pic>
        <p:nvPicPr>
          <p:cNvPr id="34" name="图片 44" descr="1.pn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84" y="2682112"/>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descr="F:\PPT\图标\1-0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3179" y="2706720"/>
            <a:ext cx="628448"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51" descr="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21116" y="3608812"/>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ChangeArrowheads="1"/>
          </p:cNvSpPr>
          <p:nvPr/>
        </p:nvSpPr>
        <p:spPr bwMode="auto">
          <a:xfrm>
            <a:off x="1277466" y="4675939"/>
            <a:ext cx="1404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pPr eaLnBrk="1" hangingPunct="1"/>
            <a:r>
              <a:rPr lang="en-US" altLang="zh-CN" sz="1200" dirty="0">
                <a:latin typeface="Times New Roman" pitchFamily="18" charset="0"/>
                <a:ea typeface="新宋体" pitchFamily="49" charset="-122"/>
                <a:cs typeface="Times New Roman" pitchFamily="18" charset="0"/>
              </a:rPr>
              <a:t>Auto Defrosting</a:t>
            </a:r>
            <a:endParaRPr lang="zh-CN" altLang="en-US" sz="1200" dirty="0">
              <a:latin typeface="Times New Roman" pitchFamily="18" charset="0"/>
              <a:ea typeface="新宋体" pitchFamily="49" charset="-122"/>
              <a:cs typeface="Times New Roman" pitchFamily="18" charset="0"/>
            </a:endParaRPr>
          </a:p>
        </p:txBody>
      </p:sp>
      <p:pic>
        <p:nvPicPr>
          <p:cNvPr id="38" name="Picture 9" descr="F:\PPT\图标\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2240" y="4541001"/>
            <a:ext cx="6365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3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3584" y="3608812"/>
            <a:ext cx="629827" cy="6408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13"/>
          <p:cNvSpPr txBox="1">
            <a:spLocks noChangeArrowheads="1"/>
          </p:cNvSpPr>
          <p:nvPr/>
        </p:nvSpPr>
        <p:spPr bwMode="auto">
          <a:xfrm>
            <a:off x="1307471" y="3595819"/>
            <a:ext cx="140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r>
              <a:rPr lang="en-US" altLang="zh-CN" sz="1800" baseline="-25000" dirty="0" smtClean="0">
                <a:latin typeface="Times New Roman" pitchFamily="18" charset="0"/>
                <a:cs typeface="Times New Roman" pitchFamily="18" charset="0"/>
              </a:rPr>
              <a:t>Anti-cold Air</a:t>
            </a:r>
            <a:r>
              <a:rPr lang="en-US" altLang="zh-CN" sz="1800" dirty="0" smtClean="0">
                <a:latin typeface="Times New Roman" pitchFamily="18" charset="0"/>
                <a:cs typeface="Times New Roman" pitchFamily="18" charset="0"/>
              </a:rPr>
              <a:t> </a:t>
            </a:r>
            <a:r>
              <a:rPr lang="en-US" altLang="zh-CN" sz="1800" baseline="-25000" dirty="0" smtClean="0">
                <a:latin typeface="Times New Roman" pitchFamily="18" charset="0"/>
                <a:cs typeface="Times New Roman" pitchFamily="18" charset="0"/>
              </a:rPr>
              <a:t> Function</a:t>
            </a:r>
            <a:endParaRPr lang="zh-CN" altLang="en-US" sz="1800" baseline="-25000" dirty="0">
              <a:latin typeface="Times New Roman" pitchFamily="18" charset="0"/>
              <a:cs typeface="Times New Roman" pitchFamily="18" charset="0"/>
            </a:endParaRPr>
          </a:p>
        </p:txBody>
      </p:sp>
      <p:pic>
        <p:nvPicPr>
          <p:cNvPr id="41" name="图片 4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56276" y="2724089"/>
            <a:ext cx="633303" cy="6300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13"/>
          <p:cNvSpPr txBox="1">
            <a:spLocks noChangeArrowheads="1"/>
          </p:cNvSpPr>
          <p:nvPr/>
        </p:nvSpPr>
        <p:spPr bwMode="auto">
          <a:xfrm>
            <a:off x="3267018" y="4613219"/>
            <a:ext cx="140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pPr eaLnBrk="1" hangingPunct="1"/>
            <a:r>
              <a:rPr lang="en-US" altLang="zh-CN" sz="1200" dirty="0" smtClean="0">
                <a:latin typeface="Times New Roman" pitchFamily="18" charset="0"/>
                <a:ea typeface="新宋体" pitchFamily="49" charset="-122"/>
                <a:cs typeface="Times New Roman" pitchFamily="18" charset="0"/>
              </a:rPr>
              <a:t>Independent Dehumidification</a:t>
            </a:r>
            <a:endParaRPr lang="zh-CN" altLang="en-US" sz="1200" dirty="0">
              <a:latin typeface="Times New Roman" pitchFamily="18" charset="0"/>
              <a:ea typeface="新宋体" pitchFamily="49" charset="-122"/>
              <a:cs typeface="Times New Roman" pitchFamily="18" charset="0"/>
            </a:endParaRPr>
          </a:p>
        </p:txBody>
      </p:sp>
      <p:pic>
        <p:nvPicPr>
          <p:cNvPr id="43" name="图片 4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07666" y="2687737"/>
            <a:ext cx="631647" cy="6300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22"/>
          <p:cNvSpPr txBox="1">
            <a:spLocks noChangeArrowheads="1"/>
          </p:cNvSpPr>
          <p:nvPr/>
        </p:nvSpPr>
        <p:spPr bwMode="auto">
          <a:xfrm>
            <a:off x="5826125" y="2725738"/>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Follow Me</a:t>
            </a:r>
            <a:endParaRPr lang="zh-CN" altLang="en-US" baseline="-25000" dirty="0">
              <a:latin typeface="Times New Roman" pitchFamily="18" charset="0"/>
              <a:cs typeface="Times New Roman" pitchFamily="18" charset="0"/>
            </a:endParaRPr>
          </a:p>
        </p:txBody>
      </p:sp>
      <p:pic>
        <p:nvPicPr>
          <p:cNvPr id="45" name="图片 4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21116" y="4529052"/>
            <a:ext cx="631090" cy="63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图片 4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36818" y="3603312"/>
            <a:ext cx="631097" cy="6300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12"/>
          <p:cNvSpPr txBox="1">
            <a:spLocks noChangeArrowheads="1"/>
          </p:cNvSpPr>
          <p:nvPr/>
        </p:nvSpPr>
        <p:spPr bwMode="auto">
          <a:xfrm>
            <a:off x="5908232" y="3618774"/>
            <a:ext cx="1339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Auxiliary Electric Heater</a:t>
            </a:r>
            <a:endParaRPr lang="zh-CN" altLang="en-US" baseline="-25000" dirty="0">
              <a:latin typeface="Times New Roman" pitchFamily="18" charset="0"/>
              <a:cs typeface="Times New Roman" pitchFamily="18" charset="0"/>
            </a:endParaRPr>
          </a:p>
        </p:txBody>
      </p:sp>
      <p:sp>
        <p:nvSpPr>
          <p:cNvPr id="46" name="Rectangle 6"/>
          <p:cNvSpPr>
            <a:spLocks noChangeArrowheads="1"/>
          </p:cNvSpPr>
          <p:nvPr/>
        </p:nvSpPr>
        <p:spPr bwMode="auto">
          <a:xfrm>
            <a:off x="4680012" y="189585"/>
            <a:ext cx="37750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2.New Ceiling-floor</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75113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Overview</a:t>
            </a:r>
            <a:endParaRPr lang="zh-CN" altLang="en-US" sz="2400" b="1">
              <a:latin typeface="Times New Roman" pitchFamily="18" charset="0"/>
              <a:cs typeface="Times New Roman" pitchFamily="18" charset="0"/>
            </a:endParaRPr>
          </a:p>
        </p:txBody>
      </p:sp>
      <p:sp>
        <p:nvSpPr>
          <p:cNvPr id="7171"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5" name="图片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5738" y="2276475"/>
            <a:ext cx="6232525" cy="2325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712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197"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00563" y="1412875"/>
            <a:ext cx="24479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3338" y="1412875"/>
            <a:ext cx="243046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399088" y="1557338"/>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3079750" y="1557338"/>
            <a:ext cx="152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Convenience</a:t>
            </a:r>
            <a:endParaRPr lang="zh-CN" altLang="en-US" b="1" dirty="0">
              <a:solidFill>
                <a:schemeClr val="tx1">
                  <a:lumMod val="65000"/>
                  <a:lumOff val="35000"/>
                </a:schemeClr>
              </a:solidFill>
              <a:latin typeface="Times New Roman" pitchFamily="18" charset="0"/>
              <a:cs typeface="Times New Roman" pitchFamily="18" charset="0"/>
            </a:endParaRPr>
          </a:p>
        </p:txBody>
      </p:sp>
      <p:pic>
        <p:nvPicPr>
          <p:cNvPr id="8201" name="Picture 5" descr="d:\mydata\桌面\网页设计蓝条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0200" y="1412875"/>
            <a:ext cx="8813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5"/>
          <p:cNvSpPr txBox="1">
            <a:spLocks noChangeArrowheads="1"/>
          </p:cNvSpPr>
          <p:nvPr/>
        </p:nvSpPr>
        <p:spPr bwMode="auto">
          <a:xfrm>
            <a:off x="800100" y="1577975"/>
            <a:ext cx="2116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pPr>
            <a:r>
              <a:rPr lang="en-US" altLang="zh-CN" b="1">
                <a:solidFill>
                  <a:schemeClr val="bg1"/>
                </a:solidFill>
                <a:latin typeface="Times New Roman" pitchFamily="18" charset="0"/>
                <a:cs typeface="Times New Roman" pitchFamily="18" charset="0"/>
              </a:rPr>
              <a:t>Comfort</a:t>
            </a:r>
            <a:endParaRPr lang="zh-CN" altLang="en-US" b="1">
              <a:solidFill>
                <a:schemeClr val="bg1"/>
              </a:solidFill>
              <a:latin typeface="Times New Roman" pitchFamily="18" charset="0"/>
              <a:cs typeface="Times New Roman" pitchFamily="18" charset="0"/>
            </a:endParaRPr>
          </a:p>
        </p:txBody>
      </p:sp>
      <p:sp>
        <p:nvSpPr>
          <p:cNvPr id="8203" name="TextBox 20"/>
          <p:cNvSpPr txBox="1">
            <a:spLocks noChangeArrowheads="1"/>
          </p:cNvSpPr>
          <p:nvPr/>
        </p:nvSpPr>
        <p:spPr bwMode="auto">
          <a:xfrm>
            <a:off x="449263" y="5913438"/>
            <a:ext cx="7696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lnSpc>
                <a:spcPts val="1800"/>
              </a:lnSpc>
            </a:pPr>
            <a:r>
              <a:rPr lang="en-US" altLang="zh-CN" dirty="0">
                <a:latin typeface="Times New Roman" pitchFamily="18" charset="0"/>
                <a:cs typeface="Times New Roman" pitchFamily="18" charset="0"/>
              </a:rPr>
              <a:t>Concealed installation, harmonize with indoor decoration.  </a:t>
            </a:r>
            <a:endParaRPr lang="zh-CN" altLang="en-US" dirty="0">
              <a:latin typeface="Times New Roman" pitchFamily="18" charset="0"/>
              <a:ea typeface="新宋体" pitchFamily="49" charset="-122"/>
              <a:cs typeface="Times New Roman" pitchFamily="18" charset="0"/>
            </a:endParaRPr>
          </a:p>
        </p:txBody>
      </p:sp>
      <p:sp>
        <p:nvSpPr>
          <p:cNvPr id="8204" name="矩形 1"/>
          <p:cNvSpPr>
            <a:spLocks noChangeArrowheads="1"/>
          </p:cNvSpPr>
          <p:nvPr/>
        </p:nvSpPr>
        <p:spPr bwMode="auto">
          <a:xfrm>
            <a:off x="433388" y="2384425"/>
            <a:ext cx="239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itchFamily="18" charset="0"/>
                <a:ea typeface="新宋体" pitchFamily="49" charset="-122"/>
                <a:cs typeface="Times New Roman" pitchFamily="18" charset="0"/>
              </a:rPr>
              <a:t>Concealed Installation</a:t>
            </a:r>
            <a:endParaRPr lang="zh-CN" altLang="en-US" b="1" dirty="0">
              <a:latin typeface="Times New Roman" pitchFamily="18" charset="0"/>
              <a:ea typeface="新宋体" pitchFamily="49" charset="-122"/>
              <a:cs typeface="Times New Roman" pitchFamily="18" charset="0"/>
            </a:endParaRPr>
          </a:p>
        </p:txBody>
      </p:sp>
      <p:pic>
        <p:nvPicPr>
          <p:cNvPr id="8205" name="Picture 10" descr="C:\Documents and Settings\vaio\桌面\gic335733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235426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37044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520700" y="1278161"/>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dirty="0">
                <a:latin typeface="Times New Roman" pitchFamily="18" charset="0"/>
                <a:cs typeface="Times New Roman" pitchFamily="18" charset="0"/>
              </a:rPr>
              <a:t>Overview</a:t>
            </a:r>
            <a:endParaRPr lang="zh-CN" altLang="en-US" sz="2400" b="1" dirty="0">
              <a:latin typeface="Times New Roman" pitchFamily="18" charset="0"/>
              <a:cs typeface="Times New Roman" pitchFamily="18" charset="0"/>
            </a:endParaRPr>
          </a:p>
        </p:txBody>
      </p:sp>
      <p:sp>
        <p:nvSpPr>
          <p:cNvPr id="7171"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7222" name="Picture 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572" y="2096852"/>
            <a:ext cx="6084167" cy="405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0246" name="矩形 1"/>
          <p:cNvSpPr>
            <a:spLocks noChangeArrowheads="1"/>
          </p:cNvSpPr>
          <p:nvPr/>
        </p:nvSpPr>
        <p:spPr bwMode="auto">
          <a:xfrm>
            <a:off x="666750" y="2122581"/>
            <a:ext cx="1844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itchFamily="18" charset="0"/>
                <a:ea typeface="新宋体" pitchFamily="49" charset="-122"/>
                <a:cs typeface="Times New Roman" pitchFamily="18" charset="0"/>
              </a:rPr>
              <a:t>Easy Installation</a:t>
            </a:r>
            <a:endParaRPr lang="zh-CN" altLang="en-US" b="1" dirty="0">
              <a:latin typeface="Times New Roman" pitchFamily="18" charset="0"/>
              <a:ea typeface="新宋体" pitchFamily="49" charset="-122"/>
              <a:cs typeface="Times New Roman" pitchFamily="18" charset="0"/>
            </a:endParaRPr>
          </a:p>
        </p:txBody>
      </p:sp>
      <p:pic>
        <p:nvPicPr>
          <p:cNvPr id="10247"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pic>
        <p:nvPicPr>
          <p:cNvPr id="27" name="Picture 11" descr="C:\Users\Administrator\Desktop\手.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8569" y="2338702"/>
            <a:ext cx="2362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C:\Users\Administrator\Desktop\手d.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84525" y="3884612"/>
            <a:ext cx="22098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4"/>
          <p:cNvSpPr txBox="1">
            <a:spLocks noChangeArrowheads="1"/>
          </p:cNvSpPr>
          <p:nvPr/>
        </p:nvSpPr>
        <p:spPr bwMode="auto">
          <a:xfrm>
            <a:off x="652532" y="2701528"/>
            <a:ext cx="2300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algn="ctr" eaLnBrk="1" hangingPunct="1"/>
            <a:r>
              <a:rPr lang="en-US" altLang="zh-CN" sz="1600" dirty="0">
                <a:latin typeface="Times New Roman" pitchFamily="18" charset="0"/>
                <a:ea typeface="新宋体" pitchFamily="49" charset="-122"/>
                <a:cs typeface="Times New Roman" pitchFamily="18" charset="0"/>
              </a:rPr>
              <a:t>Air intake from rear </a:t>
            </a:r>
            <a:r>
              <a:rPr lang="en-US" altLang="zh-CN" sz="1600" b="1" u="sng" dirty="0">
                <a:solidFill>
                  <a:srgbClr val="FF0000"/>
                </a:solidFill>
                <a:latin typeface="Times New Roman" pitchFamily="18" charset="0"/>
                <a:ea typeface="新宋体" pitchFamily="49" charset="-122"/>
                <a:cs typeface="Times New Roman" pitchFamily="18" charset="0"/>
              </a:rPr>
              <a:t>(Standard)</a:t>
            </a:r>
            <a:endParaRPr lang="zh-CN" altLang="en-US" sz="1600" b="1" u="sng" dirty="0">
              <a:solidFill>
                <a:srgbClr val="FF0000"/>
              </a:solidFill>
              <a:latin typeface="Times New Roman" pitchFamily="18" charset="0"/>
              <a:ea typeface="新宋体" pitchFamily="49" charset="-122"/>
              <a:cs typeface="Times New Roman" pitchFamily="18" charset="0"/>
            </a:endParaRPr>
          </a:p>
        </p:txBody>
      </p:sp>
      <p:sp>
        <p:nvSpPr>
          <p:cNvPr id="30" name="TextBox 17"/>
          <p:cNvSpPr txBox="1">
            <a:spLocks noChangeArrowheads="1"/>
          </p:cNvSpPr>
          <p:nvPr/>
        </p:nvSpPr>
        <p:spPr bwMode="auto">
          <a:xfrm>
            <a:off x="682955" y="4213225"/>
            <a:ext cx="235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algn="ctr" eaLnBrk="1" hangingPunct="1"/>
            <a:r>
              <a:rPr lang="en-US" altLang="zh-CN" sz="1600" dirty="0">
                <a:latin typeface="Times New Roman" pitchFamily="18" charset="0"/>
                <a:ea typeface="新宋体" pitchFamily="49" charset="-122"/>
                <a:cs typeface="Times New Roman" pitchFamily="18" charset="0"/>
              </a:rPr>
              <a:t>Air intake from bottom </a:t>
            </a:r>
            <a:r>
              <a:rPr lang="en-US" altLang="zh-CN" sz="1600" b="1" u="sng" dirty="0">
                <a:solidFill>
                  <a:srgbClr val="FF0000"/>
                </a:solidFill>
                <a:latin typeface="Times New Roman" pitchFamily="18" charset="0"/>
                <a:ea typeface="新宋体" pitchFamily="49" charset="-122"/>
                <a:cs typeface="Times New Roman" pitchFamily="18" charset="0"/>
              </a:rPr>
              <a:t>(Optional)</a:t>
            </a:r>
            <a:endParaRPr lang="zh-CN" altLang="en-US" sz="1600" b="1" u="sng" dirty="0">
              <a:solidFill>
                <a:srgbClr val="FF0000"/>
              </a:solidFill>
              <a:latin typeface="Times New Roman" pitchFamily="18" charset="0"/>
              <a:ea typeface="新宋体" pitchFamily="49" charset="-122"/>
              <a:cs typeface="Times New Roman" pitchFamily="18" charset="0"/>
            </a:endParaRPr>
          </a:p>
        </p:txBody>
      </p:sp>
      <p:pic>
        <p:nvPicPr>
          <p:cNvPr id="31" name="Picture 5"/>
          <p:cNvPicPr>
            <a:picLocks noChangeAspect="1" noChangeArrowheads="1"/>
          </p:cNvPicPr>
          <p:nvPr/>
        </p:nvPicPr>
        <p:blipFill>
          <a:blip r:embed="rId6"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138788" y="2338702"/>
            <a:ext cx="1878098" cy="10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p:cNvPicPr>
            <a:picLocks noChangeAspect="1" noChangeArrowheads="1"/>
          </p:cNvPicPr>
          <p:nvPr/>
        </p:nvPicPr>
        <p:blipFill>
          <a:blip r:embed="rId7"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195765" y="4009889"/>
            <a:ext cx="1822844" cy="117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右箭头 14"/>
          <p:cNvSpPr>
            <a:spLocks noChangeArrowheads="1"/>
          </p:cNvSpPr>
          <p:nvPr/>
        </p:nvSpPr>
        <p:spPr bwMode="auto">
          <a:xfrm rot="5400000">
            <a:off x="6922243" y="3355496"/>
            <a:ext cx="369888" cy="825500"/>
          </a:xfrm>
          <a:prstGeom prst="rightArrow">
            <a:avLst>
              <a:gd name="adj1" fmla="val 50000"/>
              <a:gd name="adj2" fmla="val 49894"/>
            </a:avLst>
          </a:prstGeom>
          <a:solidFill>
            <a:srgbClr val="33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zh-CN" altLang="en-US">
              <a:latin typeface="Times New Roman" pitchFamily="18" charset="0"/>
            </a:endParaRPr>
          </a:p>
        </p:txBody>
      </p:sp>
      <p:sp>
        <p:nvSpPr>
          <p:cNvPr id="34" name="矩形 17"/>
          <p:cNvSpPr>
            <a:spLocks noChangeArrowheads="1"/>
          </p:cNvSpPr>
          <p:nvPr/>
        </p:nvSpPr>
        <p:spPr bwMode="auto">
          <a:xfrm>
            <a:off x="428625" y="5337212"/>
            <a:ext cx="82478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dirty="0">
                <a:latin typeface="Times New Roman" pitchFamily="18" charset="0"/>
                <a:cs typeface="Times New Roman" pitchFamily="18" charset="0"/>
              </a:rPr>
              <a:t>The size of air inlet frame from rear and bottom is same, it’s very easy to move the cover from bottom to rear side, or from rear to the bottom,  in order to match the installation condition.</a:t>
            </a:r>
            <a:endParaRPr lang="zh-CN" altLang="zh-CN" dirty="0">
              <a:latin typeface="Times New Roman" pitchFamily="18" charset="0"/>
              <a:cs typeface="Times New Roman" pitchFamily="18" charset="0"/>
            </a:endParaRPr>
          </a:p>
        </p:txBody>
      </p:sp>
      <p:sp>
        <p:nvSpPr>
          <p:cNvPr id="22"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881330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2293" name="TextBox 20"/>
          <p:cNvSpPr txBox="1">
            <a:spLocks noChangeArrowheads="1"/>
          </p:cNvSpPr>
          <p:nvPr/>
        </p:nvSpPr>
        <p:spPr bwMode="auto">
          <a:xfrm>
            <a:off x="575556" y="4797152"/>
            <a:ext cx="7615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dirty="0">
                <a:latin typeface="Times New Roman" pitchFamily="18" charset="0"/>
                <a:cs typeface="Times New Roman" pitchFamily="18" charset="0"/>
              </a:rPr>
              <a:t>It is easy to draw out the filter from the indoor unit for cleaning, even the filter is installed in rear side or bottom side. </a:t>
            </a:r>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b="1" u="sng" dirty="0">
                <a:solidFill>
                  <a:srgbClr val="FF0000"/>
                </a:solidFill>
                <a:latin typeface="Times New Roman" pitchFamily="18" charset="0"/>
                <a:cs typeface="Times New Roman" pitchFamily="18" charset="0"/>
              </a:rPr>
              <a:t>(</a:t>
            </a:r>
            <a:r>
              <a:rPr lang="en-US" altLang="zh-CN" b="1" u="sng" dirty="0" smtClean="0">
                <a:solidFill>
                  <a:srgbClr val="FF0000"/>
                </a:solidFill>
                <a:latin typeface="Times New Roman" pitchFamily="18" charset="0"/>
                <a:cs typeface="Times New Roman" pitchFamily="18" charset="0"/>
              </a:rPr>
              <a:t>Optional for filter</a:t>
            </a:r>
            <a:r>
              <a:rPr lang="en-US" altLang="zh-CN" b="1" u="sng" dirty="0">
                <a:solidFill>
                  <a:srgbClr val="FF0000"/>
                </a:solidFill>
                <a:latin typeface="Times New Roman" pitchFamily="18" charset="0"/>
                <a:cs typeface="Times New Roman" pitchFamily="18" charset="0"/>
              </a:rPr>
              <a:t>)</a:t>
            </a:r>
          </a:p>
        </p:txBody>
      </p:sp>
      <p:sp>
        <p:nvSpPr>
          <p:cNvPr id="12294" name="矩形 1"/>
          <p:cNvSpPr>
            <a:spLocks noChangeArrowheads="1"/>
          </p:cNvSpPr>
          <p:nvPr/>
        </p:nvSpPr>
        <p:spPr bwMode="auto">
          <a:xfrm>
            <a:off x="449263" y="2230438"/>
            <a:ext cx="1998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latin typeface="Times New Roman" pitchFamily="18" charset="0"/>
                <a:ea typeface="新宋体" pitchFamily="49" charset="-122"/>
                <a:cs typeface="Times New Roman" pitchFamily="18" charset="0"/>
              </a:rPr>
              <a:t>Easy Maintenance</a:t>
            </a:r>
            <a:endParaRPr lang="zh-CN" altLang="en-US" b="1">
              <a:latin typeface="Times New Roman" pitchFamily="18" charset="0"/>
              <a:ea typeface="新宋体" pitchFamily="49" charset="-122"/>
              <a:cs typeface="Times New Roman" pitchFamily="18" charset="0"/>
            </a:endParaRPr>
          </a:p>
        </p:txBody>
      </p:sp>
      <p:pic>
        <p:nvPicPr>
          <p:cNvPr id="12295"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pic>
        <p:nvPicPr>
          <p:cNvPr id="12301" name="Picture 2" descr="C:\Users\Administrator\Desktop\x.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413" y="2900364"/>
            <a:ext cx="4209603" cy="139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 descr="C:\Users\Administrator\Desktop\x1.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1750" y="2811463"/>
            <a:ext cx="3771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812721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3317" name="矩形 1"/>
          <p:cNvSpPr>
            <a:spLocks noChangeArrowheads="1"/>
          </p:cNvSpPr>
          <p:nvPr/>
        </p:nvSpPr>
        <p:spPr bwMode="auto">
          <a:xfrm>
            <a:off x="449263" y="2230438"/>
            <a:ext cx="1998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latin typeface="Times New Roman" pitchFamily="18" charset="0"/>
                <a:ea typeface="新宋体" pitchFamily="49" charset="-122"/>
                <a:cs typeface="Times New Roman" pitchFamily="18" charset="0"/>
              </a:rPr>
              <a:t>Easy Maintenance</a:t>
            </a:r>
            <a:endParaRPr lang="zh-CN" altLang="en-US" b="1">
              <a:latin typeface="Times New Roman" pitchFamily="18" charset="0"/>
              <a:ea typeface="新宋体" pitchFamily="49" charset="-122"/>
              <a:cs typeface="Times New Roman" pitchFamily="18" charset="0"/>
            </a:endParaRPr>
          </a:p>
        </p:txBody>
      </p:sp>
      <p:pic>
        <p:nvPicPr>
          <p:cNvPr id="13318"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pic>
        <p:nvPicPr>
          <p:cNvPr id="13324" name="Picture 2" descr="C:\Users\Administrator\Desktop\sde.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5800" y="2260600"/>
            <a:ext cx="3805238"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Box 20"/>
          <p:cNvSpPr txBox="1">
            <a:spLocks noChangeArrowheads="1"/>
          </p:cNvSpPr>
          <p:nvPr/>
        </p:nvSpPr>
        <p:spPr bwMode="auto">
          <a:xfrm>
            <a:off x="7543800" y="4159250"/>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lang="en-US" altLang="zh-CN" sz="1200">
                <a:ea typeface="新宋体" pitchFamily="49" charset="-122"/>
              </a:rPr>
              <a:t>Motor</a:t>
            </a:r>
            <a:endParaRPr lang="zh-CN" altLang="en-US" sz="1200">
              <a:ea typeface="新宋体" pitchFamily="49" charset="-122"/>
            </a:endParaRPr>
          </a:p>
        </p:txBody>
      </p:sp>
      <p:sp>
        <p:nvSpPr>
          <p:cNvPr id="13326" name="矩形 21"/>
          <p:cNvSpPr>
            <a:spLocks noChangeArrowheads="1"/>
          </p:cNvSpPr>
          <p:nvPr/>
        </p:nvSpPr>
        <p:spPr bwMode="auto">
          <a:xfrm>
            <a:off x="7543800" y="5049838"/>
            <a:ext cx="148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1200"/>
              <a:t>Blower Housing</a:t>
            </a:r>
            <a:endParaRPr lang="zh-CN" altLang="en-US" sz="1200"/>
          </a:p>
        </p:txBody>
      </p:sp>
      <p:sp>
        <p:nvSpPr>
          <p:cNvPr id="13327" name="TextBox 22"/>
          <p:cNvSpPr txBox="1">
            <a:spLocks noChangeArrowheads="1"/>
          </p:cNvSpPr>
          <p:nvPr/>
        </p:nvSpPr>
        <p:spPr bwMode="auto">
          <a:xfrm>
            <a:off x="7543800" y="5661025"/>
            <a:ext cx="1528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lang="en-US" altLang="zh-CN" sz="1200">
                <a:ea typeface="新宋体" pitchFamily="49" charset="-122"/>
              </a:rPr>
              <a:t>Ventilated Panel</a:t>
            </a:r>
            <a:endParaRPr lang="zh-CN" altLang="en-US" sz="1200">
              <a:ea typeface="新宋体" pitchFamily="49" charset="-122"/>
            </a:endParaRPr>
          </a:p>
        </p:txBody>
      </p:sp>
      <p:sp>
        <p:nvSpPr>
          <p:cNvPr id="13328" name="矩形 17"/>
          <p:cNvSpPr>
            <a:spLocks noChangeArrowheads="1"/>
          </p:cNvSpPr>
          <p:nvPr/>
        </p:nvSpPr>
        <p:spPr bwMode="auto">
          <a:xfrm>
            <a:off x="450850" y="2744788"/>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dirty="0">
                <a:latin typeface="Times New Roman" pitchFamily="18" charset="0"/>
                <a:cs typeface="Times New Roman" pitchFamily="18" charset="0"/>
              </a:rPr>
              <a:t>Remove the ventilated panel firstly. </a:t>
            </a:r>
          </a:p>
          <a:p>
            <a:pPr algn="just"/>
            <a:endParaRPr lang="en-US"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Remove a half of blower housing and take out the motor with centrifugal fan. </a:t>
            </a:r>
          </a:p>
          <a:p>
            <a:pPr algn="just"/>
            <a:endParaRPr lang="en-US"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Directly remove two bolts, and then replace the motor or centrifugal fan easily. </a:t>
            </a:r>
          </a:p>
        </p:txBody>
      </p:sp>
      <p:sp>
        <p:nvSpPr>
          <p:cNvPr id="22"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006639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1269" name="TextBox 20"/>
          <p:cNvSpPr txBox="1">
            <a:spLocks noChangeArrowheads="1"/>
          </p:cNvSpPr>
          <p:nvPr/>
        </p:nvSpPr>
        <p:spPr bwMode="auto">
          <a:xfrm>
            <a:off x="433388" y="5934075"/>
            <a:ext cx="78914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50000"/>
              </a:lnSpc>
            </a:pPr>
            <a:r>
              <a:rPr lang="en-US" altLang="zh-CN" dirty="0" smtClean="0">
                <a:latin typeface="Times New Roman" pitchFamily="18" charset="0"/>
                <a:cs typeface="Times New Roman" pitchFamily="18" charset="0"/>
              </a:rPr>
              <a:t>Optional accessories are available to meet different needs of the customers.</a:t>
            </a:r>
            <a:endParaRPr lang="zh-CN" altLang="en-US" dirty="0">
              <a:latin typeface="Times New Roman" pitchFamily="18" charset="0"/>
              <a:cs typeface="Times New Roman" pitchFamily="18" charset="0"/>
            </a:endParaRPr>
          </a:p>
        </p:txBody>
      </p:sp>
      <p:sp>
        <p:nvSpPr>
          <p:cNvPr id="11270" name="矩形 1"/>
          <p:cNvSpPr>
            <a:spLocks noChangeArrowheads="1"/>
          </p:cNvSpPr>
          <p:nvPr/>
        </p:nvSpPr>
        <p:spPr bwMode="auto">
          <a:xfrm>
            <a:off x="490170" y="2093913"/>
            <a:ext cx="35061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latin typeface="Times New Roman" pitchFamily="18" charset="0"/>
                <a:ea typeface="新宋体" pitchFamily="49" charset="-122"/>
                <a:cs typeface="Times New Roman" pitchFamily="18" charset="0"/>
              </a:rPr>
              <a:t>Installation </a:t>
            </a:r>
            <a:r>
              <a:rPr lang="en-US" altLang="zh-CN" b="1" dirty="0">
                <a:latin typeface="Times New Roman" pitchFamily="18" charset="0"/>
                <a:ea typeface="新宋体" pitchFamily="49" charset="-122"/>
                <a:cs typeface="Times New Roman" pitchFamily="18" charset="0"/>
              </a:rPr>
              <a:t>Accessories </a:t>
            </a:r>
            <a:r>
              <a:rPr lang="en-US" altLang="zh-CN" b="1" u="sng" dirty="0" smtClean="0">
                <a:solidFill>
                  <a:srgbClr val="FF0000"/>
                </a:solidFill>
                <a:latin typeface="Times New Roman" pitchFamily="18" charset="0"/>
                <a:ea typeface="新宋体" pitchFamily="49" charset="-122"/>
                <a:cs typeface="Times New Roman" pitchFamily="18" charset="0"/>
              </a:rPr>
              <a:t>(optional</a:t>
            </a:r>
            <a:r>
              <a:rPr lang="en-US" altLang="zh-CN" b="1" u="sng" dirty="0">
                <a:solidFill>
                  <a:srgbClr val="FF0000"/>
                </a:solidFill>
                <a:latin typeface="Times New Roman" pitchFamily="18" charset="0"/>
                <a:ea typeface="新宋体" pitchFamily="49" charset="-122"/>
                <a:cs typeface="Times New Roman" pitchFamily="18" charset="0"/>
              </a:rPr>
              <a:t>)</a:t>
            </a:r>
            <a:endParaRPr lang="zh-CN" altLang="en-US" b="1" u="sng" dirty="0">
              <a:solidFill>
                <a:srgbClr val="FF0000"/>
              </a:solidFill>
              <a:latin typeface="Times New Roman" pitchFamily="18" charset="0"/>
              <a:ea typeface="新宋体" pitchFamily="49" charset="-122"/>
              <a:cs typeface="Times New Roman" pitchFamily="18" charset="0"/>
            </a:endParaRPr>
          </a:p>
        </p:txBody>
      </p:sp>
      <p:pic>
        <p:nvPicPr>
          <p:cNvPr id="11271"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sp>
        <p:nvSpPr>
          <p:cNvPr id="35" name="TextBox 12"/>
          <p:cNvSpPr txBox="1">
            <a:spLocks noChangeArrowheads="1"/>
          </p:cNvSpPr>
          <p:nvPr/>
        </p:nvSpPr>
        <p:spPr bwMode="auto">
          <a:xfrm>
            <a:off x="6473446" y="3730344"/>
            <a:ext cx="1183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eaLnBrk="1" hangingPunct="1"/>
            <a:r>
              <a:rPr lang="en-US" altLang="zh-CN" sz="1600">
                <a:latin typeface="Times New Roman" pitchFamily="18" charset="0"/>
                <a:ea typeface="新宋体" pitchFamily="49" charset="-122"/>
                <a:cs typeface="Times New Roman" pitchFamily="18" charset="0"/>
              </a:rPr>
              <a:t>Front Board</a:t>
            </a:r>
            <a:endParaRPr lang="zh-CN" altLang="en-US" sz="1600">
              <a:latin typeface="Times New Roman" pitchFamily="18" charset="0"/>
              <a:ea typeface="新宋体" pitchFamily="49" charset="-122"/>
              <a:cs typeface="Times New Roman" pitchFamily="18" charset="0"/>
            </a:endParaRPr>
          </a:p>
        </p:txBody>
      </p:sp>
      <p:sp>
        <p:nvSpPr>
          <p:cNvPr id="36" name="TextBox 10"/>
          <p:cNvSpPr txBox="1">
            <a:spLocks noChangeArrowheads="1"/>
          </p:cNvSpPr>
          <p:nvPr/>
        </p:nvSpPr>
        <p:spPr bwMode="auto">
          <a:xfrm>
            <a:off x="1353014" y="4338162"/>
            <a:ext cx="18051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eaLnBrk="1" hangingPunct="1"/>
            <a:r>
              <a:rPr lang="en-US" altLang="zh-CN" sz="1600" dirty="0">
                <a:latin typeface="Times New Roman" pitchFamily="18" charset="0"/>
                <a:ea typeface="新宋体" pitchFamily="49" charset="-122"/>
                <a:cs typeface="Times New Roman" pitchFamily="18" charset="0"/>
              </a:rPr>
              <a:t>Canvas Air Passage</a:t>
            </a:r>
            <a:endParaRPr lang="zh-CN" altLang="en-US" sz="1600" dirty="0">
              <a:latin typeface="Times New Roman" pitchFamily="18" charset="0"/>
              <a:ea typeface="新宋体" pitchFamily="49" charset="-122"/>
              <a:cs typeface="Times New Roman" pitchFamily="18" charset="0"/>
            </a:endParaRPr>
          </a:p>
        </p:txBody>
      </p:sp>
      <p:sp>
        <p:nvSpPr>
          <p:cNvPr id="37" name="TextBox 11"/>
          <p:cNvSpPr txBox="1">
            <a:spLocks noChangeArrowheads="1"/>
          </p:cNvSpPr>
          <p:nvPr/>
        </p:nvSpPr>
        <p:spPr bwMode="auto">
          <a:xfrm>
            <a:off x="7111052" y="5419294"/>
            <a:ext cx="641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eaLnBrk="1" hangingPunct="1"/>
            <a:r>
              <a:rPr lang="en-US" altLang="zh-CN" sz="1600" dirty="0">
                <a:latin typeface="Times New Roman" pitchFamily="18" charset="0"/>
                <a:ea typeface="新宋体" pitchFamily="49" charset="-122"/>
                <a:cs typeface="Times New Roman" pitchFamily="18" charset="0"/>
              </a:rPr>
              <a:t>Panel</a:t>
            </a:r>
            <a:endParaRPr lang="zh-CN" altLang="en-US" sz="1600" dirty="0">
              <a:latin typeface="Times New Roman" pitchFamily="18" charset="0"/>
              <a:ea typeface="新宋体" pitchFamily="49" charset="-122"/>
              <a:cs typeface="Times New Roman" pitchFamily="18" charset="0"/>
            </a:endParaRPr>
          </a:p>
        </p:txBody>
      </p:sp>
      <p:pic>
        <p:nvPicPr>
          <p:cNvPr id="38"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9362" y="3447582"/>
            <a:ext cx="1848469" cy="8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4857" y="4696678"/>
            <a:ext cx="1915268" cy="51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 name="Picture 1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0354" y="3091107"/>
            <a:ext cx="1824283" cy="60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 name="Picture 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12863" y="5271870"/>
            <a:ext cx="1824283" cy="60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2" name="TextBox 10"/>
          <p:cNvSpPr txBox="1">
            <a:spLocks noChangeArrowheads="1"/>
          </p:cNvSpPr>
          <p:nvPr/>
        </p:nvSpPr>
        <p:spPr bwMode="auto">
          <a:xfrm>
            <a:off x="7144452" y="4812683"/>
            <a:ext cx="63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eaLnBrk="1" hangingPunct="1"/>
            <a:r>
              <a:rPr lang="en-US" altLang="zh-CN" sz="1600" dirty="0">
                <a:latin typeface="Times New Roman" pitchFamily="18" charset="0"/>
                <a:ea typeface="新宋体" pitchFamily="49" charset="-122"/>
                <a:cs typeface="Times New Roman" pitchFamily="18" charset="0"/>
              </a:rPr>
              <a:t>Filter</a:t>
            </a:r>
            <a:endParaRPr lang="zh-CN" altLang="en-US" sz="1600" dirty="0">
              <a:latin typeface="Times New Roman" pitchFamily="18" charset="0"/>
              <a:ea typeface="新宋体" pitchFamily="49" charset="-122"/>
              <a:cs typeface="Times New Roman" pitchFamily="18" charset="0"/>
            </a:endParaRPr>
          </a:p>
        </p:txBody>
      </p:sp>
      <p:pic>
        <p:nvPicPr>
          <p:cNvPr id="43" name="图片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14744" y="2385409"/>
            <a:ext cx="2226225" cy="223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4494" y="5025950"/>
            <a:ext cx="3227406" cy="923330"/>
          </a:xfrm>
          <a:prstGeom prst="rect">
            <a:avLst/>
          </a:prstGeom>
          <a:solidFill>
            <a:srgbClr val="92D050"/>
          </a:solidFill>
        </p:spPr>
        <p:txBody>
          <a:bodyPr wrap="square" rtlCol="0">
            <a:spAutoFit/>
          </a:bodyPr>
          <a:lstStyle/>
          <a:p>
            <a:r>
              <a:rPr lang="en-US" altLang="zh-CN" u="sng" dirty="0" err="1" smtClean="0">
                <a:solidFill>
                  <a:srgbClr val="FF0000"/>
                </a:solidFill>
                <a:latin typeface="Times New Roman" panose="02020603050405020304" pitchFamily="18" charset="0"/>
                <a:cs typeface="Times New Roman" panose="02020603050405020304" pitchFamily="18" charset="0"/>
              </a:rPr>
              <a:t>Midea</a:t>
            </a:r>
            <a:r>
              <a:rPr lang="en-US" altLang="zh-CN" u="sng" dirty="0" smtClean="0">
                <a:solidFill>
                  <a:srgbClr val="FF0000"/>
                </a:solidFill>
                <a:latin typeface="Times New Roman" panose="02020603050405020304" pitchFamily="18" charset="0"/>
                <a:cs typeface="Times New Roman" panose="02020603050405020304" pitchFamily="18" charset="0"/>
              </a:rPr>
              <a:t> have canceled this accessories producing, </a:t>
            </a:r>
            <a:r>
              <a:rPr lang="en-US" altLang="zh-CN" u="sng" dirty="0">
                <a:solidFill>
                  <a:srgbClr val="FF0000"/>
                </a:solidFill>
                <a:latin typeface="Times New Roman" panose="02020603050405020304" pitchFamily="18" charset="0"/>
                <a:cs typeface="Times New Roman" panose="02020603050405020304" pitchFamily="18" charset="0"/>
              </a:rPr>
              <a:t>the client need to </a:t>
            </a:r>
            <a:r>
              <a:rPr lang="en-US" altLang="zh-CN" u="sng" dirty="0" smtClean="0">
                <a:solidFill>
                  <a:srgbClr val="FF0000"/>
                </a:solidFill>
                <a:latin typeface="Times New Roman" panose="02020603050405020304" pitchFamily="18" charset="0"/>
                <a:cs typeface="Times New Roman" panose="02020603050405020304" pitchFamily="18" charset="0"/>
              </a:rPr>
              <a:t>purchase locally</a:t>
            </a:r>
            <a:endParaRPr lang="zh-CN" altLang="en-US" u="sng" dirty="0">
              <a:solidFill>
                <a:srgbClr val="FF0000"/>
              </a:solidFill>
              <a:latin typeface="Times New Roman" panose="02020603050405020304" pitchFamily="18" charset="0"/>
              <a:cs typeface="Times New Roman" panose="02020603050405020304" pitchFamily="18" charset="0"/>
            </a:endParaRPr>
          </a:p>
        </p:txBody>
      </p:sp>
      <p:sp>
        <p:nvSpPr>
          <p:cNvPr id="24"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56270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1269" name="TextBox 20"/>
          <p:cNvSpPr txBox="1">
            <a:spLocks noChangeArrowheads="1"/>
          </p:cNvSpPr>
          <p:nvPr/>
        </p:nvSpPr>
        <p:spPr bwMode="auto">
          <a:xfrm>
            <a:off x="433388" y="5697251"/>
            <a:ext cx="7891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dirty="0">
                <a:latin typeface="Times New Roman" pitchFamily="18" charset="0"/>
                <a:cs typeface="Times New Roman" pitchFamily="18" charset="0"/>
              </a:rPr>
              <a:t>Built-in drain pump can lift the water to 750mm upmost. </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It’s </a:t>
            </a:r>
            <a:r>
              <a:rPr lang="en-US" altLang="zh-CN" dirty="0">
                <a:latin typeface="Times New Roman" pitchFamily="18" charset="0"/>
                <a:cs typeface="Times New Roman" pitchFamily="18" charset="0"/>
              </a:rPr>
              <a:t>convenient to install drainage piping under most space condition.</a:t>
            </a:r>
            <a:endParaRPr lang="zh-CN" altLang="zh-CN" dirty="0">
              <a:latin typeface="Times New Roman" pitchFamily="18" charset="0"/>
              <a:cs typeface="Times New Roman" pitchFamily="18" charset="0"/>
            </a:endParaRPr>
          </a:p>
        </p:txBody>
      </p:sp>
      <p:sp>
        <p:nvSpPr>
          <p:cNvPr id="11270" name="矩形 1"/>
          <p:cNvSpPr>
            <a:spLocks noChangeArrowheads="1"/>
          </p:cNvSpPr>
          <p:nvPr/>
        </p:nvSpPr>
        <p:spPr bwMode="auto">
          <a:xfrm>
            <a:off x="694263" y="2157481"/>
            <a:ext cx="3191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latin typeface="Times New Roman" pitchFamily="18" charset="0"/>
                <a:ea typeface="新宋体" pitchFamily="49" charset="-122"/>
                <a:cs typeface="Times New Roman" pitchFamily="18" charset="0"/>
              </a:rPr>
              <a:t>Built-in drain pump </a:t>
            </a:r>
            <a:r>
              <a:rPr lang="en-US" altLang="zh-CN" b="1" dirty="0" smtClean="0">
                <a:solidFill>
                  <a:srgbClr val="FF0000"/>
                </a:solidFill>
                <a:latin typeface="Times New Roman" pitchFamily="18" charset="0"/>
                <a:ea typeface="新宋体" pitchFamily="49" charset="-122"/>
                <a:cs typeface="Times New Roman" pitchFamily="18" charset="0"/>
              </a:rPr>
              <a:t>(</a:t>
            </a:r>
            <a:r>
              <a:rPr lang="en-US" altLang="zh-CN" b="1" dirty="0">
                <a:solidFill>
                  <a:srgbClr val="FF0000"/>
                </a:solidFill>
                <a:latin typeface="Times New Roman" pitchFamily="18" charset="0"/>
                <a:ea typeface="新宋体" pitchFamily="49" charset="-122"/>
                <a:cs typeface="Times New Roman" pitchFamily="18" charset="0"/>
              </a:rPr>
              <a:t>o</a:t>
            </a:r>
            <a:r>
              <a:rPr lang="en-US" altLang="zh-CN" b="1" dirty="0" smtClean="0">
                <a:solidFill>
                  <a:srgbClr val="FF0000"/>
                </a:solidFill>
                <a:latin typeface="Times New Roman" pitchFamily="18" charset="0"/>
                <a:ea typeface="新宋体" pitchFamily="49" charset="-122"/>
                <a:cs typeface="Times New Roman" pitchFamily="18" charset="0"/>
              </a:rPr>
              <a:t>ptional</a:t>
            </a:r>
            <a:r>
              <a:rPr lang="en-US" altLang="zh-CN" b="1" dirty="0">
                <a:solidFill>
                  <a:srgbClr val="FF0000"/>
                </a:solidFill>
                <a:latin typeface="Times New Roman" pitchFamily="18" charset="0"/>
                <a:ea typeface="新宋体" pitchFamily="49" charset="-122"/>
                <a:cs typeface="Times New Roman" pitchFamily="18" charset="0"/>
              </a:rPr>
              <a:t>)</a:t>
            </a:r>
            <a:endParaRPr lang="zh-CN" altLang="en-US" b="1" dirty="0">
              <a:solidFill>
                <a:srgbClr val="FF0000"/>
              </a:solidFill>
              <a:latin typeface="Times New Roman" pitchFamily="18" charset="0"/>
              <a:ea typeface="新宋体" pitchFamily="49" charset="-122"/>
              <a:cs typeface="Times New Roman" pitchFamily="18" charset="0"/>
            </a:endParaRPr>
          </a:p>
        </p:txBody>
      </p:sp>
      <p:pic>
        <p:nvPicPr>
          <p:cNvPr id="11271"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grpSp>
        <p:nvGrpSpPr>
          <p:cNvPr id="2" name="组合 1"/>
          <p:cNvGrpSpPr/>
          <p:nvPr/>
        </p:nvGrpSpPr>
        <p:grpSpPr>
          <a:xfrm>
            <a:off x="311827" y="2671549"/>
            <a:ext cx="4260173" cy="2521647"/>
            <a:chOff x="311827" y="2671549"/>
            <a:chExt cx="5053807" cy="2838023"/>
          </a:xfrm>
        </p:grpSpPr>
        <p:cxnSp>
          <p:nvCxnSpPr>
            <p:cNvPr id="35" name="形状 19"/>
            <p:cNvCxnSpPr/>
            <p:nvPr/>
          </p:nvCxnSpPr>
          <p:spPr bwMode="auto">
            <a:xfrm>
              <a:off x="3570172" y="3538324"/>
              <a:ext cx="1158875" cy="685800"/>
            </a:xfrm>
            <a:prstGeom prst="bentConnector2">
              <a:avLst/>
            </a:prstGeom>
            <a:gradFill>
              <a:gsLst>
                <a:gs pos="0">
                  <a:srgbClr val="5BD4FF"/>
                </a:gs>
                <a:gs pos="25000">
                  <a:srgbClr val="21D6E0"/>
                </a:gs>
                <a:gs pos="75000">
                  <a:srgbClr val="0087E6"/>
                </a:gs>
                <a:gs pos="100000">
                  <a:srgbClr val="005CBF"/>
                </a:gs>
              </a:gsLst>
              <a:lin ang="5400000" scaled="0"/>
            </a:gradFill>
            <a:ln w="25400" cap="rnd" cmpd="sng" algn="ctr">
              <a:solidFill>
                <a:srgbClr val="3366FF"/>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pic>
          <p:nvPicPr>
            <p:cNvPr id="36" name="图片 7" descr="DSCF001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111133" y="4224124"/>
              <a:ext cx="2009775" cy="1285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8" descr="DSCF0018.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32059" y="4224124"/>
              <a:ext cx="19335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椭圆 1"/>
            <p:cNvSpPr>
              <a:spLocks noChangeArrowheads="1"/>
            </p:cNvSpPr>
            <p:nvPr/>
          </p:nvSpPr>
          <p:spPr bwMode="auto">
            <a:xfrm>
              <a:off x="1825509" y="4376524"/>
              <a:ext cx="876300" cy="1066800"/>
            </a:xfrm>
            <a:prstGeom prst="ellipse">
              <a:avLst/>
            </a:prstGeom>
            <a:noFill/>
            <a:ln w="19050" algn="ctr">
              <a:solidFill>
                <a:srgbClr val="0180CC"/>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zh-CN" altLang="en-US" sz="1800">
                <a:solidFill>
                  <a:schemeClr val="tx1"/>
                </a:solidFill>
                <a:ea typeface="宋体" charset="-122"/>
              </a:endParaRPr>
            </a:p>
          </p:txBody>
        </p:sp>
        <p:cxnSp>
          <p:nvCxnSpPr>
            <p:cNvPr id="39" name="直接箭头连接符 38"/>
            <p:cNvCxnSpPr>
              <a:stCxn id="38" idx="6"/>
            </p:cNvCxnSpPr>
            <p:nvPr/>
          </p:nvCxnSpPr>
          <p:spPr bwMode="auto">
            <a:xfrm>
              <a:off x="2701809" y="4909924"/>
              <a:ext cx="1104900" cy="0"/>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3366FF"/>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pic>
          <p:nvPicPr>
            <p:cNvPr id="40" name="Picture 17" descr="C:\Documents and Settings\vaio\桌面\未标题-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1827" y="2671549"/>
              <a:ext cx="36083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Picture 3" descr="C:\Users\Administrator\Desktop\vb1.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5212" y="3409415"/>
            <a:ext cx="3617119" cy="125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27"/>
          <p:cNvSpPr txBox="1">
            <a:spLocks noChangeArrowheads="1"/>
          </p:cNvSpPr>
          <p:nvPr/>
        </p:nvSpPr>
        <p:spPr bwMode="auto">
          <a:xfrm rot="16200000">
            <a:off x="8151142" y="4110932"/>
            <a:ext cx="9076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000" dirty="0" smtClean="0">
                <a:solidFill>
                  <a:schemeClr val="tx1"/>
                </a:solidFill>
                <a:latin typeface="Times New Roman" pitchFamily="18" charset="0"/>
                <a:cs typeface="Times New Roman" pitchFamily="18" charset="0"/>
              </a:rPr>
              <a:t> Max. 750mm</a:t>
            </a:r>
            <a:endParaRPr lang="zh-CN" altLang="en-US" sz="1000" dirty="0">
              <a:solidFill>
                <a:schemeClr val="tx1"/>
              </a:solidFill>
              <a:latin typeface="Times New Roman" pitchFamily="18" charset="0"/>
              <a:cs typeface="Times New Roman" pitchFamily="18" charset="0"/>
            </a:endParaRPr>
          </a:p>
        </p:txBody>
      </p:sp>
      <p:sp>
        <p:nvSpPr>
          <p:cNvPr id="23"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37863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1269" name="TextBox 20"/>
          <p:cNvSpPr txBox="1">
            <a:spLocks noChangeArrowheads="1"/>
          </p:cNvSpPr>
          <p:nvPr/>
        </p:nvSpPr>
        <p:spPr bwMode="auto">
          <a:xfrm>
            <a:off x="4525888" y="2719907"/>
            <a:ext cx="4510608"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i="1" dirty="0">
                <a:latin typeface="Times New Roman" pitchFamily="18" charset="0"/>
                <a:cs typeface="Times New Roman" pitchFamily="18" charset="0"/>
              </a:rPr>
              <a:t>Remote </a:t>
            </a:r>
            <a:r>
              <a:rPr lang="en-US" altLang="zh-CN" i="1" dirty="0" smtClean="0">
                <a:latin typeface="Times New Roman" pitchFamily="18" charset="0"/>
                <a:cs typeface="Times New Roman" pitchFamily="18" charset="0"/>
              </a:rPr>
              <a:t>on-off or </a:t>
            </a:r>
            <a:r>
              <a:rPr lang="en-US" altLang="zh-CN" i="1" dirty="0">
                <a:latin typeface="Times New Roman" pitchFamily="18" charset="0"/>
                <a:cs typeface="Times New Roman" pitchFamily="18" charset="0"/>
              </a:rPr>
              <a:t>c</a:t>
            </a:r>
            <a:r>
              <a:rPr lang="en-US" altLang="zh-CN" i="1" dirty="0" smtClean="0">
                <a:latin typeface="Times New Roman" pitchFamily="18" charset="0"/>
                <a:cs typeface="Times New Roman" pitchFamily="18" charset="0"/>
              </a:rPr>
              <a:t>entral control: </a:t>
            </a:r>
            <a:endParaRPr lang="en-US" altLang="zh-CN" i="1"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With </a:t>
            </a:r>
            <a:r>
              <a:rPr lang="en-US" altLang="zh-CN" dirty="0">
                <a:latin typeface="Times New Roman" pitchFamily="18" charset="0"/>
                <a:cs typeface="Times New Roman" pitchFamily="18" charset="0"/>
              </a:rPr>
              <a:t>the reserved ports. a remote </a:t>
            </a:r>
            <a:r>
              <a:rPr lang="en-US" altLang="zh-CN" dirty="0" smtClean="0">
                <a:latin typeface="Times New Roman" pitchFamily="18" charset="0"/>
                <a:cs typeface="Times New Roman" pitchFamily="18" charset="0"/>
              </a:rPr>
              <a:t>switch or a</a:t>
            </a:r>
            <a:r>
              <a:rPr lang="en-US" altLang="zh-CN" dirty="0">
                <a:latin typeface="Times New Roman" pitchFamily="18" charset="0"/>
                <a:cs typeface="Times New Roman" pitchFamily="18" charset="0"/>
              </a:rPr>
              <a:t> central </a:t>
            </a:r>
            <a:r>
              <a:rPr lang="en-US" altLang="zh-CN" dirty="0" smtClean="0">
                <a:latin typeface="Times New Roman" pitchFamily="18" charset="0"/>
                <a:cs typeface="Times New Roman" pitchFamily="18" charset="0"/>
              </a:rPr>
              <a:t>controller </a:t>
            </a:r>
            <a:r>
              <a:rPr lang="en-US" altLang="zh-CN" dirty="0">
                <a:latin typeface="Times New Roman" pitchFamily="18" charset="0"/>
                <a:cs typeface="Times New Roman" pitchFamily="18" charset="0"/>
              </a:rPr>
              <a:t>can be easily connected to realize remote </a:t>
            </a:r>
            <a:r>
              <a:rPr lang="en-US" altLang="zh-CN" dirty="0" smtClean="0">
                <a:latin typeface="Times New Roman" pitchFamily="18" charset="0"/>
                <a:cs typeface="Times New Roman" pitchFamily="18" charset="0"/>
              </a:rPr>
              <a:t>control or </a:t>
            </a:r>
            <a:r>
              <a:rPr lang="en-US" altLang="zh-CN" dirty="0">
                <a:latin typeface="Times New Roman" pitchFamily="18" charset="0"/>
                <a:cs typeface="Times New Roman" pitchFamily="18" charset="0"/>
              </a:rPr>
              <a:t>group </a:t>
            </a:r>
            <a:r>
              <a:rPr lang="en-US" altLang="zh-CN" dirty="0" smtClean="0">
                <a:latin typeface="Times New Roman" pitchFamily="18" charset="0"/>
                <a:cs typeface="Times New Roman" pitchFamily="18" charset="0"/>
              </a:rPr>
              <a:t>control.  </a:t>
            </a:r>
          </a:p>
          <a:p>
            <a:endParaRPr lang="en-US" altLang="zh-CN" dirty="0">
              <a:latin typeface="Times New Roman" pitchFamily="18" charset="0"/>
              <a:cs typeface="Times New Roman" pitchFamily="18" charset="0"/>
            </a:endParaRPr>
          </a:p>
          <a:p>
            <a:pPr>
              <a:lnSpc>
                <a:spcPct val="130000"/>
              </a:lnSpc>
            </a:pPr>
            <a:r>
              <a:rPr lang="en-US" altLang="zh-CN" i="1" dirty="0">
                <a:latin typeface="Times New Roman" pitchFamily="18" charset="0"/>
                <a:cs typeface="Times New Roman" pitchFamily="18" charset="0"/>
              </a:rPr>
              <a:t>Alarm:</a:t>
            </a:r>
          </a:p>
          <a:p>
            <a:pPr>
              <a:lnSpc>
                <a:spcPct val="130000"/>
              </a:lnSpc>
            </a:pPr>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The built in PCB can output alarm signal, which achieve setting up an external alarm light or vibration gauge possible</a:t>
            </a:r>
            <a:r>
              <a:rPr lang="en-US" altLang="zh-CN" dirty="0" smtClean="0">
                <a:latin typeface="Times New Roman" pitchFamily="18" charset="0"/>
                <a:cs typeface="Times New Roman" pitchFamily="18" charset="0"/>
              </a:rPr>
              <a:t>.</a:t>
            </a:r>
            <a:endParaRPr lang="zh-CN" altLang="zh-CN" dirty="0">
              <a:latin typeface="Times New Roman" pitchFamily="18" charset="0"/>
              <a:cs typeface="Times New Roman" pitchFamily="18" charset="0"/>
            </a:endParaRPr>
          </a:p>
        </p:txBody>
      </p:sp>
      <p:sp>
        <p:nvSpPr>
          <p:cNvPr id="11270" name="矩形 1"/>
          <p:cNvSpPr>
            <a:spLocks noChangeArrowheads="1"/>
          </p:cNvSpPr>
          <p:nvPr/>
        </p:nvSpPr>
        <p:spPr bwMode="auto">
          <a:xfrm>
            <a:off x="694263" y="2157481"/>
            <a:ext cx="38674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dirty="0">
                <a:latin typeface="Times New Roman" pitchFamily="18" charset="0"/>
                <a:cs typeface="Times New Roman" pitchFamily="18" charset="0"/>
              </a:rPr>
              <a:t>Reserved remote on-off and </a:t>
            </a:r>
            <a:r>
              <a:rPr lang="en-US" altLang="zh-CN" dirty="0" smtClean="0">
                <a:latin typeface="Times New Roman" pitchFamily="18" charset="0"/>
                <a:cs typeface="Times New Roman" pitchFamily="18" charset="0"/>
              </a:rPr>
              <a:t>alarm ports</a:t>
            </a:r>
            <a:endParaRPr lang="zh-CN" altLang="en-US" dirty="0">
              <a:latin typeface="Times New Roman" pitchFamily="18" charset="0"/>
              <a:cs typeface="Times New Roman" pitchFamily="18" charset="0"/>
            </a:endParaRPr>
          </a:p>
        </p:txBody>
      </p:sp>
      <p:pic>
        <p:nvPicPr>
          <p:cNvPr id="11271"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80190" y="1412776"/>
            <a:ext cx="6584423"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grpSp>
        <p:nvGrpSpPr>
          <p:cNvPr id="23" name="组合 22"/>
          <p:cNvGrpSpPr/>
          <p:nvPr/>
        </p:nvGrpSpPr>
        <p:grpSpPr>
          <a:xfrm>
            <a:off x="499795" y="2690696"/>
            <a:ext cx="3846705" cy="3042560"/>
            <a:chOff x="1295400" y="1377950"/>
            <a:chExt cx="5884863" cy="3678475"/>
          </a:xfrm>
        </p:grpSpPr>
        <p:pic>
          <p:nvPicPr>
            <p:cNvPr id="24" name="图片 15" descr="图片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1377950"/>
              <a:ext cx="5884863"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8"/>
            <p:cNvSpPr txBox="1">
              <a:spLocks noChangeArrowheads="1"/>
            </p:cNvSpPr>
            <p:nvPr/>
          </p:nvSpPr>
          <p:spPr bwMode="auto">
            <a:xfrm>
              <a:off x="2318768" y="4724401"/>
              <a:ext cx="2072418" cy="33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100" dirty="0">
                  <a:solidFill>
                    <a:srgbClr val="017BC4"/>
                  </a:solidFill>
                  <a:latin typeface="Times New Roman" pitchFamily="18" charset="0"/>
                  <a:cs typeface="Times New Roman" pitchFamily="18" charset="0"/>
                </a:rPr>
                <a:t>Remote on-off ports</a:t>
              </a:r>
              <a:endParaRPr lang="zh-CN" altLang="en-US" sz="1100" dirty="0">
                <a:solidFill>
                  <a:srgbClr val="017BC4"/>
                </a:solidFill>
                <a:latin typeface="Times New Roman" pitchFamily="18" charset="0"/>
                <a:cs typeface="Times New Roman" pitchFamily="18" charset="0"/>
              </a:endParaRPr>
            </a:p>
          </p:txBody>
        </p:sp>
        <p:sp>
          <p:nvSpPr>
            <p:cNvPr id="26" name="TextBox 19"/>
            <p:cNvSpPr txBox="1">
              <a:spLocks noChangeArrowheads="1"/>
            </p:cNvSpPr>
            <p:nvPr/>
          </p:nvSpPr>
          <p:spPr bwMode="auto">
            <a:xfrm>
              <a:off x="4219880" y="4724402"/>
              <a:ext cx="2253727" cy="3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100" dirty="0">
                  <a:solidFill>
                    <a:srgbClr val="017BC4"/>
                  </a:solidFill>
                  <a:latin typeface="Times New Roman" pitchFamily="18" charset="0"/>
                  <a:cs typeface="Times New Roman" pitchFamily="18" charset="0"/>
                </a:rPr>
                <a:t>Central control ports</a:t>
              </a:r>
              <a:endParaRPr lang="zh-CN" altLang="en-US" sz="1100" dirty="0">
                <a:solidFill>
                  <a:srgbClr val="017BC4"/>
                </a:solidFill>
                <a:latin typeface="Times New Roman" pitchFamily="18" charset="0"/>
                <a:cs typeface="Times New Roman" pitchFamily="18" charset="0"/>
              </a:endParaRPr>
            </a:p>
          </p:txBody>
        </p:sp>
      </p:grpSp>
      <p:sp>
        <p:nvSpPr>
          <p:cNvPr id="4" name="矩形 3"/>
          <p:cNvSpPr/>
          <p:nvPr/>
        </p:nvSpPr>
        <p:spPr bwMode="auto">
          <a:xfrm>
            <a:off x="1168731" y="4473116"/>
            <a:ext cx="437025" cy="120808"/>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solidFill>
                <a:srgbClr val="92D050"/>
              </a:solidFill>
              <a:effectLst/>
              <a:latin typeface="Arial" pitchFamily="34" charset="0"/>
              <a:ea typeface="宋体" pitchFamily="2" charset="-122"/>
            </a:endParaRPr>
          </a:p>
        </p:txBody>
      </p:sp>
      <p:cxnSp>
        <p:nvCxnSpPr>
          <p:cNvPr id="30" name="直接箭头连接符 29"/>
          <p:cNvCxnSpPr>
            <a:endCxn id="32" idx="0"/>
          </p:cNvCxnSpPr>
          <p:nvPr/>
        </p:nvCxnSpPr>
        <p:spPr bwMode="auto">
          <a:xfrm flipH="1">
            <a:off x="788442" y="4593924"/>
            <a:ext cx="543198" cy="859380"/>
          </a:xfrm>
          <a:prstGeom prst="straightConnector1">
            <a:avLst/>
          </a:prstGeom>
          <a:gradFill>
            <a:gsLst>
              <a:gs pos="0">
                <a:srgbClr val="5BD4FF"/>
              </a:gs>
              <a:gs pos="25000">
                <a:srgbClr val="21D6E0"/>
              </a:gs>
              <a:gs pos="75000">
                <a:srgbClr val="0087E6"/>
              </a:gs>
              <a:gs pos="100000">
                <a:srgbClr val="005CBF"/>
              </a:gs>
            </a:gsLst>
            <a:lin ang="5400000" scaled="0"/>
          </a:gradFill>
          <a:ln w="25400" cap="rnd" cmpd="sng" algn="ctr">
            <a:solidFill>
              <a:srgbClr val="FFFF00"/>
            </a:solidFill>
            <a:prstDash val="solid"/>
            <a:tailEnd type="arrow"/>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sp>
        <p:nvSpPr>
          <p:cNvPr id="32" name="TextBox 18"/>
          <p:cNvSpPr txBox="1">
            <a:spLocks noChangeArrowheads="1"/>
          </p:cNvSpPr>
          <p:nvPr/>
        </p:nvSpPr>
        <p:spPr bwMode="auto">
          <a:xfrm>
            <a:off x="358676" y="5453304"/>
            <a:ext cx="8595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Arial" charset="0"/>
                <a:ea typeface="新宋体" pitchFamily="49" charset="-122"/>
              </a:defRPr>
            </a:lvl1pPr>
            <a:lvl2pPr marL="742950" indent="-285750" eaLnBrk="0" hangingPunct="0">
              <a:defRPr sz="2000">
                <a:solidFill>
                  <a:schemeClr val="accent2"/>
                </a:solidFill>
                <a:latin typeface="Arial" charset="0"/>
                <a:ea typeface="新宋体" pitchFamily="49" charset="-122"/>
              </a:defRPr>
            </a:lvl2pPr>
            <a:lvl3pPr marL="1143000" indent="-228600" eaLnBrk="0" hangingPunct="0">
              <a:defRPr sz="2000">
                <a:solidFill>
                  <a:schemeClr val="accent2"/>
                </a:solidFill>
                <a:latin typeface="Arial" charset="0"/>
                <a:ea typeface="新宋体" pitchFamily="49" charset="-122"/>
              </a:defRPr>
            </a:lvl3pPr>
            <a:lvl4pPr marL="1600200" indent="-228600" eaLnBrk="0" hangingPunct="0">
              <a:defRPr sz="2000">
                <a:solidFill>
                  <a:schemeClr val="accent2"/>
                </a:solidFill>
                <a:latin typeface="Arial" charset="0"/>
                <a:ea typeface="新宋体" pitchFamily="49" charset="-122"/>
              </a:defRPr>
            </a:lvl4pPr>
            <a:lvl5pPr marL="2057400" indent="-228600" eaLnBrk="0" hangingPunct="0">
              <a:defRPr sz="2000">
                <a:solidFill>
                  <a:schemeClr val="accent2"/>
                </a:solidFill>
                <a:latin typeface="Arial" charset="0"/>
                <a:ea typeface="新宋体" pitchFamily="49" charset="-122"/>
              </a:defRPr>
            </a:lvl5pPr>
            <a:lvl6pPr marL="2514600" indent="-228600" eaLnBrk="0" fontAlgn="base" hangingPunct="0">
              <a:spcBef>
                <a:spcPct val="0"/>
              </a:spcBef>
              <a:spcAft>
                <a:spcPct val="0"/>
              </a:spcAft>
              <a:defRPr sz="2000">
                <a:solidFill>
                  <a:schemeClr val="accent2"/>
                </a:solidFill>
                <a:latin typeface="Arial" charset="0"/>
                <a:ea typeface="新宋体" pitchFamily="49" charset="-122"/>
              </a:defRPr>
            </a:lvl6pPr>
            <a:lvl7pPr marL="2971800" indent="-228600" eaLnBrk="0" fontAlgn="base" hangingPunct="0">
              <a:spcBef>
                <a:spcPct val="0"/>
              </a:spcBef>
              <a:spcAft>
                <a:spcPct val="0"/>
              </a:spcAft>
              <a:defRPr sz="2000">
                <a:solidFill>
                  <a:schemeClr val="accent2"/>
                </a:solidFill>
                <a:latin typeface="Arial" charset="0"/>
                <a:ea typeface="新宋体" pitchFamily="49" charset="-122"/>
              </a:defRPr>
            </a:lvl7pPr>
            <a:lvl8pPr marL="3429000" indent="-228600" eaLnBrk="0" fontAlgn="base" hangingPunct="0">
              <a:spcBef>
                <a:spcPct val="0"/>
              </a:spcBef>
              <a:spcAft>
                <a:spcPct val="0"/>
              </a:spcAft>
              <a:defRPr sz="2000">
                <a:solidFill>
                  <a:schemeClr val="accent2"/>
                </a:solidFill>
                <a:latin typeface="Arial" charset="0"/>
                <a:ea typeface="新宋体" pitchFamily="49" charset="-122"/>
              </a:defRPr>
            </a:lvl8pPr>
            <a:lvl9pPr marL="3886200" indent="-228600" eaLnBrk="0" fontAlgn="base" hangingPunct="0">
              <a:spcBef>
                <a:spcPct val="0"/>
              </a:spcBef>
              <a:spcAft>
                <a:spcPct val="0"/>
              </a:spcAft>
              <a:defRPr sz="2000">
                <a:solidFill>
                  <a:schemeClr val="accent2"/>
                </a:solidFill>
                <a:latin typeface="Arial" charset="0"/>
                <a:ea typeface="新宋体" pitchFamily="49" charset="-122"/>
              </a:defRPr>
            </a:lvl9pPr>
          </a:lstStyle>
          <a:p>
            <a:pPr eaLnBrk="1" hangingPunct="1"/>
            <a:r>
              <a:rPr lang="en-US" altLang="zh-CN" sz="1100" dirty="0" smtClean="0">
                <a:solidFill>
                  <a:srgbClr val="017BC4"/>
                </a:solidFill>
                <a:latin typeface="Times New Roman" pitchFamily="18" charset="0"/>
                <a:cs typeface="Times New Roman" pitchFamily="18" charset="0"/>
              </a:rPr>
              <a:t>Alarm ports</a:t>
            </a:r>
            <a:endParaRPr lang="zh-CN" altLang="en-US" sz="1100" dirty="0">
              <a:solidFill>
                <a:srgbClr val="017BC4"/>
              </a:solidFill>
              <a:latin typeface="Times New Roman" pitchFamily="18" charset="0"/>
              <a:cs typeface="Times New Roman" pitchFamily="18" charset="0"/>
            </a:endParaRPr>
          </a:p>
        </p:txBody>
      </p:sp>
      <p:sp>
        <p:nvSpPr>
          <p:cNvPr id="22" name="爆炸形 1 21"/>
          <p:cNvSpPr/>
          <p:nvPr/>
        </p:nvSpPr>
        <p:spPr bwMode="auto">
          <a:xfrm>
            <a:off x="6531855" y="2127411"/>
            <a:ext cx="2432757"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27"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79814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1269" name="TextBox 20"/>
          <p:cNvSpPr txBox="1">
            <a:spLocks noChangeArrowheads="1"/>
          </p:cNvSpPr>
          <p:nvPr/>
        </p:nvSpPr>
        <p:spPr bwMode="auto">
          <a:xfrm>
            <a:off x="261117" y="4840076"/>
            <a:ext cx="3723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wired controller and the display board can display the error code or production code when the chips detect some failure.</a:t>
            </a:r>
          </a:p>
        </p:txBody>
      </p:sp>
      <p:pic>
        <p:nvPicPr>
          <p:cNvPr id="11271"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grpSp>
        <p:nvGrpSpPr>
          <p:cNvPr id="5" name="组合 4"/>
          <p:cNvGrpSpPr/>
          <p:nvPr/>
        </p:nvGrpSpPr>
        <p:grpSpPr>
          <a:xfrm>
            <a:off x="134938" y="2207934"/>
            <a:ext cx="4552950" cy="2721533"/>
            <a:chOff x="-263525" y="1679575"/>
            <a:chExt cx="4743450" cy="2828925"/>
          </a:xfrm>
        </p:grpSpPr>
        <p:pic>
          <p:nvPicPr>
            <p:cNvPr id="24" name="Picture 17" descr="C:\Documents and Settings\vaio\桌面\未标题-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525" y="1679575"/>
              <a:ext cx="36083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5116027">
              <a:off x="3091656" y="2885282"/>
              <a:ext cx="14970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C:\Documents and Settings\vaio\桌面\未标题-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7600" y="3352800"/>
              <a:ext cx="8223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直接连接符 26"/>
            <p:cNvCxnSpPr/>
            <p:nvPr/>
          </p:nvCxnSpPr>
          <p:spPr bwMode="auto">
            <a:xfrm>
              <a:off x="2819400" y="2262188"/>
              <a:ext cx="960438" cy="0"/>
            </a:xfrm>
            <a:prstGeom prst="line">
              <a:avLst/>
            </a:prstGeom>
            <a:gradFill>
              <a:gsLst>
                <a:gs pos="0">
                  <a:srgbClr val="5BD4FF"/>
                </a:gs>
                <a:gs pos="25000">
                  <a:srgbClr val="21D6E0"/>
                </a:gs>
                <a:gs pos="75000">
                  <a:srgbClr val="0087E6"/>
                </a:gs>
                <a:gs pos="100000">
                  <a:srgbClr val="005CBF"/>
                </a:gs>
              </a:gsLst>
              <a:lin ang="5400000" scaled="0"/>
            </a:gradFill>
            <a:ln w="25400"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grpSp>
      <p:grpSp>
        <p:nvGrpSpPr>
          <p:cNvPr id="29" name="组合 28"/>
          <p:cNvGrpSpPr/>
          <p:nvPr/>
        </p:nvGrpSpPr>
        <p:grpSpPr>
          <a:xfrm>
            <a:off x="4495800" y="2100263"/>
            <a:ext cx="4324672" cy="2260600"/>
            <a:chOff x="4495800" y="1981200"/>
            <a:chExt cx="4546600" cy="2260600"/>
          </a:xfrm>
        </p:grpSpPr>
        <p:pic>
          <p:nvPicPr>
            <p:cNvPr id="30" name="Picture 17" descr="C:\Documents and Settings\vaio\桌面\未标题-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5800" y="1981200"/>
              <a:ext cx="36083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25"/>
            <p:cNvGrpSpPr>
              <a:grpSpLocks/>
            </p:cNvGrpSpPr>
            <p:nvPr/>
          </p:nvGrpSpPr>
          <p:grpSpPr bwMode="auto">
            <a:xfrm>
              <a:off x="8432800" y="3144838"/>
              <a:ext cx="609600" cy="609600"/>
              <a:chOff x="8432053" y="3050397"/>
              <a:chExt cx="609600" cy="609600"/>
            </a:xfrm>
          </p:grpSpPr>
          <p:sp>
            <p:nvSpPr>
              <p:cNvPr id="44" name="弧形 43"/>
              <p:cNvSpPr/>
              <p:nvPr/>
            </p:nvSpPr>
            <p:spPr bwMode="auto">
              <a:xfrm rot="-2700000">
                <a:off x="8519366" y="3137709"/>
                <a:ext cx="436562" cy="436563"/>
              </a:xfrm>
              <a:prstGeom prst="arc">
                <a:avLst/>
              </a:prstGeom>
              <a:solidFill>
                <a:schemeClr val="accent1">
                  <a:alpha val="53000"/>
                </a:schemeClr>
              </a:solidFill>
              <a:ln w="25400"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nchor="ctr"/>
              <a:lstStyle/>
              <a:p>
                <a:pPr algn="ctr">
                  <a:defRPr/>
                </a:pPr>
                <a:endParaRPr lang="zh-CN" altLang="en-US"/>
              </a:p>
            </p:txBody>
          </p:sp>
          <p:sp>
            <p:nvSpPr>
              <p:cNvPr id="45" name="弧形 44"/>
              <p:cNvSpPr/>
              <p:nvPr/>
            </p:nvSpPr>
            <p:spPr bwMode="auto">
              <a:xfrm rot="-2700000">
                <a:off x="8432053" y="3050397"/>
                <a:ext cx="609600" cy="609600"/>
              </a:xfrm>
              <a:prstGeom prst="arc">
                <a:avLst/>
              </a:prstGeom>
              <a:solidFill>
                <a:schemeClr val="accent1">
                  <a:alpha val="53000"/>
                </a:schemeClr>
              </a:solidFill>
              <a:ln w="25400"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nchor="ctr"/>
              <a:lstStyle/>
              <a:p>
                <a:pPr algn="ctr">
                  <a:defRPr/>
                </a:pPr>
                <a:endParaRPr lang="zh-CN" altLang="en-US"/>
              </a:p>
            </p:txBody>
          </p:sp>
        </p:grpSp>
        <p:cxnSp>
          <p:nvCxnSpPr>
            <p:cNvPr id="32" name="直接连接符 31"/>
            <p:cNvCxnSpPr/>
            <p:nvPr/>
          </p:nvCxnSpPr>
          <p:spPr bwMode="auto">
            <a:xfrm>
              <a:off x="7696200" y="2590800"/>
              <a:ext cx="457200" cy="0"/>
            </a:xfrm>
            <a:prstGeom prst="line">
              <a:avLst/>
            </a:prstGeom>
            <a:gradFill>
              <a:gsLst>
                <a:gs pos="0">
                  <a:srgbClr val="5BD4FF"/>
                </a:gs>
                <a:gs pos="25000">
                  <a:srgbClr val="21D6E0"/>
                </a:gs>
                <a:gs pos="75000">
                  <a:srgbClr val="0087E6"/>
                </a:gs>
                <a:gs pos="100000">
                  <a:srgbClr val="005CBF"/>
                </a:gs>
              </a:gsLst>
              <a:lin ang="5400000" scaled="0"/>
            </a:gradFill>
            <a:ln w="25400"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pic>
          <p:nvPicPr>
            <p:cNvPr id="33" name="图片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86788" y="3521075"/>
              <a:ext cx="303212" cy="720725"/>
            </a:xfrm>
            <a:prstGeom prst="rect">
              <a:avLst/>
            </a:prstGeom>
            <a:ln>
              <a:noFill/>
            </a:ln>
            <a:effectLst>
              <a:outerShdw blurRad="292100" dist="139700" dir="2700000" algn="tl" rotWithShape="0">
                <a:srgbClr val="333333">
                  <a:alpha val="65000"/>
                </a:srgbClr>
              </a:outerShdw>
            </a:effectLst>
          </p:spPr>
        </p:pic>
        <p:pic>
          <p:nvPicPr>
            <p:cNvPr id="43" name="图片 26"/>
            <p:cNvPicPr>
              <a:picLocks noChangeAspect="1"/>
            </p:cNvPicPr>
            <p:nvPr/>
          </p:nvPicPr>
          <p:blipFill>
            <a:blip r:embed="rId9" cstate="email">
              <a:extLst>
                <a:ext uri="{28A0092B-C50C-407E-A947-70E740481C1C}">
                  <a14:useLocalDpi xmlns:a14="http://schemas.microsoft.com/office/drawing/2010/main"/>
                </a:ext>
              </a:extLst>
            </a:blip>
            <a:srcRect b="-1538"/>
            <a:stretch>
              <a:fillRect/>
            </a:stretch>
          </p:blipFill>
          <p:spPr bwMode="auto">
            <a:xfrm rot="21365977">
              <a:off x="8161338" y="2479675"/>
              <a:ext cx="7747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矩形 15"/>
          <p:cNvSpPr>
            <a:spLocks noChangeArrowheads="1"/>
          </p:cNvSpPr>
          <p:nvPr/>
        </p:nvSpPr>
        <p:spPr bwMode="auto">
          <a:xfrm>
            <a:off x="4734989" y="2093913"/>
            <a:ext cx="236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dirty="0">
                <a:latin typeface="Times New Roman" pitchFamily="18" charset="0"/>
                <a:cs typeface="Times New Roman" pitchFamily="18" charset="0"/>
              </a:rPr>
              <a:t>Remote Controller </a:t>
            </a:r>
            <a:r>
              <a:rPr lang="en-US" altLang="zh-CN" sz="1400" b="1" u="sng" dirty="0">
                <a:solidFill>
                  <a:srgbClr val="FF0000"/>
                </a:solidFill>
                <a:latin typeface="Times New Roman" pitchFamily="18" charset="0"/>
                <a:cs typeface="Times New Roman" pitchFamily="18" charset="0"/>
              </a:rPr>
              <a:t>(Optional</a:t>
            </a:r>
            <a:r>
              <a:rPr lang="en-US" altLang="zh-CN" sz="1400" dirty="0">
                <a:latin typeface="Times New Roman" pitchFamily="18" charset="0"/>
                <a:cs typeface="Times New Roman" pitchFamily="18" charset="0"/>
              </a:rPr>
              <a:t>)</a:t>
            </a:r>
            <a:endParaRPr lang="zh-CN" altLang="en-US" sz="1400" dirty="0">
              <a:latin typeface="Times New Roman" pitchFamily="18" charset="0"/>
              <a:cs typeface="Times New Roman" pitchFamily="18" charset="0"/>
            </a:endParaRPr>
          </a:p>
        </p:txBody>
      </p:sp>
      <p:sp>
        <p:nvSpPr>
          <p:cNvPr id="47" name="矩形 21"/>
          <p:cNvSpPr>
            <a:spLocks noChangeArrowheads="1"/>
          </p:cNvSpPr>
          <p:nvPr/>
        </p:nvSpPr>
        <p:spPr bwMode="auto">
          <a:xfrm>
            <a:off x="257295" y="2101425"/>
            <a:ext cx="22886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latin typeface="Times New Roman" pitchFamily="18" charset="0"/>
                <a:ea typeface="宋体" charset="-122"/>
                <a:cs typeface="Times New Roman" pitchFamily="18" charset="0"/>
              </a:rPr>
              <a:t>Wired Controller </a:t>
            </a:r>
            <a:r>
              <a:rPr lang="en-US" altLang="zh-CN" sz="1400" b="1" u="sng" dirty="0">
                <a:solidFill>
                  <a:srgbClr val="FF0000"/>
                </a:solidFill>
                <a:latin typeface="Times New Roman" pitchFamily="18" charset="0"/>
                <a:ea typeface="宋体" charset="-122"/>
                <a:cs typeface="Times New Roman" pitchFamily="18" charset="0"/>
              </a:rPr>
              <a:t>(Standard</a:t>
            </a:r>
            <a:r>
              <a:rPr lang="en-US" altLang="zh-CN" sz="1400" dirty="0">
                <a:latin typeface="Times New Roman" pitchFamily="18" charset="0"/>
                <a:ea typeface="宋体" charset="-122"/>
                <a:cs typeface="Times New Roman" pitchFamily="18" charset="0"/>
              </a:rPr>
              <a:t>)</a:t>
            </a:r>
            <a:endParaRPr lang="zh-CN" altLang="en-US" sz="1400" dirty="0">
              <a:latin typeface="Times New Roman" pitchFamily="18" charset="0"/>
              <a:ea typeface="宋体" charset="-122"/>
              <a:cs typeface="Times New Roman" pitchFamily="18" charset="0"/>
            </a:endParaRPr>
          </a:p>
        </p:txBody>
      </p:sp>
      <p:sp>
        <p:nvSpPr>
          <p:cNvPr id="48" name="TextBox 20"/>
          <p:cNvSpPr txBox="1">
            <a:spLocks noChangeArrowheads="1"/>
          </p:cNvSpPr>
          <p:nvPr/>
        </p:nvSpPr>
        <p:spPr bwMode="auto">
          <a:xfrm>
            <a:off x="4889022" y="4509120"/>
            <a:ext cx="31755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en-US" altLang="zh-CN" dirty="0" smtClean="0">
                <a:latin typeface="Times New Roman" pitchFamily="18" charset="0"/>
                <a:cs typeface="Times New Roman" pitchFamily="18" charset="0"/>
              </a:rPr>
              <a:t>There </a:t>
            </a:r>
            <a:r>
              <a:rPr lang="en-US" altLang="zh-CN" dirty="0">
                <a:latin typeface="Times New Roman" pitchFamily="18" charset="0"/>
                <a:cs typeface="Times New Roman" pitchFamily="18" charset="0"/>
              </a:rPr>
              <a:t>is a display board with a receiver in the E-box. Move out the display, and fix it in other place, even in the distance of 10m. The unit will realized remoter control.  </a:t>
            </a:r>
            <a:endParaRPr lang="zh-CN" altLang="zh-CN" dirty="0">
              <a:latin typeface="Times New Roman" pitchFamily="18" charset="0"/>
              <a:cs typeface="Times New Roman" pitchFamily="18" charset="0"/>
            </a:endParaRPr>
          </a:p>
        </p:txBody>
      </p:sp>
      <p:sp>
        <p:nvSpPr>
          <p:cNvPr id="35"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0024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9228" name="矩形 1"/>
          <p:cNvSpPr>
            <a:spLocks noChangeArrowheads="1"/>
          </p:cNvSpPr>
          <p:nvPr/>
        </p:nvSpPr>
        <p:spPr bwMode="auto">
          <a:xfrm>
            <a:off x="433388" y="2093913"/>
            <a:ext cx="5483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itchFamily="18" charset="0"/>
                <a:ea typeface="新宋体" pitchFamily="49" charset="-122"/>
                <a:cs typeface="Times New Roman" pitchFamily="18" charset="0"/>
              </a:rPr>
              <a:t>Twins Function </a:t>
            </a:r>
            <a:r>
              <a:rPr lang="en-US" altLang="zh-CN" b="1" u="sng" dirty="0">
                <a:solidFill>
                  <a:srgbClr val="FF0000"/>
                </a:solidFill>
                <a:latin typeface="Times New Roman" pitchFamily="18" charset="0"/>
                <a:ea typeface="新宋体" pitchFamily="49" charset="-122"/>
                <a:cs typeface="Times New Roman" pitchFamily="18" charset="0"/>
              </a:rPr>
              <a:t>(Available </a:t>
            </a:r>
            <a:r>
              <a:rPr lang="en-US" altLang="zh-CN" b="1" u="sng" dirty="0" smtClean="0">
                <a:solidFill>
                  <a:srgbClr val="FF0000"/>
                </a:solidFill>
                <a:latin typeface="Times New Roman" pitchFamily="18" charset="0"/>
                <a:ea typeface="新宋体" pitchFamily="49" charset="-122"/>
                <a:cs typeface="Times New Roman" pitchFamily="18" charset="0"/>
              </a:rPr>
              <a:t>for Inverter Multi  models)</a:t>
            </a:r>
            <a:endParaRPr lang="zh-CN" altLang="en-US" b="1" u="sng" dirty="0">
              <a:solidFill>
                <a:srgbClr val="FF0000"/>
              </a:solidFill>
              <a:latin typeface="Times New Roman" pitchFamily="18" charset="0"/>
              <a:ea typeface="新宋体" pitchFamily="49" charset="-122"/>
              <a:cs typeface="Times New Roman" pitchFamily="18" charset="0"/>
            </a:endParaRPr>
          </a:p>
        </p:txBody>
      </p:sp>
      <p:grpSp>
        <p:nvGrpSpPr>
          <p:cNvPr id="2" name="组合 1"/>
          <p:cNvGrpSpPr/>
          <p:nvPr/>
        </p:nvGrpSpPr>
        <p:grpSpPr>
          <a:xfrm>
            <a:off x="552450" y="2708920"/>
            <a:ext cx="4041775" cy="2213458"/>
            <a:chOff x="3784600" y="2979738"/>
            <a:chExt cx="5113338" cy="2832100"/>
          </a:xfrm>
        </p:grpSpPr>
        <p:pic>
          <p:nvPicPr>
            <p:cNvPr id="9230" name="图片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4600" y="2979738"/>
              <a:ext cx="5113338"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7" descr="C:\Documents and Settings\vaio\桌面\未标题-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025" y="3448050"/>
              <a:ext cx="10223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7" descr="C:\Documents and Settings\vaio\桌面\未标题-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8150" y="3171825"/>
              <a:ext cx="1022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5"/>
          <p:cNvSpPr txBox="1">
            <a:spLocks noChangeArrowheads="1"/>
          </p:cNvSpPr>
          <p:nvPr/>
        </p:nvSpPr>
        <p:spPr bwMode="auto">
          <a:xfrm>
            <a:off x="308768" y="5121188"/>
            <a:ext cx="8856663" cy="93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eaLnBrk="1" hangingPunct="1"/>
            <a:r>
              <a:rPr lang="en-US" altLang="zh-CN" sz="1800" dirty="0">
                <a:latin typeface="Times New Roman" pitchFamily="18" charset="0"/>
                <a:ea typeface="微软雅黑" pitchFamily="34" charset="-122"/>
                <a:cs typeface="Times New Roman" pitchFamily="18" charset="0"/>
              </a:rPr>
              <a:t>The twin system connects two indoor units of the same type and capacity to one outdoor unit in order to ensure more air distribution in a large zone. The controller can only control the master unit. The slave unit will work in the same state as the master unit.</a:t>
            </a:r>
          </a:p>
        </p:txBody>
      </p:sp>
      <p:graphicFrame>
        <p:nvGraphicFramePr>
          <p:cNvPr id="19" name="表格 18"/>
          <p:cNvGraphicFramePr>
            <a:graphicFrameLocks noGrp="1"/>
          </p:cNvGraphicFramePr>
          <p:nvPr>
            <p:extLst>
              <p:ext uri="{D42A27DB-BD31-4B8C-83A1-F6EECF244321}">
                <p14:modId xmlns:p14="http://schemas.microsoft.com/office/powerpoint/2010/main" val="3916923580"/>
              </p:ext>
            </p:extLst>
          </p:nvPr>
        </p:nvGraphicFramePr>
        <p:xfrm>
          <a:off x="4839941" y="3074934"/>
          <a:ext cx="3692499" cy="1584324"/>
        </p:xfrm>
        <a:graphic>
          <a:graphicData uri="http://schemas.openxmlformats.org/drawingml/2006/table">
            <a:tbl>
              <a:tblPr firstRow="1" bandRow="1">
                <a:tableStyleId>{5C22544A-7EE6-4342-B048-85BDC9FD1C3A}</a:tableStyleId>
              </a:tblPr>
              <a:tblGrid>
                <a:gridCol w="812179"/>
                <a:gridCol w="1368152"/>
                <a:gridCol w="1512168"/>
              </a:tblGrid>
              <a:tr h="396081">
                <a:tc>
                  <a:txBody>
                    <a:bodyPr/>
                    <a:lstStyle/>
                    <a:p>
                      <a:endParaRPr lang="zh-CN" altLang="en-US" sz="1400" b="0" dirty="0">
                        <a:latin typeface="Times New Roman" pitchFamily="18" charset="0"/>
                        <a:cs typeface="Times New Roman" pitchFamily="18" charset="0"/>
                      </a:endParaRPr>
                    </a:p>
                  </a:txBody>
                  <a:tcPr marL="91418" marR="91418" marT="45662" marB="45662"/>
                </a:tc>
                <a:tc>
                  <a:txBody>
                    <a:bodyPr/>
                    <a:lstStyle/>
                    <a:p>
                      <a:pPr algn="ctr"/>
                      <a:r>
                        <a:rPr lang="en-US" altLang="zh-CN" sz="1400" b="0" dirty="0" smtClean="0">
                          <a:latin typeface="Times New Roman" pitchFamily="18" charset="0"/>
                          <a:cs typeface="Times New Roman" pitchFamily="18" charset="0"/>
                        </a:rPr>
                        <a:t>Outdoor Unit</a:t>
                      </a:r>
                      <a:endParaRPr lang="zh-CN" altLang="en-US" sz="1400" b="0" dirty="0">
                        <a:latin typeface="Times New Roman" pitchFamily="18" charset="0"/>
                        <a:cs typeface="Times New Roman" pitchFamily="18" charset="0"/>
                      </a:endParaRPr>
                    </a:p>
                  </a:txBody>
                  <a:tcPr marL="91418" marR="91418" marT="45662" marB="45662"/>
                </a:tc>
                <a:tc>
                  <a:txBody>
                    <a:bodyPr/>
                    <a:lstStyle/>
                    <a:p>
                      <a:pPr algn="ctr"/>
                      <a:r>
                        <a:rPr lang="en-US" altLang="zh-CN" sz="1400" b="0" dirty="0" smtClean="0">
                          <a:latin typeface="Times New Roman" pitchFamily="18" charset="0"/>
                          <a:cs typeface="Times New Roman" pitchFamily="18" charset="0"/>
                        </a:rPr>
                        <a:t>Indoor Units</a:t>
                      </a:r>
                      <a:endParaRPr lang="zh-CN" altLang="en-US" sz="1400" b="0" dirty="0">
                        <a:latin typeface="Times New Roman" pitchFamily="18" charset="0"/>
                        <a:cs typeface="Times New Roman" pitchFamily="18" charset="0"/>
                      </a:endParaRPr>
                    </a:p>
                  </a:txBody>
                  <a:tcPr marL="91418" marR="91418" marT="45662" marB="45662"/>
                </a:tc>
              </a:tr>
              <a:tr h="396081">
                <a:tc rowSpan="3">
                  <a:txBody>
                    <a:bodyPr/>
                    <a:lstStyle/>
                    <a:p>
                      <a:pPr algn="ctr"/>
                      <a:r>
                        <a:rPr lang="en-US" altLang="zh-CN" sz="1400" b="0" dirty="0" smtClean="0">
                          <a:latin typeface="Times New Roman" pitchFamily="18" charset="0"/>
                          <a:cs typeface="Times New Roman" pitchFamily="18" charset="0"/>
                        </a:rPr>
                        <a:t>Twin System</a:t>
                      </a:r>
                      <a:endParaRPr lang="zh-CN" altLang="en-US" sz="1400" b="0" dirty="0">
                        <a:latin typeface="Times New Roman" pitchFamily="18" charset="0"/>
                        <a:cs typeface="Times New Roman" pitchFamily="18" charset="0"/>
                      </a:endParaRPr>
                    </a:p>
                  </a:txBody>
                  <a:tcPr marL="91418" marR="91418" marT="45662" marB="45662" anchor="ctr"/>
                </a:tc>
                <a:tc>
                  <a:txBody>
                    <a:bodyPr/>
                    <a:lstStyle/>
                    <a:p>
                      <a:pPr algn="ctr"/>
                      <a:r>
                        <a:rPr lang="en-US" altLang="zh-CN" sz="1400" b="0" dirty="0" smtClean="0">
                          <a:latin typeface="Times New Roman" pitchFamily="18" charset="0"/>
                          <a:cs typeface="Times New Roman" pitchFamily="18" charset="0"/>
                        </a:rPr>
                        <a:t>36K</a:t>
                      </a:r>
                      <a:endParaRPr lang="zh-CN" altLang="en-US" sz="1400" b="0" dirty="0">
                        <a:latin typeface="Times New Roman" pitchFamily="18" charset="0"/>
                        <a:cs typeface="Times New Roman" pitchFamily="18" charset="0"/>
                      </a:endParaRPr>
                    </a:p>
                  </a:txBody>
                  <a:tcPr marL="91418" marR="91418" marT="45662" marB="45662"/>
                </a:tc>
                <a:tc>
                  <a:txBody>
                    <a:bodyPr/>
                    <a:lstStyle/>
                    <a:p>
                      <a:pPr algn="ctr"/>
                      <a:r>
                        <a:rPr lang="en-US" altLang="zh-CN" sz="1400" b="0" dirty="0" smtClean="0">
                          <a:latin typeface="Times New Roman" pitchFamily="18" charset="0"/>
                          <a:cs typeface="Times New Roman" pitchFamily="18" charset="0"/>
                        </a:rPr>
                        <a:t>18K</a:t>
                      </a:r>
                      <a:r>
                        <a:rPr lang="en-US" altLang="zh-CN" sz="1400" b="0" baseline="0" dirty="0" smtClean="0">
                          <a:latin typeface="Times New Roman" pitchFamily="18" charset="0"/>
                          <a:cs typeface="Times New Roman" pitchFamily="18" charset="0"/>
                        </a:rPr>
                        <a:t> + 18K</a:t>
                      </a:r>
                      <a:endParaRPr lang="zh-CN" altLang="en-US" sz="1400" b="0" dirty="0">
                        <a:latin typeface="Times New Roman" pitchFamily="18" charset="0"/>
                        <a:cs typeface="Times New Roman" pitchFamily="18" charset="0"/>
                      </a:endParaRPr>
                    </a:p>
                  </a:txBody>
                  <a:tcPr marL="91418" marR="91418" marT="45662" marB="45662"/>
                </a:tc>
              </a:tr>
              <a:tr h="396081">
                <a:tc vMerge="1">
                  <a:txBody>
                    <a:bodyPr/>
                    <a:lstStyle/>
                    <a:p>
                      <a:endParaRPr lang="zh-CN" altLang="en-US" dirty="0"/>
                    </a:p>
                  </a:txBody>
                  <a:tcPr/>
                </a:tc>
                <a:tc>
                  <a:txBody>
                    <a:bodyPr/>
                    <a:lstStyle/>
                    <a:p>
                      <a:pPr algn="ctr"/>
                      <a:r>
                        <a:rPr lang="en-US" altLang="zh-CN" sz="1400" b="0" dirty="0" smtClean="0">
                          <a:latin typeface="Times New Roman" pitchFamily="18" charset="0"/>
                          <a:cs typeface="Times New Roman" pitchFamily="18" charset="0"/>
                        </a:rPr>
                        <a:t>48K</a:t>
                      </a:r>
                      <a:endParaRPr lang="zh-CN" altLang="en-US" sz="1400" b="0" dirty="0">
                        <a:latin typeface="Times New Roman" pitchFamily="18" charset="0"/>
                        <a:cs typeface="Times New Roman" pitchFamily="18" charset="0"/>
                      </a:endParaRPr>
                    </a:p>
                  </a:txBody>
                  <a:tcPr marL="91418" marR="91418" marT="45662" marB="45662"/>
                </a:tc>
                <a:tc>
                  <a:txBody>
                    <a:bodyPr/>
                    <a:lstStyle/>
                    <a:p>
                      <a:pPr algn="ctr"/>
                      <a:r>
                        <a:rPr lang="en-US" altLang="zh-CN" sz="1400" b="0" dirty="0" smtClean="0">
                          <a:latin typeface="Times New Roman" pitchFamily="18" charset="0"/>
                          <a:cs typeface="Times New Roman" pitchFamily="18" charset="0"/>
                        </a:rPr>
                        <a:t>24K</a:t>
                      </a:r>
                      <a:r>
                        <a:rPr lang="en-US" altLang="zh-CN" sz="1400" b="0" baseline="0" dirty="0" smtClean="0">
                          <a:latin typeface="Times New Roman" pitchFamily="18" charset="0"/>
                          <a:cs typeface="Times New Roman" pitchFamily="18" charset="0"/>
                        </a:rPr>
                        <a:t> + 24K</a:t>
                      </a:r>
                      <a:endParaRPr lang="zh-CN" altLang="en-US" sz="1400" b="0" dirty="0">
                        <a:latin typeface="Times New Roman" pitchFamily="18" charset="0"/>
                        <a:cs typeface="Times New Roman" pitchFamily="18" charset="0"/>
                      </a:endParaRPr>
                    </a:p>
                  </a:txBody>
                  <a:tcPr marL="91418" marR="91418" marT="45662" marB="45662"/>
                </a:tc>
              </a:tr>
              <a:tr h="396081">
                <a:tc vMerge="1">
                  <a:txBody>
                    <a:bodyPr/>
                    <a:lstStyle/>
                    <a:p>
                      <a:endParaRPr lang="zh-CN" altLang="en-US" dirty="0"/>
                    </a:p>
                  </a:txBody>
                  <a:tcPr/>
                </a:tc>
                <a:tc>
                  <a:txBody>
                    <a:bodyPr/>
                    <a:lstStyle/>
                    <a:p>
                      <a:pPr algn="ctr"/>
                      <a:r>
                        <a:rPr lang="en-US" altLang="zh-CN" sz="1400" b="0" dirty="0" smtClean="0">
                          <a:latin typeface="Times New Roman" pitchFamily="18" charset="0"/>
                          <a:cs typeface="Times New Roman" pitchFamily="18" charset="0"/>
                        </a:rPr>
                        <a:t>60K</a:t>
                      </a:r>
                      <a:endParaRPr lang="zh-CN" altLang="en-US" sz="1400" b="0" dirty="0">
                        <a:latin typeface="Times New Roman" pitchFamily="18" charset="0"/>
                        <a:cs typeface="Times New Roman" pitchFamily="18" charset="0"/>
                      </a:endParaRPr>
                    </a:p>
                  </a:txBody>
                  <a:tcPr marL="91418" marR="91418" marT="45662" marB="45662"/>
                </a:tc>
                <a:tc>
                  <a:txBody>
                    <a:bodyPr/>
                    <a:lstStyle/>
                    <a:p>
                      <a:pPr algn="ctr"/>
                      <a:r>
                        <a:rPr lang="en-US" altLang="zh-CN" sz="1400" b="0" dirty="0" smtClean="0">
                          <a:latin typeface="Times New Roman" pitchFamily="18" charset="0"/>
                          <a:cs typeface="Times New Roman" pitchFamily="18" charset="0"/>
                        </a:rPr>
                        <a:t>30K + 30K</a:t>
                      </a:r>
                      <a:endParaRPr lang="zh-CN" altLang="en-US" sz="1400" b="0" dirty="0">
                        <a:latin typeface="Times New Roman" pitchFamily="18" charset="0"/>
                        <a:cs typeface="Times New Roman" pitchFamily="18" charset="0"/>
                      </a:endParaRPr>
                    </a:p>
                  </a:txBody>
                  <a:tcPr marL="91418" marR="91418" marT="45662" marB="45662"/>
                </a:tc>
              </a:tr>
            </a:tbl>
          </a:graphicData>
        </a:graphic>
      </p:graphicFrame>
      <p:pic>
        <p:nvPicPr>
          <p:cNvPr id="20" name="Picture 6" descr="d:\mydata\桌面\网页设计灰条.png"/>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d:\mydata\桌面\网页设计灰条.png"/>
          <p:cNvPicPr preferRelativeResize="0">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3"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4" name="Picture 5" descr="d:\mydata\桌面\网页设计蓝条2.png"/>
          <p:cNvPicPr>
            <a:picLocks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sp>
        <p:nvSpPr>
          <p:cNvPr id="26"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239494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10"/>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14341" name="TextBox 20"/>
          <p:cNvSpPr txBox="1">
            <a:spLocks noChangeArrowheads="1"/>
          </p:cNvSpPr>
          <p:nvPr/>
        </p:nvSpPr>
        <p:spPr bwMode="auto">
          <a:xfrm>
            <a:off x="608013" y="4530725"/>
            <a:ext cx="81978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en-US" altLang="zh-CN" dirty="0">
                <a:latin typeface="Times New Roman" pitchFamily="18" charset="0"/>
                <a:cs typeface="Times New Roman" pitchFamily="18" charset="0"/>
              </a:rPr>
              <a:t>Install one duct from the reserved fresh-air intake to outdoor.  </a:t>
            </a:r>
            <a:endParaRPr lang="zh-CN"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Continually inhale the fresh air to improve the quality of the indoor air, fulfills air quality more healthy and comfortable.</a:t>
            </a:r>
          </a:p>
          <a:p>
            <a:pPr algn="just"/>
            <a:endParaRPr lang="zh-CN" altLang="en-US"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A  ventilation motor (provided by the installer) can be installed inside the fresh air duct to improve the fresh air volume. There are reserved ports for this motor on main PCB (Standard for 3D inverter units, and  only optional for DC inverter 53~160 units).</a:t>
            </a:r>
          </a:p>
        </p:txBody>
      </p:sp>
      <p:sp>
        <p:nvSpPr>
          <p:cNvPr id="14342" name="矩形 1"/>
          <p:cNvSpPr>
            <a:spLocks noChangeArrowheads="1"/>
          </p:cNvSpPr>
          <p:nvPr/>
        </p:nvSpPr>
        <p:spPr bwMode="auto">
          <a:xfrm>
            <a:off x="504825" y="2093913"/>
            <a:ext cx="2138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itchFamily="18" charset="0"/>
                <a:ea typeface="新宋体" pitchFamily="49" charset="-122"/>
                <a:cs typeface="Times New Roman" pitchFamily="18" charset="0"/>
              </a:rPr>
              <a:t>Fresh Air </a:t>
            </a:r>
            <a:r>
              <a:rPr lang="en-US" altLang="zh-CN" b="1" u="sng" dirty="0" smtClean="0">
                <a:solidFill>
                  <a:srgbClr val="FF0000"/>
                </a:solidFill>
                <a:latin typeface="Times New Roman" pitchFamily="18" charset="0"/>
                <a:ea typeface="新宋体" pitchFamily="49" charset="-122"/>
                <a:cs typeface="Times New Roman" pitchFamily="18" charset="0"/>
              </a:rPr>
              <a:t>(optional</a:t>
            </a:r>
            <a:r>
              <a:rPr lang="en-US" altLang="zh-CN" b="1" u="sng" dirty="0">
                <a:solidFill>
                  <a:srgbClr val="FF0000"/>
                </a:solidFill>
                <a:latin typeface="Times New Roman" pitchFamily="18" charset="0"/>
                <a:ea typeface="新宋体" pitchFamily="49" charset="-122"/>
                <a:cs typeface="Times New Roman" pitchFamily="18" charset="0"/>
              </a:rPr>
              <a:t>)</a:t>
            </a:r>
            <a:endParaRPr lang="zh-CN" altLang="en-US" b="1" u="sng" dirty="0">
              <a:solidFill>
                <a:srgbClr val="FF0000"/>
              </a:solidFill>
              <a:latin typeface="Times New Roman" pitchFamily="18" charset="0"/>
              <a:ea typeface="新宋体" pitchFamily="49" charset="-122"/>
              <a:cs typeface="Times New Roman" pitchFamily="18" charset="0"/>
            </a:endParaRPr>
          </a:p>
        </p:txBody>
      </p:sp>
      <p:pic>
        <p:nvPicPr>
          <p:cNvPr id="14343" name="Picture 6" descr="d:\mydata\桌面\网页设计灰条.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27200" y="1412875"/>
            <a:ext cx="25622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d:\mydata\桌面\网页设计灰条.png"/>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338" y="1412875"/>
            <a:ext cx="1944687"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sp>
        <p:nvSpPr>
          <p:cNvPr id="31" name="TextBox 36"/>
          <p:cNvSpPr txBox="1">
            <a:spLocks noChangeArrowheads="1"/>
          </p:cNvSpPr>
          <p:nvPr/>
        </p:nvSpPr>
        <p:spPr bwMode="auto">
          <a:xfrm>
            <a:off x="2519363" y="1543050"/>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Convenience</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14347" name="Picture 5" descr="d:\mydata\桌面\网页设计蓝条2.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5563" y="1376363"/>
            <a:ext cx="52784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26"/>
          <p:cNvSpPr txBox="1">
            <a:spLocks noChangeArrowheads="1"/>
          </p:cNvSpPr>
          <p:nvPr/>
        </p:nvSpPr>
        <p:spPr bwMode="auto">
          <a:xfrm>
            <a:off x="4624388" y="1547813"/>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b="1">
                <a:solidFill>
                  <a:schemeClr val="bg1"/>
                </a:solidFill>
                <a:latin typeface="Times New Roman" pitchFamily="18" charset="0"/>
                <a:cs typeface="Times New Roman" pitchFamily="18" charset="0"/>
              </a:rPr>
              <a:t>Health</a:t>
            </a:r>
            <a:endParaRPr lang="zh-CN" altLang="en-US" b="1">
              <a:solidFill>
                <a:schemeClr val="bg1"/>
              </a:solidFill>
              <a:latin typeface="Times New Roman" pitchFamily="18" charset="0"/>
              <a:cs typeface="Times New Roman" pitchFamily="18" charset="0"/>
            </a:endParaRPr>
          </a:p>
        </p:txBody>
      </p:sp>
      <p:pic>
        <p:nvPicPr>
          <p:cNvPr id="1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b="-8925"/>
          <a:stretch>
            <a:fillRect/>
          </a:stretch>
        </p:blipFill>
        <p:spPr bwMode="auto">
          <a:xfrm>
            <a:off x="1258888" y="2617788"/>
            <a:ext cx="3268662" cy="2030412"/>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pic>
        <p:nvPicPr>
          <p:cNvPr id="14350" name="Picture 26"/>
          <p:cNvPicPr>
            <a:picLocks noChangeAspect="1" noChangeArrowheads="1"/>
          </p:cNvPicPr>
          <p:nvPr/>
        </p:nvPicPr>
        <p:blipFill>
          <a:blip r:embed="rId5" cstate="email">
            <a:extLst>
              <a:ext uri="{28A0092B-C50C-407E-A947-70E740481C1C}">
                <a14:useLocalDpi xmlns:a14="http://schemas.microsoft.com/office/drawing/2010/main"/>
              </a:ext>
            </a:extLst>
          </a:blip>
          <a:srcRect t="11504"/>
          <a:stretch>
            <a:fillRect/>
          </a:stretch>
        </p:blipFill>
        <p:spPr bwMode="auto">
          <a:xfrm>
            <a:off x="4727575" y="2582863"/>
            <a:ext cx="194151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 name="Picture 1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0113" y="3568700"/>
            <a:ext cx="1976437" cy="855663"/>
          </a:xfrm>
          <a:prstGeom prst="rect">
            <a:avLst/>
          </a:prstGeom>
          <a:noFill/>
          <a:ln>
            <a:noFill/>
          </a:ln>
          <a:effectLst>
            <a:prstShdw prst="shdw17" dist="17961" dir="2700000">
              <a:schemeClr val="accent1">
                <a:gamma/>
                <a:shade val="60000"/>
                <a:invGamma/>
              </a:schemeClr>
            </a:prstShdw>
          </a:effectLst>
          <a:extLst/>
        </p:spPr>
      </p:pic>
      <p:sp>
        <p:nvSpPr>
          <p:cNvPr id="21" name="矩形 16"/>
          <p:cNvSpPr>
            <a:spLocks noChangeArrowheads="1"/>
          </p:cNvSpPr>
          <p:nvPr/>
        </p:nvSpPr>
        <p:spPr bwMode="auto">
          <a:xfrm>
            <a:off x="4799013" y="4362450"/>
            <a:ext cx="17986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zh-CN" sz="1050" b="1" dirty="0">
                <a:solidFill>
                  <a:srgbClr val="FF0000"/>
                </a:solidFill>
                <a:latin typeface="Calibri" pitchFamily="34" charset="0"/>
              </a:rPr>
              <a:t>ventilation motor connector</a:t>
            </a:r>
            <a:endParaRPr lang="zh-CN" altLang="en-US" sz="1050" b="1" dirty="0">
              <a:solidFill>
                <a:srgbClr val="FF0000"/>
              </a:solidFill>
              <a:latin typeface="Calibri" pitchFamily="34" charset="0"/>
            </a:endParaRPr>
          </a:p>
        </p:txBody>
      </p:sp>
      <p:sp>
        <p:nvSpPr>
          <p:cNvPr id="22"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337315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281638" y="890505"/>
            <a:ext cx="2399084"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defRPr/>
            </a:pPr>
            <a:r>
              <a:rPr lang="en-US" altLang="zh-CN" sz="2400" b="1" kern="10" dirty="0" smtClean="0">
                <a:ln w="9525">
                  <a:noFill/>
                  <a:round/>
                  <a:headEnd/>
                  <a:tailEnd/>
                </a:ln>
                <a:latin typeface="Times New Roman" pitchFamily="18" charset="0"/>
                <a:cs typeface="Times New Roman" pitchFamily="18" charset="0"/>
              </a:rPr>
              <a:t>Auto-Restart</a:t>
            </a:r>
            <a:endParaRPr lang="zh-CN" altLang="en-US" sz="2400" b="1" dirty="0" smtClean="0">
              <a:latin typeface="Times New Roman" pitchFamily="18" charset="0"/>
              <a:cs typeface="Times New Roman" pitchFamily="18" charset="0"/>
            </a:endParaRPr>
          </a:p>
        </p:txBody>
      </p:sp>
      <p:pic>
        <p:nvPicPr>
          <p:cNvPr id="3" name="Picture 8" descr="Auto rest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638" y="1412776"/>
            <a:ext cx="2399084" cy="2431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9" descr="未标题-1.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6481" y="3861048"/>
            <a:ext cx="408045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81638" y="5517232"/>
            <a:ext cx="7804945" cy="646331"/>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altLang="zh-CN" dirty="0">
                <a:latin typeface="Times New Roman" pitchFamily="18" charset="0"/>
                <a:cs typeface="Times New Roman" pitchFamily="18" charset="0"/>
              </a:rPr>
              <a:t>If the air conditioner shuts off unexpectedly due to the power off, it will restart to work under the previous setting mode automatically when the power resumes.</a:t>
            </a:r>
          </a:p>
        </p:txBody>
      </p:sp>
      <p:sp>
        <p:nvSpPr>
          <p:cNvPr id="8" name="爆炸形 1 7"/>
          <p:cNvSpPr/>
          <p:nvPr/>
        </p:nvSpPr>
        <p:spPr bwMode="auto">
          <a:xfrm>
            <a:off x="2411760" y="856891"/>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55498" y="2726630"/>
            <a:ext cx="3311978" cy="22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6096" y="2024844"/>
            <a:ext cx="3376323" cy="646331"/>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Dial switch </a:t>
            </a:r>
            <a:r>
              <a:rPr lang="en-US" altLang="zh-CN" dirty="0">
                <a:latin typeface="Times New Roman" panose="02020603050405020304" pitchFamily="18" charset="0"/>
                <a:cs typeface="Times New Roman" panose="02020603050405020304" pitchFamily="18" charset="0"/>
              </a:rPr>
              <a:t>to </a:t>
            </a:r>
            <a:r>
              <a:rPr lang="en-US" altLang="zh-CN" dirty="0" smtClean="0">
                <a:latin typeface="Times New Roman" panose="02020603050405020304" pitchFamily="18" charset="0"/>
                <a:cs typeface="Times New Roman" panose="02020603050405020304" pitchFamily="18" charset="0"/>
              </a:rPr>
              <a:t>realize Auto-Restart or cancel</a:t>
            </a:r>
            <a:endParaRPr lang="zh-CN" altLang="en-US" dirty="0">
              <a:latin typeface="Times New Roman" panose="02020603050405020304" pitchFamily="18" charset="0"/>
              <a:cs typeface="Times New Roman" panose="02020603050405020304" pitchFamily="18" charset="0"/>
            </a:endParaRPr>
          </a:p>
        </p:txBody>
      </p:sp>
      <p:sp>
        <p:nvSpPr>
          <p:cNvPr id="10" name="爆炸形 1 9"/>
          <p:cNvSpPr/>
          <p:nvPr/>
        </p:nvSpPr>
        <p:spPr bwMode="auto">
          <a:xfrm>
            <a:off x="5455498" y="906358"/>
            <a:ext cx="2969638" cy="1226498"/>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400" b="1" i="0" u="sng" strike="noStrike" cap="none" normalizeH="0" baseline="0" dirty="0" smtClean="0">
                <a:ln>
                  <a:noFill/>
                </a:ln>
                <a:solidFill>
                  <a:srgbClr val="FF0000"/>
                </a:solidFill>
                <a:effectLst/>
                <a:latin typeface="Arial" pitchFamily="34" charset="0"/>
                <a:ea typeface="宋体" pitchFamily="2" charset="-122"/>
              </a:rPr>
              <a:t>Optional</a:t>
            </a:r>
            <a:r>
              <a:rPr kumimoji="0" lang="en-US" altLang="zh-CN" sz="1400" b="1" i="0" u="sng" strike="noStrike" cap="none" normalizeH="0" dirty="0" smtClean="0">
                <a:ln>
                  <a:noFill/>
                </a:ln>
                <a:solidFill>
                  <a:srgbClr val="FF0000"/>
                </a:solidFill>
                <a:effectLst/>
                <a:latin typeface="Arial" pitchFamily="34" charset="0"/>
                <a:ea typeface="宋体" pitchFamily="2" charset="-122"/>
              </a:rPr>
              <a:t> for Inverter model</a:t>
            </a:r>
            <a:endParaRPr kumimoji="0" lang="zh-CN" altLang="en-US" sz="14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2"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592501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3"/>
          <p:cNvSpPr txBox="1">
            <a:spLocks noChangeArrowheads="1"/>
          </p:cNvSpPr>
          <p:nvPr/>
        </p:nvSpPr>
        <p:spPr bwMode="auto">
          <a:xfrm>
            <a:off x="238125" y="908050"/>
            <a:ext cx="4765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u="sng" dirty="0">
                <a:latin typeface="Times New Roman" pitchFamily="18" charset="0"/>
                <a:cs typeface="Times New Roman" pitchFamily="18" charset="0"/>
              </a:rPr>
              <a:t>Outstanding Features</a:t>
            </a:r>
            <a:endParaRPr lang="zh-CN" altLang="en-US" sz="2400" b="1" u="sng" dirty="0">
              <a:latin typeface="Times New Roman" pitchFamily="18" charset="0"/>
              <a:cs typeface="Times New Roman" pitchFamily="18" charset="0"/>
            </a:endParaRPr>
          </a:p>
        </p:txBody>
      </p:sp>
      <p:pic>
        <p:nvPicPr>
          <p:cNvPr id="8196" name="图片 3"/>
          <p:cNvPicPr>
            <a:picLocks noChangeAspect="1"/>
          </p:cNvPicPr>
          <p:nvPr/>
        </p:nvPicPr>
        <p:blipFill>
          <a:blip r:embed="rId2" cstate="email">
            <a:extLst>
              <a:ext uri="{28A0092B-C50C-407E-A947-70E740481C1C}">
                <a14:useLocalDpi xmlns:a14="http://schemas.microsoft.com/office/drawing/2010/main"/>
              </a:ext>
            </a:extLst>
          </a:blip>
          <a:srcRect l="4805" r="5852"/>
          <a:stretch>
            <a:fillRect/>
          </a:stretch>
        </p:blipFill>
        <p:spPr bwMode="auto">
          <a:xfrm>
            <a:off x="520701" y="2160588"/>
            <a:ext cx="350038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矩形 4"/>
          <p:cNvSpPr>
            <a:spLocks noChangeArrowheads="1"/>
          </p:cNvSpPr>
          <p:nvPr/>
        </p:nvSpPr>
        <p:spPr bwMode="auto">
          <a:xfrm>
            <a:off x="4248337" y="2528899"/>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latin typeface="Times New Roman" pitchFamily="18" charset="0"/>
                <a:cs typeface="Times New Roman" pitchFamily="18" charset="0"/>
              </a:rPr>
              <a:t>360°Round </a:t>
            </a:r>
            <a:r>
              <a:rPr lang="en-US" altLang="zh-CN" sz="2000" b="1" dirty="0" smtClean="0">
                <a:latin typeface="Times New Roman" pitchFamily="18" charset="0"/>
                <a:cs typeface="Times New Roman" pitchFamily="18" charset="0"/>
              </a:rPr>
              <a:t>Flow</a:t>
            </a:r>
          </a:p>
          <a:p>
            <a:endParaRPr lang="en-US" altLang="zh-CN" sz="2000" b="1" dirty="0">
              <a:latin typeface="Times New Roman" pitchFamily="18" charset="0"/>
              <a:cs typeface="Times New Roman" pitchFamily="18" charset="0"/>
            </a:endParaRPr>
          </a:p>
          <a:p>
            <a:r>
              <a:rPr lang="en-US" altLang="zh-CN" sz="2000" dirty="0">
                <a:latin typeface="Times New Roman" pitchFamily="18" charset="0"/>
                <a:cs typeface="Times New Roman" pitchFamily="18" charset="0"/>
              </a:rPr>
              <a:t>Ensure a uniform temperature distribution across the room without dead corners.</a:t>
            </a:r>
            <a:endParaRPr lang="zh-CN" altLang="en-US" sz="2000" dirty="0">
              <a:latin typeface="Times New Roman" pitchFamily="18" charset="0"/>
              <a:cs typeface="Times New Roman" pitchFamily="18" charset="0"/>
            </a:endParaRPr>
          </a:p>
        </p:txBody>
      </p:sp>
      <p:pic>
        <p:nvPicPr>
          <p:cNvPr id="8198" name="图片 5"/>
          <p:cNvPicPr>
            <a:picLocks noChangeAspect="1"/>
          </p:cNvPicPr>
          <p:nvPr/>
        </p:nvPicPr>
        <p:blipFill>
          <a:blip r:embed="rId3" cstate="email">
            <a:extLst>
              <a:ext uri="{28A0092B-C50C-407E-A947-70E740481C1C}">
                <a14:useLocalDpi xmlns:a14="http://schemas.microsoft.com/office/drawing/2010/main"/>
              </a:ext>
            </a:extLst>
          </a:blip>
          <a:srcRect r="15660" b="11000"/>
          <a:stretch>
            <a:fillRect/>
          </a:stretch>
        </p:blipFill>
        <p:spPr bwMode="auto">
          <a:xfrm>
            <a:off x="305812" y="4675188"/>
            <a:ext cx="4034413" cy="148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矩形 6"/>
          <p:cNvSpPr>
            <a:spLocks noChangeArrowheads="1"/>
          </p:cNvSpPr>
          <p:nvPr/>
        </p:nvSpPr>
        <p:spPr bwMode="auto">
          <a:xfrm>
            <a:off x="4248337" y="4616449"/>
            <a:ext cx="47162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latin typeface="Times New Roman" pitchFamily="18" charset="0"/>
                <a:cs typeface="Times New Roman" pitchFamily="18" charset="0"/>
              </a:rPr>
              <a:t>Independent Vane </a:t>
            </a:r>
            <a:r>
              <a:rPr lang="en-US" altLang="zh-CN" sz="2000" b="1" dirty="0" smtClean="0">
                <a:latin typeface="Times New Roman" pitchFamily="18" charset="0"/>
                <a:cs typeface="Times New Roman" pitchFamily="18" charset="0"/>
              </a:rPr>
              <a:t>Control </a:t>
            </a:r>
            <a:r>
              <a:rPr lang="en-US" altLang="zh-CN" sz="2000" b="1" dirty="0" smtClean="0">
                <a:solidFill>
                  <a:srgbClr val="FF0000"/>
                </a:solidFill>
                <a:latin typeface="Times New Roman" pitchFamily="18" charset="0"/>
                <a:cs typeface="Times New Roman" pitchFamily="18" charset="0"/>
              </a:rPr>
              <a:t>(optional</a:t>
            </a:r>
            <a:r>
              <a:rPr lang="en-US" altLang="zh-CN" sz="2000" b="1" dirty="0" smtClean="0">
                <a:latin typeface="Times New Roman" pitchFamily="18" charset="0"/>
                <a:cs typeface="Times New Roman" pitchFamily="18" charset="0"/>
              </a:rPr>
              <a:t>)</a:t>
            </a:r>
          </a:p>
          <a:p>
            <a:endParaRPr lang="en-US" altLang="zh-CN" sz="2000" b="1" dirty="0">
              <a:latin typeface="Times New Roman" pitchFamily="18" charset="0"/>
              <a:cs typeface="Times New Roman" pitchFamily="18" charset="0"/>
            </a:endParaRPr>
          </a:p>
          <a:p>
            <a:r>
              <a:rPr lang="en-US" altLang="zh-CN" dirty="0">
                <a:latin typeface="Times New Roman" pitchFamily="18" charset="0"/>
                <a:cs typeface="Times New Roman" pitchFamily="18" charset="0"/>
              </a:rPr>
              <a:t>If the air flow direction needs to be changed as a result of an altered room layout, the air direction of each 4 vanes can be set independently as preferred by using the wired controller.</a:t>
            </a:r>
          </a:p>
        </p:txBody>
      </p:sp>
      <p:pic>
        <p:nvPicPr>
          <p:cNvPr id="8200" name="Picture 6" descr="d:\mydata\桌面\网页设计灰条.pn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0563" y="1412875"/>
            <a:ext cx="24479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6" descr="d:\mydata\桌面\网页设计灰条.pn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3338" y="1412875"/>
            <a:ext cx="243046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5399088" y="1557338"/>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42" name="TextBox 41"/>
          <p:cNvSpPr txBox="1">
            <a:spLocks noChangeArrowheads="1"/>
          </p:cNvSpPr>
          <p:nvPr/>
        </p:nvSpPr>
        <p:spPr bwMode="auto">
          <a:xfrm>
            <a:off x="3079750" y="1557338"/>
            <a:ext cx="152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Convenience</a:t>
            </a:r>
            <a:endParaRPr lang="zh-CN" altLang="en-US" b="1" dirty="0">
              <a:solidFill>
                <a:schemeClr val="tx1">
                  <a:lumMod val="65000"/>
                  <a:lumOff val="35000"/>
                </a:schemeClr>
              </a:solidFill>
              <a:latin typeface="Times New Roman" pitchFamily="18" charset="0"/>
              <a:cs typeface="Times New Roman" pitchFamily="18" charset="0"/>
            </a:endParaRPr>
          </a:p>
        </p:txBody>
      </p:sp>
      <p:pic>
        <p:nvPicPr>
          <p:cNvPr id="8204" name="Picture 5" descr="d:\mydata\桌面\网页设计蓝条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0200" y="1412875"/>
            <a:ext cx="8813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5"/>
          <p:cNvSpPr txBox="1">
            <a:spLocks noChangeArrowheads="1"/>
          </p:cNvSpPr>
          <p:nvPr/>
        </p:nvSpPr>
        <p:spPr bwMode="auto">
          <a:xfrm>
            <a:off x="800100" y="1577975"/>
            <a:ext cx="2116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SzPct val="80000"/>
            </a:pPr>
            <a:r>
              <a:rPr lang="en-US" altLang="zh-CN" b="1">
                <a:solidFill>
                  <a:schemeClr val="bg1"/>
                </a:solidFill>
                <a:latin typeface="Times New Roman" pitchFamily="18" charset="0"/>
                <a:cs typeface="Times New Roman" pitchFamily="18" charset="0"/>
              </a:rPr>
              <a:t>Comfort</a:t>
            </a:r>
            <a:endParaRPr lang="zh-CN" altLang="en-US" b="1">
              <a:solidFill>
                <a:schemeClr val="bg1"/>
              </a:solidFill>
              <a:latin typeface="Times New Roman" pitchFamily="18" charset="0"/>
              <a:cs typeface="Times New Roman" pitchFamily="18" charset="0"/>
            </a:endParaRPr>
          </a:p>
        </p:txBody>
      </p:sp>
      <p:sp>
        <p:nvSpPr>
          <p:cNvPr id="2" name="爆炸形 1 1"/>
          <p:cNvSpPr/>
          <p:nvPr/>
        </p:nvSpPr>
        <p:spPr bwMode="auto">
          <a:xfrm>
            <a:off x="6444208" y="1947863"/>
            <a:ext cx="2609663" cy="1390650"/>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For some panels</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5"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251520" y="1070525"/>
            <a:ext cx="2399084"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defRPr/>
            </a:pPr>
            <a:r>
              <a:rPr lang="en-US" altLang="zh-CN" sz="2400" b="1" kern="10" dirty="0" smtClean="0">
                <a:ln w="9525">
                  <a:noFill/>
                  <a:round/>
                  <a:headEnd/>
                  <a:tailEnd/>
                </a:ln>
                <a:latin typeface="Times New Roman" pitchFamily="18" charset="0"/>
                <a:cs typeface="Times New Roman" pitchFamily="18" charset="0"/>
              </a:rPr>
              <a:t>Follow me</a:t>
            </a:r>
            <a:endParaRPr lang="zh-CN" altLang="en-US" sz="2400" b="1" dirty="0" smtClean="0">
              <a:latin typeface="Times New Roman" pitchFamily="18" charset="0"/>
              <a:cs typeface="Times New Roman" pitchFamily="18" charset="0"/>
            </a:endParaRPr>
          </a:p>
        </p:txBody>
      </p:sp>
      <p:sp>
        <p:nvSpPr>
          <p:cNvPr id="8" name="爆炸形 1 7"/>
          <p:cNvSpPr/>
          <p:nvPr/>
        </p:nvSpPr>
        <p:spPr bwMode="auto">
          <a:xfrm>
            <a:off x="4973790" y="1088740"/>
            <a:ext cx="2082486"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pic>
        <p:nvPicPr>
          <p:cNvPr id="9" name="Picture 1"/>
          <p:cNvPicPr>
            <a:picLocks noChangeAspect="1" noChangeArrowheads="1"/>
          </p:cNvPicPr>
          <p:nvPr/>
        </p:nvPicPr>
        <p:blipFill>
          <a:blip r:embed="rId2" cstate="email"/>
          <a:srcRect/>
          <a:stretch>
            <a:fillRect/>
          </a:stretch>
        </p:blipFill>
        <p:spPr bwMode="auto">
          <a:xfrm>
            <a:off x="283543" y="1888919"/>
            <a:ext cx="7502962" cy="3356940"/>
          </a:xfrm>
          <a:prstGeom prst="rect">
            <a:avLst/>
          </a:prstGeom>
          <a:noFill/>
          <a:ln w="9525">
            <a:noFill/>
            <a:miter lim="800000"/>
            <a:headEnd/>
            <a:tailEnd/>
          </a:ln>
        </p:spPr>
      </p:pic>
      <p:sp>
        <p:nvSpPr>
          <p:cNvPr id="7" name="矩形 6"/>
          <p:cNvSpPr/>
          <p:nvPr/>
        </p:nvSpPr>
        <p:spPr>
          <a:xfrm>
            <a:off x="431540" y="5193196"/>
            <a:ext cx="8134373" cy="1200329"/>
          </a:xfrm>
          <a:prstGeom prst="rect">
            <a:avLst/>
          </a:prstGeom>
        </p:spPr>
        <p:txBody>
          <a:bodyPr wrap="square">
            <a:spAutoFit/>
          </a:bodyPr>
          <a:lstStyle/>
          <a:p>
            <a:r>
              <a:rPr lang="en-US" altLang="zh-CN" dirty="0">
                <a:latin typeface="Times New Roman" panose="02020603050405020304" pitchFamily="18" charset="0"/>
                <a:ea typeface="楷体_GB2312" pitchFamily="49" charset="-122"/>
                <a:cs typeface="Times New Roman" panose="02020603050405020304" pitchFamily="18" charset="0"/>
              </a:rPr>
              <a:t>With this function, the room temperature sensor built in remote controller is activated and replaces the one in indoor unit. Then the air conditioner will regulate the room temperature based on the temperature around the remote controller, just like the air conditioner is following the user.</a:t>
            </a:r>
          </a:p>
        </p:txBody>
      </p:sp>
      <p:sp>
        <p:nvSpPr>
          <p:cNvPr id="11"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00792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935596" y="1095127"/>
            <a:ext cx="3204356"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smtClean="0">
                <a:latin typeface="Times New Roman" panose="02020603050405020304" pitchFamily="18" charset="0"/>
                <a:ea typeface="楷体_GB2312" pitchFamily="49" charset="-122"/>
                <a:cs typeface="Times New Roman" panose="02020603050405020304" pitchFamily="18" charset="0"/>
              </a:rPr>
              <a:t>Golden fin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3" name="Picture 2"/>
          <p:cNvPicPr>
            <a:picLocks noChangeAspect="1" noChangeArrowheads="1"/>
          </p:cNvPicPr>
          <p:nvPr/>
        </p:nvPicPr>
        <p:blipFill>
          <a:blip r:embed="rId2" cstate="email"/>
          <a:srcRect/>
          <a:stretch>
            <a:fillRect/>
          </a:stretch>
        </p:blipFill>
        <p:spPr bwMode="auto">
          <a:xfrm>
            <a:off x="165865" y="1016808"/>
            <a:ext cx="692713" cy="684000"/>
          </a:xfrm>
          <a:prstGeom prst="rect">
            <a:avLst/>
          </a:prstGeom>
          <a:noFill/>
          <a:ln w="9525">
            <a:noFill/>
            <a:miter lim="800000"/>
            <a:headEnd/>
            <a:tailEnd/>
          </a:ln>
        </p:spPr>
      </p:pic>
      <p:pic>
        <p:nvPicPr>
          <p:cNvPr id="4" name="Picture 14"/>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508198" y="1966554"/>
            <a:ext cx="2029576" cy="2113801"/>
          </a:xfrm>
          <a:prstGeom prst="rect">
            <a:avLst/>
          </a:prstGeom>
          <a:ln>
            <a:noFill/>
          </a:ln>
          <a:effectLst>
            <a:softEdge rad="112500"/>
          </a:effectLst>
        </p:spPr>
      </p:pic>
      <p:pic>
        <p:nvPicPr>
          <p:cNvPr id="6" name="Picture 2"/>
          <p:cNvPicPr>
            <a:picLocks noChangeAspect="1" noChangeArrowheads="1"/>
          </p:cNvPicPr>
          <p:nvPr/>
        </p:nvPicPr>
        <p:blipFill>
          <a:blip r:embed="rId2" cstate="email"/>
          <a:srcRect/>
          <a:stretch>
            <a:fillRect/>
          </a:stretch>
        </p:blipFill>
        <p:spPr bwMode="auto">
          <a:xfrm>
            <a:off x="4441667" y="1052736"/>
            <a:ext cx="692713" cy="684000"/>
          </a:xfrm>
          <a:prstGeom prst="rect">
            <a:avLst/>
          </a:prstGeom>
          <a:noFill/>
          <a:ln w="9525">
            <a:noFill/>
            <a:miter lim="800000"/>
            <a:headEnd/>
            <a:tailEnd/>
          </a:ln>
        </p:spPr>
      </p:pic>
      <p:sp>
        <p:nvSpPr>
          <p:cNvPr id="7" name="矩形 4"/>
          <p:cNvSpPr>
            <a:spLocks noChangeArrowheads="1"/>
          </p:cNvSpPr>
          <p:nvPr/>
        </p:nvSpPr>
        <p:spPr bwMode="auto">
          <a:xfrm>
            <a:off x="5292080" y="1131131"/>
            <a:ext cx="3492388"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a:latin typeface="Times New Roman" panose="02020603050405020304" pitchFamily="18" charset="0"/>
                <a:ea typeface="楷体_GB2312" pitchFamily="49" charset="-122"/>
                <a:cs typeface="Times New Roman" panose="02020603050405020304" pitchFamily="18" charset="0"/>
              </a:rPr>
              <a:t>High anti-corrosion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8" name="图片 17" descr="高耐腐结构1副本.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5036" y="1896911"/>
            <a:ext cx="3003356" cy="2225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golden fin7.8副本.jpg"/>
          <p:cNvPicPr>
            <a:picLocks noChangeAspect="1"/>
          </p:cNvPicPr>
          <p:nvPr/>
        </p:nvPicPr>
        <p:blipFill>
          <a:blip r:embed="rId5" cstate="email">
            <a:extLst>
              <a:ext uri="{28A0092B-C50C-407E-A947-70E740481C1C}">
                <a14:useLocalDpi xmlns:a14="http://schemas.microsoft.com/office/drawing/2010/main"/>
              </a:ext>
            </a:extLst>
          </a:blip>
          <a:srcRect t="12419" r="4396" b="5973"/>
          <a:stretch>
            <a:fillRect/>
          </a:stretch>
        </p:blipFill>
        <p:spPr>
          <a:xfrm>
            <a:off x="4657314" y="4404589"/>
            <a:ext cx="3738614" cy="1976739"/>
          </a:xfrm>
          <a:prstGeom prst="rect">
            <a:avLst/>
          </a:prstGeom>
          <a:ln>
            <a:noFill/>
          </a:ln>
          <a:effectLst>
            <a:softEdge rad="112500"/>
          </a:effectLst>
        </p:spPr>
      </p:pic>
      <p:sp>
        <p:nvSpPr>
          <p:cNvPr id="10" name="TextBox 7"/>
          <p:cNvSpPr txBox="1">
            <a:spLocks noChangeArrowheads="1"/>
          </p:cNvSpPr>
          <p:nvPr/>
        </p:nvSpPr>
        <p:spPr bwMode="auto">
          <a:xfrm>
            <a:off x="156207" y="4545124"/>
            <a:ext cx="3911737" cy="1754326"/>
          </a:xfrm>
          <a:prstGeom prst="rect">
            <a:avLst/>
          </a:prstGeom>
          <a:noFill/>
          <a:ln w="9525">
            <a:noFill/>
            <a:miter lim="800000"/>
            <a:headEnd/>
            <a:tailEnd/>
          </a:ln>
        </p:spPr>
        <p:txBody>
          <a:bodyPr wrap="square">
            <a:spAutoFit/>
          </a:bodyPr>
          <a:lstStyle/>
          <a:p>
            <a:pPr marL="342900" indent="-342900">
              <a:buAutoNum type="arabicPeriod"/>
            </a:pPr>
            <a:r>
              <a:rPr lang="en-US" altLang="zh-CN" dirty="0" smtClean="0">
                <a:latin typeface="Times New Roman" panose="02020603050405020304" pitchFamily="18" charset="0"/>
                <a:cs typeface="Times New Roman" panose="02020603050405020304" pitchFamily="18" charset="0"/>
              </a:rPr>
              <a:t>Gorgeous</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Prevent </a:t>
            </a:r>
            <a:r>
              <a:rPr lang="en-US" altLang="zh-CN" dirty="0">
                <a:latin typeface="Times New Roman" panose="02020603050405020304" pitchFamily="18" charset="0"/>
                <a:cs typeface="Times New Roman" panose="02020603050405020304" pitchFamily="18" charset="0"/>
              </a:rPr>
              <a:t>bacteria from breeding and </a:t>
            </a:r>
            <a:r>
              <a:rPr lang="en-US" altLang="zh-CN" dirty="0" smtClean="0">
                <a:latin typeface="Times New Roman" panose="02020603050405020304" pitchFamily="18" charset="0"/>
                <a:cs typeface="Times New Roman" panose="02020603050405020304" pitchFamily="18" charset="0"/>
              </a:rPr>
              <a:t>spreading</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Improve </a:t>
            </a:r>
            <a:r>
              <a:rPr lang="en-US" altLang="zh-CN" dirty="0">
                <a:latin typeface="Times New Roman" panose="02020603050405020304" pitchFamily="18" charset="0"/>
                <a:cs typeface="Times New Roman" panose="02020603050405020304" pitchFamily="18" charset="0"/>
              </a:rPr>
              <a:t>the heating </a:t>
            </a:r>
            <a:r>
              <a:rPr lang="en-US" altLang="zh-CN" dirty="0" smtClean="0">
                <a:latin typeface="Times New Roman" panose="02020603050405020304" pitchFamily="18" charset="0"/>
                <a:cs typeface="Times New Roman" panose="02020603050405020304" pitchFamily="18" charset="0"/>
              </a:rPr>
              <a:t>efficiency</a:t>
            </a:r>
          </a:p>
          <a:p>
            <a:pPr marL="342900" indent="-342900">
              <a:buAutoNum type="arabicPeriod"/>
            </a:pPr>
            <a:r>
              <a:rPr lang="en-US" altLang="zh-CN" dirty="0">
                <a:latin typeface="Times New Roman" panose="02020603050405020304" pitchFamily="18" charset="0"/>
                <a:cs typeface="Times New Roman" panose="02020603050405020304" pitchFamily="18" charset="0"/>
              </a:rPr>
              <a:t>W</a:t>
            </a:r>
            <a:r>
              <a:rPr lang="en-US" altLang="zh-CN" dirty="0" smtClean="0">
                <a:latin typeface="Times New Roman" panose="02020603050405020304" pitchFamily="18" charset="0"/>
                <a:cs typeface="Times New Roman" panose="02020603050405020304" pitchFamily="18" charset="0"/>
              </a:rPr>
              <a:t>ithstand </a:t>
            </a:r>
            <a:r>
              <a:rPr lang="en-US" altLang="zh-CN" dirty="0">
                <a:latin typeface="Times New Roman" panose="02020603050405020304" pitchFamily="18" charset="0"/>
                <a:cs typeface="Times New Roman" panose="02020603050405020304" pitchFamily="18" charset="0"/>
              </a:rPr>
              <a:t>the salty air, rain and other corrosive elements</a:t>
            </a:r>
          </a:p>
        </p:txBody>
      </p:sp>
      <p:sp>
        <p:nvSpPr>
          <p:cNvPr id="11" name="爆炸形 1 10"/>
          <p:cNvSpPr/>
          <p:nvPr/>
        </p:nvSpPr>
        <p:spPr bwMode="auto">
          <a:xfrm>
            <a:off x="2951820" y="3009856"/>
            <a:ext cx="2082486"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2"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818414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4093" y="1757714"/>
            <a:ext cx="2031742" cy="89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2752483"/>
            <a:ext cx="1907599" cy="175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表格 14"/>
          <p:cNvGraphicFramePr>
            <a:graphicFrameLocks noGrp="1"/>
          </p:cNvGraphicFramePr>
          <p:nvPr>
            <p:extLst>
              <p:ext uri="{D42A27DB-BD31-4B8C-83A1-F6EECF244321}">
                <p14:modId xmlns:p14="http://schemas.microsoft.com/office/powerpoint/2010/main" val="1622800709"/>
              </p:ext>
            </p:extLst>
          </p:nvPr>
        </p:nvGraphicFramePr>
        <p:xfrm>
          <a:off x="2009145" y="2900717"/>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pic>
        <p:nvPicPr>
          <p:cNvPr id="11274" name="Picture 10"/>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195736" y="2756701"/>
            <a:ext cx="4528456" cy="31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表格 15"/>
          <p:cNvGraphicFramePr>
            <a:graphicFrameLocks noGrp="1"/>
          </p:cNvGraphicFramePr>
          <p:nvPr>
            <p:extLst>
              <p:ext uri="{D42A27DB-BD31-4B8C-83A1-F6EECF244321}">
                <p14:modId xmlns:p14="http://schemas.microsoft.com/office/powerpoint/2010/main" val="2521365543"/>
              </p:ext>
            </p:extLst>
          </p:nvPr>
        </p:nvGraphicFramePr>
        <p:xfrm>
          <a:off x="5782184" y="1988840"/>
          <a:ext cx="1031775" cy="251460"/>
        </p:xfrm>
        <a:graphic>
          <a:graphicData uri="http://schemas.openxmlformats.org/drawingml/2006/table">
            <a:tbl>
              <a:tblPr firstRow="1" bandRow="1">
                <a:tableStyleId>{5C22544A-7EE6-4342-B048-85BDC9FD1C3A}</a:tableStyleId>
              </a:tblPr>
              <a:tblGrid>
                <a:gridCol w="343925"/>
                <a:gridCol w="343925"/>
                <a:gridCol w="343925"/>
              </a:tblGrid>
              <a:tr h="231800">
                <a:tc>
                  <a:txBody>
                    <a:bodyPr/>
                    <a:lstStyle/>
                    <a:p>
                      <a:pPr algn="ctr"/>
                      <a:r>
                        <a:rPr lang="en-US" altLang="zh-CN" sz="1050" dirty="0" smtClean="0">
                          <a:solidFill>
                            <a:schemeClr val="bg1"/>
                          </a:solidFill>
                        </a:rPr>
                        <a:t>P</a:t>
                      </a:r>
                      <a:endParaRPr lang="zh-CN" altLang="en-US" sz="1050" dirty="0">
                        <a:solidFill>
                          <a:schemeClr val="bg1"/>
                        </a:solidFill>
                      </a:endParaRPr>
                    </a:p>
                  </a:txBody>
                  <a:tcPr/>
                </a:tc>
                <a:tc>
                  <a:txBody>
                    <a:bodyPr/>
                    <a:lstStyle/>
                    <a:p>
                      <a:pPr algn="ctr"/>
                      <a:r>
                        <a:rPr lang="en-US" altLang="zh-CN" sz="1050" dirty="0" smtClean="0">
                          <a:solidFill>
                            <a:schemeClr val="tx1"/>
                          </a:solidFill>
                        </a:rPr>
                        <a:t>Q</a:t>
                      </a:r>
                      <a:endParaRPr lang="zh-CN" altLang="en-US" sz="1050" dirty="0">
                        <a:solidFill>
                          <a:schemeClr val="tx1"/>
                        </a:solidFill>
                      </a:endParaRPr>
                    </a:p>
                  </a:txBody>
                  <a:tcPr>
                    <a:solidFill>
                      <a:schemeClr val="accent1">
                        <a:lumMod val="40000"/>
                        <a:lumOff val="60000"/>
                      </a:schemeClr>
                    </a:solidFill>
                  </a:tcPr>
                </a:tc>
                <a:tc>
                  <a:txBody>
                    <a:bodyPr/>
                    <a:lstStyle/>
                    <a:p>
                      <a:pPr algn="ctr"/>
                      <a:r>
                        <a:rPr lang="en-US" altLang="zh-CN" sz="1050" dirty="0" smtClean="0">
                          <a:solidFill>
                            <a:schemeClr val="tx1"/>
                          </a:solidFill>
                        </a:rPr>
                        <a:t>E</a:t>
                      </a:r>
                      <a:endParaRPr lang="zh-CN" altLang="en-US" sz="1050" dirty="0">
                        <a:solidFill>
                          <a:schemeClr val="tx1"/>
                        </a:solidFill>
                      </a:endParaRPr>
                    </a:p>
                  </a:txBody>
                  <a:tcPr>
                    <a:solidFill>
                      <a:schemeClr val="accent1">
                        <a:lumMod val="20000"/>
                        <a:lumOff val="80000"/>
                      </a:schemeClr>
                    </a:solidFill>
                  </a:tcPr>
                </a:tc>
              </a:tr>
            </a:tbl>
          </a:graphicData>
        </a:graphic>
      </p:graphicFrame>
      <p:sp>
        <p:nvSpPr>
          <p:cNvPr id="17" name="矩形 16"/>
          <p:cNvSpPr/>
          <p:nvPr/>
        </p:nvSpPr>
        <p:spPr>
          <a:xfrm>
            <a:off x="5815090"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6103122"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2" name="矩形 31"/>
          <p:cNvSpPr/>
          <p:nvPr/>
        </p:nvSpPr>
        <p:spPr>
          <a:xfrm>
            <a:off x="6391154"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 name="椭圆 1"/>
          <p:cNvSpPr/>
          <p:nvPr/>
        </p:nvSpPr>
        <p:spPr>
          <a:xfrm rot="20087922">
            <a:off x="6658993" y="1089936"/>
            <a:ext cx="1886792" cy="585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The Past…</a:t>
            </a:r>
            <a:endParaRPr lang="zh-CN" altLang="en-US" b="1" dirty="0">
              <a:latin typeface="Times New Roman" panose="02020603050405020304" pitchFamily="18" charset="0"/>
              <a:cs typeface="Times New Roman" panose="02020603050405020304" pitchFamily="18" charset="0"/>
            </a:endParaRPr>
          </a:p>
        </p:txBody>
      </p:sp>
      <p:sp>
        <p:nvSpPr>
          <p:cNvPr id="35" name="矩形 34"/>
          <p:cNvSpPr/>
          <p:nvPr/>
        </p:nvSpPr>
        <p:spPr>
          <a:xfrm>
            <a:off x="250356" y="5798097"/>
            <a:ext cx="6501256" cy="646331"/>
          </a:xfrm>
          <a:prstGeom prst="rect">
            <a:avLst/>
          </a:prstGeom>
        </p:spPr>
        <p:txBody>
          <a:bodyPr wrap="square">
            <a:spAutoFit/>
          </a:bodyPr>
          <a:lstStyle/>
          <a:p>
            <a:pPr algn="just"/>
            <a:r>
              <a:rPr lang="en-US" altLang="zh-CN" dirty="0" smtClean="0">
                <a:latin typeface="Times New Roman" panose="02020603050405020304" pitchFamily="18" charset="0"/>
                <a:cs typeface="Times New Roman" panose="02020603050405020304" pitchFamily="18" charset="0"/>
              </a:rPr>
              <a:t>3 wires must correspond </a:t>
            </a:r>
            <a:r>
              <a:rPr lang="en-US" altLang="zh-CN" dirty="0">
                <a:latin typeface="Times New Roman" panose="02020603050405020304" pitchFamily="18" charset="0"/>
                <a:cs typeface="Times New Roman" panose="02020603050405020304" pitchFamily="18" charset="0"/>
              </a:rPr>
              <a:t>to </a:t>
            </a:r>
            <a:r>
              <a:rPr lang="en-US" altLang="zh-CN" dirty="0" smtClean="0">
                <a:latin typeface="Times New Roman" panose="02020603050405020304" pitchFamily="18" charset="0"/>
                <a:cs typeface="Times New Roman" panose="02020603050405020304" pitchFamily="18" charset="0"/>
              </a:rPr>
              <a:t>P, Q and E terminal one </a:t>
            </a:r>
            <a:r>
              <a:rPr lang="en-US" altLang="zh-CN" dirty="0">
                <a:latin typeface="Times New Roman" panose="02020603050405020304" pitchFamily="18" charset="0"/>
                <a:cs typeface="Times New Roman" panose="02020603050405020304" pitchFamily="18" charset="0"/>
              </a:rPr>
              <a:t>by </a:t>
            </a:r>
            <a:r>
              <a:rPr lang="en-US" altLang="zh-CN" dirty="0" smtClean="0">
                <a:latin typeface="Times New Roman" panose="02020603050405020304" pitchFamily="18" charset="0"/>
                <a:cs typeface="Times New Roman" panose="02020603050405020304" pitchFamily="18" charset="0"/>
              </a:rPr>
              <a:t>one. You may be confused when the wires are too long .</a:t>
            </a:r>
            <a:endParaRPr lang="en-US" altLang="zh-CN" dirty="0">
              <a:effectLst/>
              <a:latin typeface="Times New Roman" panose="02020603050405020304" pitchFamily="18" charset="0"/>
              <a:cs typeface="Times New Roman" panose="02020603050405020304" pitchFamily="18"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2986279982"/>
              </p:ext>
            </p:extLst>
          </p:nvPr>
        </p:nvGraphicFramePr>
        <p:xfrm>
          <a:off x="7090632"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3924298235"/>
              </p:ext>
            </p:extLst>
          </p:nvPr>
        </p:nvGraphicFramePr>
        <p:xfrm>
          <a:off x="8532440"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 name="直接连接符 3"/>
          <p:cNvCxnSpPr/>
          <p:nvPr/>
        </p:nvCxnSpPr>
        <p:spPr>
          <a:xfrm>
            <a:off x="7308304" y="3356992"/>
            <a:ext cx="122413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6" name="直接连接符 35"/>
          <p:cNvCxnSpPr/>
          <p:nvPr/>
        </p:nvCxnSpPr>
        <p:spPr>
          <a:xfrm>
            <a:off x="7308304" y="3618675"/>
            <a:ext cx="12241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7" name="直接连接符 36"/>
          <p:cNvCxnSpPr/>
          <p:nvPr/>
        </p:nvCxnSpPr>
        <p:spPr>
          <a:xfrm>
            <a:off x="7308304" y="3880358"/>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8" name="表格 37"/>
          <p:cNvGraphicFramePr>
            <a:graphicFrameLocks noGrp="1"/>
          </p:cNvGraphicFramePr>
          <p:nvPr>
            <p:extLst>
              <p:ext uri="{D42A27DB-BD31-4B8C-83A1-F6EECF244321}">
                <p14:modId xmlns:p14="http://schemas.microsoft.com/office/powerpoint/2010/main" val="4137616218"/>
              </p:ext>
            </p:extLst>
          </p:nvPr>
        </p:nvGraphicFramePr>
        <p:xfrm>
          <a:off x="7090632"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39" name="表格 38"/>
          <p:cNvGraphicFramePr>
            <a:graphicFrameLocks noGrp="1"/>
          </p:cNvGraphicFramePr>
          <p:nvPr>
            <p:extLst>
              <p:ext uri="{D42A27DB-BD31-4B8C-83A1-F6EECF244321}">
                <p14:modId xmlns:p14="http://schemas.microsoft.com/office/powerpoint/2010/main" val="2816747764"/>
              </p:ext>
            </p:extLst>
          </p:nvPr>
        </p:nvGraphicFramePr>
        <p:xfrm>
          <a:off x="8532440"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0" name="直接连接符 39"/>
          <p:cNvCxnSpPr>
            <a:endCxn id="39" idx="1"/>
          </p:cNvCxnSpPr>
          <p:nvPr/>
        </p:nvCxnSpPr>
        <p:spPr>
          <a:xfrm>
            <a:off x="7308304" y="4440877"/>
            <a:ext cx="1224136" cy="272731"/>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直接连接符 40"/>
          <p:cNvCxnSpPr/>
          <p:nvPr/>
        </p:nvCxnSpPr>
        <p:spPr>
          <a:xfrm flipV="1">
            <a:off x="7308304" y="450696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2" name="直接连接符 41"/>
          <p:cNvCxnSpPr/>
          <p:nvPr/>
        </p:nvCxnSpPr>
        <p:spPr>
          <a:xfrm>
            <a:off x="7308304" y="4964243"/>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3" name="表格 42"/>
          <p:cNvGraphicFramePr>
            <a:graphicFrameLocks noGrp="1"/>
          </p:cNvGraphicFramePr>
          <p:nvPr>
            <p:extLst>
              <p:ext uri="{D42A27DB-BD31-4B8C-83A1-F6EECF244321}">
                <p14:modId xmlns:p14="http://schemas.microsoft.com/office/powerpoint/2010/main" val="1022693470"/>
              </p:ext>
            </p:extLst>
          </p:nvPr>
        </p:nvGraphicFramePr>
        <p:xfrm>
          <a:off x="7097056"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44" name="表格 43"/>
          <p:cNvGraphicFramePr>
            <a:graphicFrameLocks noGrp="1"/>
          </p:cNvGraphicFramePr>
          <p:nvPr>
            <p:extLst>
              <p:ext uri="{D42A27DB-BD31-4B8C-83A1-F6EECF244321}">
                <p14:modId xmlns:p14="http://schemas.microsoft.com/office/powerpoint/2010/main" val="3485708668"/>
              </p:ext>
            </p:extLst>
          </p:nvPr>
        </p:nvGraphicFramePr>
        <p:xfrm>
          <a:off x="8538864"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5" name="直接连接符 44"/>
          <p:cNvCxnSpPr/>
          <p:nvPr/>
        </p:nvCxnSpPr>
        <p:spPr>
          <a:xfrm>
            <a:off x="7314728" y="5420657"/>
            <a:ext cx="1224136" cy="523366"/>
          </a:xfrm>
          <a:prstGeom prst="line">
            <a:avLst/>
          </a:prstGeom>
        </p:spPr>
        <p:style>
          <a:lnRef idx="2">
            <a:schemeClr val="accent6"/>
          </a:lnRef>
          <a:fillRef idx="0">
            <a:schemeClr val="accent6"/>
          </a:fillRef>
          <a:effectRef idx="1">
            <a:schemeClr val="accent6"/>
          </a:effectRef>
          <a:fontRef idx="minor">
            <a:schemeClr val="tx1"/>
          </a:fontRef>
        </p:style>
      </p:cxnSp>
      <p:cxnSp>
        <p:nvCxnSpPr>
          <p:cNvPr id="46" name="直接连接符 45"/>
          <p:cNvCxnSpPr/>
          <p:nvPr/>
        </p:nvCxnSpPr>
        <p:spPr>
          <a:xfrm flipV="1">
            <a:off x="7314728" y="548674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7" name="直接连接符 46"/>
          <p:cNvCxnSpPr>
            <a:endCxn id="44" idx="1"/>
          </p:cNvCxnSpPr>
          <p:nvPr/>
        </p:nvCxnSpPr>
        <p:spPr>
          <a:xfrm flipV="1">
            <a:off x="7314728" y="5693388"/>
            <a:ext cx="1224136" cy="250635"/>
          </a:xfrm>
          <a:prstGeom prst="line">
            <a:avLst/>
          </a:prstGeom>
        </p:spPr>
        <p:style>
          <a:lnRef idx="2">
            <a:schemeClr val="dk1"/>
          </a:lnRef>
          <a:fillRef idx="0">
            <a:schemeClr val="dk1"/>
          </a:fillRef>
          <a:effectRef idx="1">
            <a:schemeClr val="dk1"/>
          </a:effectRef>
          <a:fontRef idx="minor">
            <a:schemeClr val="tx1"/>
          </a:fontRef>
        </p:style>
      </p:cxnSp>
      <p:pic>
        <p:nvPicPr>
          <p:cNvPr id="48"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379012" y="3111413"/>
            <a:ext cx="1379561" cy="1036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4192" y="4148033"/>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31160" y="5232591"/>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57605" y="1812929"/>
            <a:ext cx="1300968" cy="13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3597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2002288"/>
            <a:ext cx="2436947" cy="107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5" name="表格 44"/>
          <p:cNvGraphicFramePr>
            <a:graphicFrameLocks noGrp="1"/>
          </p:cNvGraphicFramePr>
          <p:nvPr>
            <p:extLst>
              <p:ext uri="{D42A27DB-BD31-4B8C-83A1-F6EECF244321}">
                <p14:modId xmlns:p14="http://schemas.microsoft.com/office/powerpoint/2010/main" val="3473828210"/>
              </p:ext>
            </p:extLst>
          </p:nvPr>
        </p:nvGraphicFramePr>
        <p:xfrm>
          <a:off x="3150801" y="2506343"/>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43012" name="直接连接符 43011"/>
          <p:cNvCxnSpPr/>
          <p:nvPr/>
        </p:nvCxnSpPr>
        <p:spPr>
          <a:xfrm>
            <a:off x="2527310" y="3978775"/>
            <a:ext cx="74854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014" name="直接连接符 43013"/>
          <p:cNvCxnSpPr/>
          <p:nvPr/>
        </p:nvCxnSpPr>
        <p:spPr>
          <a:xfrm>
            <a:off x="3275856" y="2742976"/>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直接连接符 50"/>
          <p:cNvCxnSpPr/>
          <p:nvPr/>
        </p:nvCxnSpPr>
        <p:spPr>
          <a:xfrm>
            <a:off x="2518216" y="4238341"/>
            <a:ext cx="1117680" cy="0"/>
          </a:xfrm>
          <a:prstGeom prst="line">
            <a:avLst/>
          </a:prstGeom>
        </p:spPr>
        <p:style>
          <a:lnRef idx="2">
            <a:schemeClr val="dk1"/>
          </a:lnRef>
          <a:fillRef idx="0">
            <a:schemeClr val="dk1"/>
          </a:fillRef>
          <a:effectRef idx="1">
            <a:schemeClr val="dk1"/>
          </a:effectRef>
          <a:fontRef idx="minor">
            <a:schemeClr val="tx1"/>
          </a:fontRef>
        </p:style>
      </p:cxnSp>
      <p:cxnSp>
        <p:nvCxnSpPr>
          <p:cNvPr id="52" name="直接连接符 51"/>
          <p:cNvCxnSpPr/>
          <p:nvPr/>
        </p:nvCxnSpPr>
        <p:spPr>
          <a:xfrm>
            <a:off x="3635896" y="2742976"/>
            <a:ext cx="0" cy="1495365"/>
          </a:xfrm>
          <a:prstGeom prst="line">
            <a:avLst/>
          </a:prstGeom>
        </p:spPr>
        <p:style>
          <a:lnRef idx="2">
            <a:schemeClr val="dk1"/>
          </a:lnRef>
          <a:fillRef idx="0">
            <a:schemeClr val="dk1"/>
          </a:fillRef>
          <a:effectRef idx="1">
            <a:schemeClr val="dk1"/>
          </a:effectRef>
          <a:fontRef idx="minor">
            <a:schemeClr val="tx1"/>
          </a:fontRef>
        </p:style>
      </p:cxnSp>
      <p:pic>
        <p:nvPicPr>
          <p:cNvPr id="5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1954603"/>
            <a:ext cx="2436947" cy="107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4" name="表格 43"/>
          <p:cNvGraphicFramePr>
            <a:graphicFrameLocks noGrp="1"/>
          </p:cNvGraphicFramePr>
          <p:nvPr>
            <p:extLst>
              <p:ext uri="{D42A27DB-BD31-4B8C-83A1-F6EECF244321}">
                <p14:modId xmlns:p14="http://schemas.microsoft.com/office/powerpoint/2010/main" val="581723425"/>
              </p:ext>
            </p:extLst>
          </p:nvPr>
        </p:nvGraphicFramePr>
        <p:xfrm>
          <a:off x="2297177" y="3838977"/>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graphicFrame>
        <p:nvGraphicFramePr>
          <p:cNvPr id="61" name="表格 60"/>
          <p:cNvGraphicFramePr>
            <a:graphicFrameLocks noGrp="1"/>
          </p:cNvGraphicFramePr>
          <p:nvPr>
            <p:extLst>
              <p:ext uri="{D42A27DB-BD31-4B8C-83A1-F6EECF244321}">
                <p14:modId xmlns:p14="http://schemas.microsoft.com/office/powerpoint/2010/main" val="2850262173"/>
              </p:ext>
            </p:extLst>
          </p:nvPr>
        </p:nvGraphicFramePr>
        <p:xfrm>
          <a:off x="7399273" y="2458658"/>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62" name="直接连接符 61"/>
          <p:cNvCxnSpPr/>
          <p:nvPr/>
        </p:nvCxnSpPr>
        <p:spPr>
          <a:xfrm>
            <a:off x="6775782" y="3931090"/>
            <a:ext cx="110858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3" name="直接连接符 62"/>
          <p:cNvCxnSpPr/>
          <p:nvPr/>
        </p:nvCxnSpPr>
        <p:spPr>
          <a:xfrm>
            <a:off x="7884368" y="2695291"/>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64" name="直接连接符 63"/>
          <p:cNvCxnSpPr/>
          <p:nvPr/>
        </p:nvCxnSpPr>
        <p:spPr>
          <a:xfrm>
            <a:off x="6766688" y="4190656"/>
            <a:ext cx="829648" cy="0"/>
          </a:xfrm>
          <a:prstGeom prst="line">
            <a:avLst/>
          </a:prstGeom>
        </p:spPr>
        <p:style>
          <a:lnRef idx="2">
            <a:schemeClr val="dk1"/>
          </a:lnRef>
          <a:fillRef idx="0">
            <a:schemeClr val="dk1"/>
          </a:fillRef>
          <a:effectRef idx="1">
            <a:schemeClr val="dk1"/>
          </a:effectRef>
          <a:fontRef idx="minor">
            <a:schemeClr val="tx1"/>
          </a:fontRef>
        </p:style>
      </p:cxnSp>
      <p:cxnSp>
        <p:nvCxnSpPr>
          <p:cNvPr id="65" name="直接连接符 64"/>
          <p:cNvCxnSpPr/>
          <p:nvPr/>
        </p:nvCxnSpPr>
        <p:spPr>
          <a:xfrm>
            <a:off x="7596336" y="2695290"/>
            <a:ext cx="0" cy="1495365"/>
          </a:xfrm>
          <a:prstGeom prst="line">
            <a:avLst/>
          </a:prstGeom>
        </p:spPr>
        <p:style>
          <a:lnRef idx="2">
            <a:schemeClr val="dk1"/>
          </a:lnRef>
          <a:fillRef idx="0">
            <a:schemeClr val="dk1"/>
          </a:fillRef>
          <a:effectRef idx="1">
            <a:schemeClr val="dk1"/>
          </a:effectRef>
          <a:fontRef idx="minor">
            <a:schemeClr val="tx1"/>
          </a:fontRef>
        </p:style>
      </p:cxnSp>
      <p:sp>
        <p:nvSpPr>
          <p:cNvPr id="76" name="椭圆 75"/>
          <p:cNvSpPr/>
          <p:nvPr/>
        </p:nvSpPr>
        <p:spPr>
          <a:xfrm rot="20270930">
            <a:off x="7091184" y="1207541"/>
            <a:ext cx="1886792" cy="5850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Now</a:t>
            </a:r>
            <a:endParaRPr lang="zh-CN" altLang="en-US" b="1" dirty="0">
              <a:latin typeface="Times New Roman" panose="02020603050405020304" pitchFamily="18" charset="0"/>
              <a:cs typeface="Times New Roman" panose="02020603050405020304" pitchFamily="18" charset="0"/>
            </a:endParaRPr>
          </a:p>
        </p:txBody>
      </p:sp>
      <p:pic>
        <p:nvPicPr>
          <p:cNvPr id="77" name="Pictur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941" y="375706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9294" y="370178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23" name="矩形 43022"/>
          <p:cNvSpPr/>
          <p:nvPr/>
        </p:nvSpPr>
        <p:spPr>
          <a:xfrm>
            <a:off x="580541" y="5773906"/>
            <a:ext cx="8323347" cy="369332"/>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Only </a:t>
            </a:r>
            <a:r>
              <a:rPr lang="en-US" altLang="zh-CN" dirty="0">
                <a:latin typeface="Times New Roman" panose="02020603050405020304" pitchFamily="18" charset="0"/>
                <a:cs typeface="Times New Roman" panose="02020603050405020304" pitchFamily="18" charset="0"/>
              </a:rPr>
              <a:t>two connection wires and without </a:t>
            </a:r>
            <a:r>
              <a:rPr lang="en-US" altLang="zh-CN" dirty="0" smtClean="0">
                <a:latin typeface="Times New Roman" panose="02020603050405020304" pitchFamily="18" charset="0"/>
                <a:cs typeface="Times New Roman" panose="02020603050405020304" pitchFamily="18" charset="0"/>
              </a:rPr>
              <a:t>polarity, which can hardly make mistakes.</a:t>
            </a:r>
            <a:endParaRPr lang="zh-CN" altLang="en-US" dirty="0">
              <a:latin typeface="Times New Roman" panose="02020603050405020304" pitchFamily="18" charset="0"/>
              <a:cs typeface="Times New Roman" panose="02020603050405020304" pitchFamily="18" charset="0"/>
            </a:endParaRPr>
          </a:p>
        </p:txBody>
      </p:sp>
      <p:graphicFrame>
        <p:nvGraphicFramePr>
          <p:cNvPr id="30" name="表格 29"/>
          <p:cNvGraphicFramePr>
            <a:graphicFrameLocks noGrp="1"/>
          </p:cNvGraphicFramePr>
          <p:nvPr>
            <p:extLst>
              <p:ext uri="{D42A27DB-BD31-4B8C-83A1-F6EECF244321}">
                <p14:modId xmlns:p14="http://schemas.microsoft.com/office/powerpoint/2010/main" val="1055443517"/>
              </p:ext>
            </p:extLst>
          </p:nvPr>
        </p:nvGraphicFramePr>
        <p:xfrm>
          <a:off x="6549221" y="3771475"/>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pic>
        <p:nvPicPr>
          <p:cNvPr id="44034"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697495" y="3834792"/>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801951" y="3757065"/>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437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d:\mydata\桌面\网页设计蓝条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1662113"/>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36"/>
          <p:cNvSpPr txBox="1">
            <a:spLocks noChangeArrowheads="1"/>
          </p:cNvSpPr>
          <p:nvPr/>
        </p:nvSpPr>
        <p:spPr bwMode="auto">
          <a:xfrm>
            <a:off x="385763" y="1811338"/>
            <a:ext cx="2133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700" b="1">
                <a:solidFill>
                  <a:schemeClr val="bg1"/>
                </a:solidFill>
                <a:latin typeface="Times New Roman" pitchFamily="18" charset="0"/>
                <a:cs typeface="Times New Roman" pitchFamily="18" charset="0"/>
              </a:rPr>
              <a:t>Standard Features</a:t>
            </a:r>
            <a:endParaRPr lang="zh-CN" altLang="en-US" sz="1700" b="1">
              <a:solidFill>
                <a:schemeClr val="bg1"/>
              </a:solidFill>
              <a:latin typeface="Times New Roman" pitchFamily="18" charset="0"/>
              <a:cs typeface="Times New Roman" pitchFamily="18" charset="0"/>
            </a:endParaRPr>
          </a:p>
        </p:txBody>
      </p:sp>
      <p:pic>
        <p:nvPicPr>
          <p:cNvPr id="15364" name="Picture 5" descr="d:\mydata\桌面\网页设计蓝条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51388" y="1662113"/>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6"/>
          <p:cNvSpPr txBox="1">
            <a:spLocks noChangeArrowheads="1"/>
          </p:cNvSpPr>
          <p:nvPr/>
        </p:nvSpPr>
        <p:spPr bwMode="auto">
          <a:xfrm>
            <a:off x="5013325" y="1811338"/>
            <a:ext cx="2438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700" b="1">
                <a:solidFill>
                  <a:schemeClr val="bg1"/>
                </a:solidFill>
                <a:latin typeface="Times New Roman" pitchFamily="18" charset="0"/>
                <a:cs typeface="Times New Roman" pitchFamily="18" charset="0"/>
              </a:rPr>
              <a:t>Optional Features</a:t>
            </a:r>
            <a:endParaRPr lang="zh-CN" altLang="en-US" sz="1700" b="1">
              <a:solidFill>
                <a:schemeClr val="bg1"/>
              </a:solidFill>
              <a:latin typeface="Times New Roman" pitchFamily="18" charset="0"/>
              <a:cs typeface="Times New Roman" pitchFamily="18" charset="0"/>
            </a:endParaRPr>
          </a:p>
        </p:txBody>
      </p:sp>
      <p:sp>
        <p:nvSpPr>
          <p:cNvPr id="15366" name="TextBox 2"/>
          <p:cNvSpPr txBox="1">
            <a:spLocks noChangeArrowheads="1"/>
          </p:cNvSpPr>
          <p:nvPr/>
        </p:nvSpPr>
        <p:spPr bwMode="auto">
          <a:xfrm>
            <a:off x="177800" y="893763"/>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Other Features</a:t>
            </a:r>
            <a:endParaRPr lang="zh-CN" altLang="en-US" sz="2400" b="1">
              <a:latin typeface="Times New Roman" pitchFamily="18" charset="0"/>
              <a:cs typeface="Times New Roman" pitchFamily="18" charset="0"/>
            </a:endParaRPr>
          </a:p>
        </p:txBody>
      </p:sp>
      <p:sp>
        <p:nvSpPr>
          <p:cNvPr id="23" name="TextBox 18"/>
          <p:cNvSpPr txBox="1">
            <a:spLocks noChangeArrowheads="1"/>
          </p:cNvSpPr>
          <p:nvPr/>
        </p:nvSpPr>
        <p:spPr bwMode="auto">
          <a:xfrm>
            <a:off x="946598" y="2633695"/>
            <a:ext cx="121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a:latin typeface="Times New Roman" pitchFamily="18" charset="0"/>
                <a:cs typeface="Times New Roman" pitchFamily="18" charset="0"/>
              </a:rPr>
              <a:t>Auto Restart</a:t>
            </a:r>
          </a:p>
          <a:p>
            <a:pPr eaLnBrk="1" hangingPunct="1"/>
            <a:r>
              <a:rPr lang="en-US" altLang="zh-CN" baseline="-25000" dirty="0" smtClean="0">
                <a:latin typeface="Times New Roman" pitchFamily="18" charset="0"/>
                <a:cs typeface="Times New Roman" pitchFamily="18" charset="0"/>
              </a:rPr>
              <a:t>Function</a:t>
            </a:r>
            <a:endParaRPr lang="en-US" altLang="zh-CN" dirty="0">
              <a:latin typeface="Times New Roman" pitchFamily="18" charset="0"/>
              <a:cs typeface="Times New Roman" pitchFamily="18" charset="0"/>
            </a:endParaRPr>
          </a:p>
        </p:txBody>
      </p:sp>
      <p:sp>
        <p:nvSpPr>
          <p:cNvPr id="24" name="TextBox 23"/>
          <p:cNvSpPr txBox="1">
            <a:spLocks noChangeArrowheads="1"/>
          </p:cNvSpPr>
          <p:nvPr/>
        </p:nvSpPr>
        <p:spPr bwMode="auto">
          <a:xfrm>
            <a:off x="2921448" y="2786888"/>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a:latin typeface="Times New Roman" pitchFamily="18" charset="0"/>
                <a:cs typeface="Times New Roman" pitchFamily="18" charset="0"/>
              </a:rPr>
              <a:t>Sleep Mode</a:t>
            </a:r>
            <a:endParaRPr lang="zh-CN" altLang="en-US" baseline="-25000" dirty="0">
              <a:latin typeface="Times New Roman" pitchFamily="18" charset="0"/>
              <a:cs typeface="Times New Roman" pitchFamily="18" charset="0"/>
            </a:endParaRPr>
          </a:p>
        </p:txBody>
      </p:sp>
      <p:sp>
        <p:nvSpPr>
          <p:cNvPr id="25" name="TextBox 22"/>
          <p:cNvSpPr txBox="1">
            <a:spLocks noChangeArrowheads="1"/>
          </p:cNvSpPr>
          <p:nvPr/>
        </p:nvSpPr>
        <p:spPr bwMode="auto">
          <a:xfrm>
            <a:off x="2949498" y="3688151"/>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Timer</a:t>
            </a:r>
            <a:endParaRPr lang="zh-CN" altLang="en-US" baseline="-25000" dirty="0">
              <a:latin typeface="Times New Roman" pitchFamily="18" charset="0"/>
              <a:cs typeface="Times New Roman" pitchFamily="18" charset="0"/>
            </a:endParaRPr>
          </a:p>
        </p:txBody>
      </p:sp>
      <p:pic>
        <p:nvPicPr>
          <p:cNvPr id="27" name="图片 44" descr="1.pn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876" y="2682112"/>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F:\PPT\图标\1-0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0471" y="2706720"/>
            <a:ext cx="628448"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51" descr="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18408" y="3608812"/>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974758" y="4675939"/>
            <a:ext cx="1404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pPr eaLnBrk="1" hangingPunct="1"/>
            <a:r>
              <a:rPr lang="en-US" altLang="zh-CN" sz="1200" dirty="0">
                <a:latin typeface="Times New Roman" pitchFamily="18" charset="0"/>
                <a:ea typeface="新宋体" pitchFamily="49" charset="-122"/>
                <a:cs typeface="Times New Roman" pitchFamily="18" charset="0"/>
              </a:rPr>
              <a:t>Auto Defrosting</a:t>
            </a:r>
            <a:endParaRPr lang="zh-CN" altLang="en-US" sz="1200" dirty="0">
              <a:latin typeface="Times New Roman" pitchFamily="18" charset="0"/>
              <a:ea typeface="新宋体" pitchFamily="49" charset="-122"/>
              <a:cs typeface="Times New Roman" pitchFamily="18" charset="0"/>
            </a:endParaRPr>
          </a:p>
        </p:txBody>
      </p:sp>
      <p:pic>
        <p:nvPicPr>
          <p:cNvPr id="31" name="Picture 9" descr="F:\PPT\图标\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532" y="4541001"/>
            <a:ext cx="6365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0876" y="3608812"/>
            <a:ext cx="629827" cy="6408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3"/>
          <p:cNvSpPr txBox="1">
            <a:spLocks noChangeArrowheads="1"/>
          </p:cNvSpPr>
          <p:nvPr/>
        </p:nvSpPr>
        <p:spPr bwMode="auto">
          <a:xfrm>
            <a:off x="1004763" y="3595819"/>
            <a:ext cx="140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r>
              <a:rPr lang="en-US" altLang="zh-CN" sz="1800" baseline="-25000" dirty="0" smtClean="0">
                <a:latin typeface="Times New Roman" pitchFamily="18" charset="0"/>
                <a:cs typeface="Times New Roman" pitchFamily="18" charset="0"/>
              </a:rPr>
              <a:t>Anti-cold Air</a:t>
            </a:r>
            <a:r>
              <a:rPr lang="en-US" altLang="zh-CN" sz="1800" dirty="0" smtClean="0">
                <a:latin typeface="Times New Roman" pitchFamily="18" charset="0"/>
                <a:cs typeface="Times New Roman" pitchFamily="18" charset="0"/>
              </a:rPr>
              <a:t> </a:t>
            </a:r>
            <a:r>
              <a:rPr lang="en-US" altLang="zh-CN" sz="1800" baseline="-25000" dirty="0" smtClean="0">
                <a:latin typeface="Times New Roman" pitchFamily="18" charset="0"/>
                <a:cs typeface="Times New Roman" pitchFamily="18" charset="0"/>
              </a:rPr>
              <a:t> Function</a:t>
            </a:r>
            <a:endParaRPr lang="zh-CN" altLang="en-US" sz="1800" baseline="-25000" dirty="0">
              <a:latin typeface="Times New Roman" pitchFamily="18" charset="0"/>
              <a:cs typeface="Times New Roman" pitchFamily="18" charset="0"/>
            </a:endParaRPr>
          </a:p>
        </p:txBody>
      </p:sp>
      <p:sp>
        <p:nvSpPr>
          <p:cNvPr id="35" name="TextBox 13"/>
          <p:cNvSpPr txBox="1">
            <a:spLocks noChangeArrowheads="1"/>
          </p:cNvSpPr>
          <p:nvPr/>
        </p:nvSpPr>
        <p:spPr bwMode="auto">
          <a:xfrm>
            <a:off x="2964310" y="4613219"/>
            <a:ext cx="140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pitchFamily="2" charset="-122"/>
              </a:defRPr>
            </a:lvl1pPr>
            <a:lvl2pPr marL="742950" indent="-285750" eaLnBrk="0" hangingPunct="0">
              <a:defRPr sz="2100">
                <a:solidFill>
                  <a:schemeClr val="tx1"/>
                </a:solidFill>
                <a:latin typeface="Arial" charset="0"/>
                <a:ea typeface="宋体" pitchFamily="2" charset="-122"/>
              </a:defRPr>
            </a:lvl2pPr>
            <a:lvl3pPr marL="1143000" indent="-228600" eaLnBrk="0" hangingPunct="0">
              <a:defRPr sz="2100">
                <a:solidFill>
                  <a:schemeClr val="tx1"/>
                </a:solidFill>
                <a:latin typeface="Arial" charset="0"/>
                <a:ea typeface="宋体" pitchFamily="2" charset="-122"/>
              </a:defRPr>
            </a:lvl3pPr>
            <a:lvl4pPr marL="1600200" indent="-228600" eaLnBrk="0" hangingPunct="0">
              <a:defRPr sz="2100">
                <a:solidFill>
                  <a:schemeClr val="tx1"/>
                </a:solidFill>
                <a:latin typeface="Arial" charset="0"/>
                <a:ea typeface="宋体" pitchFamily="2" charset="-122"/>
              </a:defRPr>
            </a:lvl4pPr>
            <a:lvl5pPr marL="2057400" indent="-228600" eaLnBrk="0" hangingPunct="0">
              <a:defRPr sz="2100">
                <a:solidFill>
                  <a:schemeClr val="tx1"/>
                </a:solidFill>
                <a:latin typeface="Arial" charset="0"/>
                <a:ea typeface="宋体" pitchFamily="2" charset="-122"/>
              </a:defRPr>
            </a:lvl5pPr>
            <a:lvl6pPr marL="2514600" indent="-228600" eaLnBrk="0" fontAlgn="base" hangingPunct="0">
              <a:spcBef>
                <a:spcPct val="0"/>
              </a:spcBef>
              <a:spcAft>
                <a:spcPct val="0"/>
              </a:spcAft>
              <a:defRPr sz="2100">
                <a:solidFill>
                  <a:schemeClr val="tx1"/>
                </a:solidFill>
                <a:latin typeface="Arial" charset="0"/>
                <a:ea typeface="宋体" pitchFamily="2" charset="-122"/>
              </a:defRPr>
            </a:lvl6pPr>
            <a:lvl7pPr marL="2971800" indent="-228600" eaLnBrk="0" fontAlgn="base" hangingPunct="0">
              <a:spcBef>
                <a:spcPct val="0"/>
              </a:spcBef>
              <a:spcAft>
                <a:spcPct val="0"/>
              </a:spcAft>
              <a:defRPr sz="2100">
                <a:solidFill>
                  <a:schemeClr val="tx1"/>
                </a:solidFill>
                <a:latin typeface="Arial" charset="0"/>
                <a:ea typeface="宋体" pitchFamily="2" charset="-122"/>
              </a:defRPr>
            </a:lvl7pPr>
            <a:lvl8pPr marL="3429000" indent="-228600" eaLnBrk="0" fontAlgn="base" hangingPunct="0">
              <a:spcBef>
                <a:spcPct val="0"/>
              </a:spcBef>
              <a:spcAft>
                <a:spcPct val="0"/>
              </a:spcAft>
              <a:defRPr sz="2100">
                <a:solidFill>
                  <a:schemeClr val="tx1"/>
                </a:solidFill>
                <a:latin typeface="Arial" charset="0"/>
                <a:ea typeface="宋体" pitchFamily="2" charset="-122"/>
              </a:defRPr>
            </a:lvl8pPr>
            <a:lvl9pPr marL="3886200" indent="-228600" eaLnBrk="0" fontAlgn="base" hangingPunct="0">
              <a:spcBef>
                <a:spcPct val="0"/>
              </a:spcBef>
              <a:spcAft>
                <a:spcPct val="0"/>
              </a:spcAft>
              <a:defRPr sz="2100">
                <a:solidFill>
                  <a:schemeClr val="tx1"/>
                </a:solidFill>
                <a:latin typeface="Arial" charset="0"/>
                <a:ea typeface="宋体" pitchFamily="2" charset="-122"/>
              </a:defRPr>
            </a:lvl9pPr>
          </a:lstStyle>
          <a:p>
            <a:pPr eaLnBrk="1" hangingPunct="1"/>
            <a:r>
              <a:rPr lang="en-US" altLang="zh-CN" sz="1200" dirty="0" smtClean="0">
                <a:latin typeface="Times New Roman" pitchFamily="18" charset="0"/>
                <a:ea typeface="新宋体" pitchFamily="49" charset="-122"/>
                <a:cs typeface="Times New Roman" pitchFamily="18" charset="0"/>
              </a:rPr>
              <a:t>Independent Dehumidification</a:t>
            </a:r>
            <a:endParaRPr lang="zh-CN" altLang="en-US" sz="1200" dirty="0">
              <a:latin typeface="Times New Roman" pitchFamily="18" charset="0"/>
              <a:ea typeface="新宋体" pitchFamily="49" charset="-122"/>
              <a:cs typeface="Times New Roman" pitchFamily="18" charset="0"/>
            </a:endParaRPr>
          </a:p>
        </p:txBody>
      </p:sp>
      <p:pic>
        <p:nvPicPr>
          <p:cNvPr id="36" name="图片 3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04958" y="2687737"/>
            <a:ext cx="631647" cy="630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22"/>
          <p:cNvSpPr txBox="1">
            <a:spLocks noChangeArrowheads="1"/>
          </p:cNvSpPr>
          <p:nvPr/>
        </p:nvSpPr>
        <p:spPr bwMode="auto">
          <a:xfrm>
            <a:off x="5523417" y="2725738"/>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Follow Me</a:t>
            </a:r>
            <a:endParaRPr lang="zh-CN" altLang="en-US" baseline="-25000" dirty="0">
              <a:latin typeface="Times New Roman" pitchFamily="18" charset="0"/>
              <a:cs typeface="Times New Roman" pitchFamily="18" charset="0"/>
            </a:endParaRPr>
          </a:p>
        </p:txBody>
      </p:sp>
      <p:pic>
        <p:nvPicPr>
          <p:cNvPr id="38" name="图片 3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18408" y="4529052"/>
            <a:ext cx="631090" cy="63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3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86935" y="2672275"/>
            <a:ext cx="631097" cy="6300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12"/>
          <p:cNvSpPr txBox="1">
            <a:spLocks noChangeArrowheads="1"/>
          </p:cNvSpPr>
          <p:nvPr/>
        </p:nvSpPr>
        <p:spPr bwMode="auto">
          <a:xfrm>
            <a:off x="7358349" y="2687737"/>
            <a:ext cx="1339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aseline="-25000" dirty="0" smtClean="0">
                <a:latin typeface="Times New Roman" pitchFamily="18" charset="0"/>
                <a:cs typeface="Times New Roman" pitchFamily="18" charset="0"/>
              </a:rPr>
              <a:t>Auxiliary Electric Heater</a:t>
            </a:r>
            <a:endParaRPr lang="zh-CN" altLang="en-US" baseline="-25000" dirty="0">
              <a:latin typeface="Times New Roman" pitchFamily="18" charset="0"/>
              <a:cs typeface="Times New Roman" pitchFamily="18" charset="0"/>
            </a:endParaRPr>
          </a:p>
        </p:txBody>
      </p:sp>
      <p:pic>
        <p:nvPicPr>
          <p:cNvPr id="43" name="图片 4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5763" y="5407573"/>
            <a:ext cx="631094" cy="630000"/>
          </a:xfrm>
          <a:prstGeom prst="rect">
            <a:avLst/>
          </a:prstGeom>
        </p:spPr>
      </p:pic>
      <p:sp>
        <p:nvSpPr>
          <p:cNvPr id="44" name="TextBox 46"/>
          <p:cNvSpPr txBox="1">
            <a:spLocks noChangeArrowheads="1"/>
          </p:cNvSpPr>
          <p:nvPr/>
        </p:nvSpPr>
        <p:spPr bwMode="auto">
          <a:xfrm>
            <a:off x="1054548" y="5491591"/>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200" dirty="0">
                <a:latin typeface="Times New Roman" pitchFamily="18" charset="0"/>
                <a:cs typeface="Times New Roman" pitchFamily="18" charset="0"/>
              </a:rPr>
              <a:t>Wired Controller</a:t>
            </a:r>
            <a:endParaRPr lang="zh-CN" altLang="en-US" sz="1200" dirty="0">
              <a:latin typeface="Times New Roman" pitchFamily="18" charset="0"/>
              <a:cs typeface="Times New Roman" pitchFamily="18" charset="0"/>
            </a:endParaRPr>
          </a:p>
        </p:txBody>
      </p:sp>
      <p:sp>
        <p:nvSpPr>
          <p:cNvPr id="26"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3.Mid-Static </a:t>
            </a:r>
            <a:r>
              <a:rPr lang="en-US" altLang="zh-CN" sz="2600" b="1" dirty="0">
                <a:latin typeface="Times New Roman" pitchFamily="18" charset="0"/>
                <a:ea typeface="华文细黑" pitchFamily="2" charset="-122"/>
                <a:cs typeface="Times New Roman" pitchFamily="18" charset="0"/>
              </a:rPr>
              <a:t>Pressure </a:t>
            </a:r>
            <a:r>
              <a:rPr lang="en-US" altLang="zh-CN" sz="2600" b="1" dirty="0" smtClean="0">
                <a:latin typeface="Times New Roman" pitchFamily="18" charset="0"/>
                <a:ea typeface="华文细黑" pitchFamily="2" charset="-122"/>
                <a:cs typeface="Times New Roman" pitchFamily="18" charset="0"/>
              </a:rPr>
              <a:t>A5 Duct</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145490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779203"/>
            <a:ext cx="2983942" cy="461665"/>
          </a:xfrm>
          <a:prstGeom prst="rect">
            <a:avLst/>
          </a:prstGeom>
          <a:noFill/>
        </p:spPr>
        <p:txBody>
          <a:bodyPr wrap="square" rtlCol="0">
            <a:spAutoFit/>
          </a:bodyPr>
          <a:lstStyle/>
          <a:p>
            <a:r>
              <a:rPr lang="en-US" altLang="zh-CN" sz="2400" b="1" u="sng" dirty="0" smtClean="0">
                <a:latin typeface="Times New Roman" panose="02020603050405020304" pitchFamily="18" charset="0"/>
                <a:cs typeface="Times New Roman" panose="02020603050405020304" pitchFamily="18" charset="0"/>
              </a:rPr>
              <a:t>KJR-90A</a:t>
            </a:r>
            <a:r>
              <a:rPr lang="zh-CN" altLang="en-US" sz="2400" b="1" u="sng" dirty="0" smtClean="0">
                <a:latin typeface="Times New Roman" panose="02020603050405020304" pitchFamily="18" charset="0"/>
                <a:cs typeface="Times New Roman" panose="02020603050405020304" pitchFamily="18" charset="0"/>
              </a:rPr>
              <a:t>：</a:t>
            </a:r>
            <a:endParaRPr lang="en-US" altLang="zh-CN" sz="2400" b="1" u="sng" dirty="0" smtClean="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2454663"/>
            <a:ext cx="3159572" cy="288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60032" y="1808820"/>
            <a:ext cx="2808312" cy="461665"/>
          </a:xfrm>
          <a:prstGeom prst="rect">
            <a:avLst/>
          </a:prstGeom>
          <a:noFill/>
        </p:spPr>
        <p:txBody>
          <a:bodyPr wrap="square" rtlCol="0">
            <a:spAutoFit/>
          </a:bodyPr>
          <a:lstStyle/>
          <a:p>
            <a:r>
              <a:rPr lang="en-US" altLang="zh-CN" sz="2400" b="1" u="sng" dirty="0" smtClean="0">
                <a:latin typeface="Times New Roman" panose="02020603050405020304" pitchFamily="18" charset="0"/>
                <a:cs typeface="Times New Roman" panose="02020603050405020304" pitchFamily="18" charset="0"/>
              </a:rPr>
              <a:t>KJR-90C</a:t>
            </a:r>
            <a:r>
              <a:rPr lang="zh-CN" altLang="en-US" sz="2400" b="1" u="sng" dirty="0" smtClean="0">
                <a:latin typeface="Times New Roman" panose="02020603050405020304" pitchFamily="18" charset="0"/>
                <a:cs typeface="Times New Roman" panose="02020603050405020304" pitchFamily="18" charset="0"/>
              </a:rPr>
              <a:t>：</a:t>
            </a:r>
            <a:endParaRPr lang="en-US" altLang="zh-CN" sz="2400" b="1" u="sng" dirty="0" smtClean="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2562675"/>
            <a:ext cx="3159572" cy="288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5647310"/>
            <a:ext cx="8208912" cy="553998"/>
          </a:xfrm>
          <a:prstGeom prst="rect">
            <a:avLst/>
          </a:prstGeom>
          <a:noFill/>
        </p:spPr>
        <p:txBody>
          <a:bodyPr wrap="square" rtlCol="0">
            <a:spAutoFit/>
          </a:bodyPr>
          <a:lstStyle/>
          <a:p>
            <a:r>
              <a:rPr lang="en-US" altLang="zh-CN" sz="1500" u="sng" dirty="0" smtClean="0">
                <a:solidFill>
                  <a:srgbClr val="FF0000"/>
                </a:solidFill>
              </a:rPr>
              <a:t>90C  model has  infrared receiver, it’s OK to use remote controller to adjust the unit toward the wire controller, no need to turn towards the indoor unit display</a:t>
            </a:r>
            <a:endParaRPr lang="zh-CN" altLang="en-US" sz="1500" u="sng" dirty="0">
              <a:solidFill>
                <a:srgbClr val="FF0000"/>
              </a:solidFill>
            </a:endParaRPr>
          </a:p>
        </p:txBody>
      </p:sp>
      <p:sp>
        <p:nvSpPr>
          <p:cNvPr id="11"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4. Optional wire controller </a:t>
            </a:r>
            <a:endParaRPr lang="zh-CN" altLang="en-US" sz="2600" b="1" dirty="0">
              <a:latin typeface="Times New Roman" pitchFamily="18" charset="0"/>
              <a:ea typeface="华文细黑" pitchFamily="2" charset="-122"/>
              <a:cs typeface="Times New Roman" pitchFamily="18" charset="0"/>
            </a:endParaRPr>
          </a:p>
        </p:txBody>
      </p:sp>
      <p:sp>
        <p:nvSpPr>
          <p:cNvPr id="2" name="TextBox 1"/>
          <p:cNvSpPr txBox="1"/>
          <p:nvPr/>
        </p:nvSpPr>
        <p:spPr>
          <a:xfrm>
            <a:off x="143508" y="1052736"/>
            <a:ext cx="7272808"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dirty="0" smtClean="0">
                <a:solidFill>
                  <a:srgbClr val="FF0000"/>
                </a:solidFill>
                <a:latin typeface="Times New Roman" panose="02020603050405020304" pitchFamily="18" charset="0"/>
                <a:cs typeface="Times New Roman" panose="02020603050405020304" pitchFamily="18" charset="0"/>
              </a:rPr>
              <a:t>Wire controller is optional for Cassette / Ceiling&amp; Floor / Duct unit</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69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980727"/>
            <a:ext cx="2983942" cy="461665"/>
          </a:xfrm>
          <a:prstGeom prst="rect">
            <a:avLst/>
          </a:prstGeom>
          <a:noFill/>
        </p:spPr>
        <p:txBody>
          <a:bodyPr wrap="square" rtlCol="0">
            <a:spAutoFit/>
          </a:bodyPr>
          <a:lstStyle/>
          <a:p>
            <a:r>
              <a:rPr lang="en-US" altLang="zh-CN" sz="2400" b="1" u="sng" dirty="0" smtClean="0">
                <a:latin typeface="Times New Roman" panose="02020603050405020304" pitchFamily="18" charset="0"/>
                <a:cs typeface="Times New Roman" panose="02020603050405020304" pitchFamily="18" charset="0"/>
              </a:rPr>
              <a:t>KJR-12B</a:t>
            </a:r>
            <a:r>
              <a:rPr lang="zh-CN" altLang="en-US" sz="2400" b="1" u="sng" dirty="0" smtClean="0">
                <a:latin typeface="Times New Roman" panose="02020603050405020304" pitchFamily="18" charset="0"/>
                <a:cs typeface="Times New Roman" panose="02020603050405020304" pitchFamily="18" charset="0"/>
              </a:rPr>
              <a:t>：</a:t>
            </a:r>
            <a:endParaRPr lang="zh-CN" altLang="en-US" sz="2400" b="1" u="sng" dirty="0">
              <a:solidFill>
                <a:srgbClr val="FF0000"/>
              </a:solidFill>
              <a:latin typeface="Times New Roman" panose="02020603050405020304" pitchFamily="18" charset="0"/>
              <a:cs typeface="Times New Roman" panose="02020603050405020304" pitchFamily="18" charset="0"/>
            </a:endParaRPr>
          </a:p>
        </p:txBody>
      </p:sp>
      <p:pic>
        <p:nvPicPr>
          <p:cNvPr id="1229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396225"/>
            <a:ext cx="3184591" cy="410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5561" y="2951740"/>
            <a:ext cx="3896399" cy="646331"/>
          </a:xfrm>
          <a:prstGeom prst="rect">
            <a:avLst/>
          </a:prstGeom>
          <a:noFill/>
        </p:spPr>
        <p:txBody>
          <a:bodyPr wrap="square" rtlCol="0">
            <a:spAutoFit/>
          </a:bodyPr>
          <a:lstStyle/>
          <a:p>
            <a:r>
              <a:rPr lang="en-US" altLang="zh-CN" u="sng" dirty="0" smtClean="0">
                <a:solidFill>
                  <a:srgbClr val="FF0000"/>
                </a:solidFill>
                <a:latin typeface="Times New Roman" panose="02020603050405020304" pitchFamily="18" charset="0"/>
                <a:cs typeface="Times New Roman" panose="02020603050405020304" pitchFamily="18" charset="0"/>
              </a:rPr>
              <a:t>Have “Follow me” function, can show the indoor room temperature</a:t>
            </a:r>
            <a:endParaRPr lang="zh-CN" altLang="en-US" u="sng" dirty="0">
              <a:solidFill>
                <a:srgbClr val="FF0000"/>
              </a:solidFill>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4. Optional wire controller </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133546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836712"/>
            <a:ext cx="2983942" cy="461665"/>
          </a:xfrm>
          <a:prstGeom prst="rect">
            <a:avLst/>
          </a:prstGeom>
          <a:noFill/>
        </p:spPr>
        <p:txBody>
          <a:bodyPr wrap="square" rtlCol="0">
            <a:spAutoFit/>
          </a:bodyPr>
          <a:lstStyle/>
          <a:p>
            <a:r>
              <a:rPr lang="en-US" altLang="zh-CN" sz="2400" b="1" u="sng" dirty="0" smtClean="0">
                <a:latin typeface="Times New Roman" panose="02020603050405020304" pitchFamily="18" charset="0"/>
                <a:cs typeface="Times New Roman" panose="02020603050405020304" pitchFamily="18" charset="0"/>
              </a:rPr>
              <a:t>KJR-120</a:t>
            </a:r>
            <a:r>
              <a:rPr lang="zh-CN" altLang="en-US" sz="2400" b="1" u="sng" dirty="0" smtClean="0">
                <a:latin typeface="Times New Roman" panose="02020603050405020304" pitchFamily="18" charset="0"/>
                <a:cs typeface="Times New Roman" panose="02020603050405020304" pitchFamily="18" charset="0"/>
              </a:rPr>
              <a:t>：</a:t>
            </a:r>
            <a:endParaRPr lang="en-US" altLang="zh-CN" sz="2400" b="1" u="sng"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480638" y="4820946"/>
            <a:ext cx="3032936" cy="1200329"/>
          </a:xfrm>
          <a:prstGeom prst="rect">
            <a:avLst/>
          </a:prstGeom>
          <a:noFill/>
        </p:spPr>
        <p:txBody>
          <a:bodyPr wrap="square" rtlCol="0">
            <a:spAutoFit/>
          </a:bodyPr>
          <a:lstStyle/>
          <a:p>
            <a:r>
              <a:rPr lang="en-US" altLang="zh-CN" b="1" u="sng" dirty="0" smtClean="0">
                <a:latin typeface="Times New Roman" panose="02020603050405020304" pitchFamily="18" charset="0"/>
                <a:cs typeface="Times New Roman" panose="02020603050405020304" pitchFamily="18" charset="0"/>
              </a:rPr>
              <a:t>Timer Weekly Function:</a:t>
            </a:r>
          </a:p>
          <a:p>
            <a:endParaRPr lang="en-US" altLang="zh-CN" b="1" u="sng" dirty="0">
              <a:latin typeface="Times New Roman" panose="02020603050405020304" pitchFamily="18" charset="0"/>
              <a:cs typeface="Times New Roman" panose="02020603050405020304" pitchFamily="18" charset="0"/>
            </a:endParaRPr>
          </a:p>
          <a:p>
            <a:r>
              <a:rPr lang="en-US" altLang="zh-CN" b="1" u="sng" dirty="0" smtClean="0">
                <a:latin typeface="Times New Roman" panose="02020603050405020304" pitchFamily="18" charset="0"/>
                <a:cs typeface="Times New Roman" panose="02020603050405020304" pitchFamily="18" charset="0"/>
              </a:rPr>
              <a:t>Set what data you want from Mon. to Sun. </a:t>
            </a:r>
            <a:endParaRPr lang="zh-CN" altLang="en-US" b="1" u="sng"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638" y="1664804"/>
            <a:ext cx="3032936" cy="293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4211960" y="188640"/>
            <a:ext cx="4675188"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4. Optional wire controller </a:t>
            </a:r>
            <a:endParaRPr lang="zh-CN" altLang="en-US" sz="2600" b="1" dirty="0">
              <a:latin typeface="Times New Roman" pitchFamily="18" charset="0"/>
              <a:ea typeface="华文细黑" pitchFamily="2" charset="-122"/>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40696" y="1067544"/>
            <a:ext cx="50292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942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latin typeface="Times New Roman" panose="02020603050405020304" pitchFamily="18" charset="0"/>
              <a:cs typeface="Times New Roman" panose="02020603050405020304" pitchFamily="18" charset="0"/>
            </a:endParaRPr>
          </a:p>
        </p:txBody>
      </p:sp>
      <p:sp>
        <p:nvSpPr>
          <p:cNvPr id="8" name="Rectangle 10"/>
          <p:cNvSpPr>
            <a:spLocks noChangeArrowheads="1"/>
          </p:cNvSpPr>
          <p:nvPr/>
        </p:nvSpPr>
        <p:spPr bwMode="auto">
          <a:xfrm>
            <a:off x="0"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latin typeface="Times New Roman" panose="02020603050405020304" pitchFamily="18" charset="0"/>
              <a:cs typeface="Times New Roman" panose="02020603050405020304" pitchFamily="18" charset="0"/>
            </a:endParaRPr>
          </a:p>
        </p:txBody>
      </p:sp>
      <p:sp>
        <p:nvSpPr>
          <p:cNvPr id="17" name="TextBox 16"/>
          <p:cNvSpPr txBox="1"/>
          <p:nvPr/>
        </p:nvSpPr>
        <p:spPr>
          <a:xfrm>
            <a:off x="524260" y="1023119"/>
            <a:ext cx="4986738" cy="461665"/>
          </a:xfrm>
          <a:prstGeom prst="rect">
            <a:avLst/>
          </a:prstGeom>
          <a:noFill/>
        </p:spPr>
        <p:txBody>
          <a:bodyPr wrap="square" rtlCol="0">
            <a:spAutoFit/>
          </a:bodyPr>
          <a:lstStyle/>
          <a:p>
            <a:r>
              <a:rPr lang="en-US" altLang="zh-CN" sz="2400" b="1" dirty="0" smtClean="0">
                <a:solidFill>
                  <a:srgbClr val="1F94D2"/>
                </a:solidFill>
                <a:latin typeface="Times New Roman" panose="02020603050405020304" pitchFamily="18" charset="0"/>
                <a:ea typeface="Cambria Math" pitchFamily="18" charset="0"/>
                <a:cs typeface="Times New Roman" panose="02020603050405020304" pitchFamily="18" charset="0"/>
              </a:rPr>
              <a:t>Simple and bright panel</a:t>
            </a:r>
            <a:endParaRPr lang="en-US" altLang="zh-CN" sz="2400" b="1" i="1" dirty="0" smtClean="0">
              <a:solidFill>
                <a:srgbClr val="1F94D2"/>
              </a:solidFill>
              <a:latin typeface="Times New Roman" panose="02020603050405020304" pitchFamily="18" charset="0"/>
              <a:ea typeface="Cambria Math" pitchFamily="18" charset="0"/>
              <a:cs typeface="Times New Roman" panose="02020603050405020304" pitchFamily="18" charset="0"/>
            </a:endParaRPr>
          </a:p>
        </p:txBody>
      </p:sp>
      <p:sp>
        <p:nvSpPr>
          <p:cNvPr id="14" name="矩形 2"/>
          <p:cNvSpPr>
            <a:spLocks noChangeArrowheads="1"/>
          </p:cNvSpPr>
          <p:nvPr/>
        </p:nvSpPr>
        <p:spPr bwMode="auto">
          <a:xfrm>
            <a:off x="472487" y="5626985"/>
            <a:ext cx="7163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latin typeface="Times New Roman" panose="02020603050405020304" pitchFamily="18" charset="0"/>
                <a:cs typeface="Times New Roman" panose="02020603050405020304" pitchFamily="18" charset="0"/>
              </a:rPr>
              <a:t>Adopts simple and bright style panel, GA series are suitable for most different space, and show in good taste.</a:t>
            </a:r>
            <a:endParaRPr lang="zh-CN" altLang="en-US" dirty="0">
              <a:latin typeface="Times New Roman" panose="02020603050405020304" pitchFamily="18" charset="0"/>
              <a:cs typeface="Times New Roman" panose="02020603050405020304" pitchFamily="18" charset="0"/>
            </a:endParaRPr>
          </a:p>
        </p:txBody>
      </p:sp>
      <p:pic>
        <p:nvPicPr>
          <p:cNvPr id="15" name="图片 7" descr="5461.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552" y="1700808"/>
            <a:ext cx="5293963"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89742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130" y="1743943"/>
            <a:ext cx="1464140" cy="4680520"/>
          </a:xfrm>
          <a:prstGeom prst="rect">
            <a:avLst/>
          </a:prstGeom>
          <a:noFill/>
          <a:ln w="9525">
            <a:noFill/>
            <a:miter lim="800000"/>
            <a:headEnd/>
            <a:tailEnd/>
          </a:ln>
        </p:spPr>
      </p:pic>
      <p:pic>
        <p:nvPicPr>
          <p:cNvPr id="15372" name="Picture 4"/>
          <p:cNvPicPr>
            <a:picLocks noChangeAspect="1" noChangeArrowheads="1"/>
          </p:cNvPicPr>
          <p:nvPr/>
        </p:nvPicPr>
        <p:blipFill>
          <a:blip r:embed="rId4" cstate="print"/>
          <a:srcRect/>
          <a:stretch>
            <a:fillRect/>
          </a:stretch>
        </p:blipFill>
        <p:spPr bwMode="auto">
          <a:xfrm>
            <a:off x="2514600" y="3597424"/>
            <a:ext cx="3429000" cy="955675"/>
          </a:xfrm>
          <a:prstGeom prst="rect">
            <a:avLst/>
          </a:prstGeom>
          <a:noFill/>
          <a:ln w="9525">
            <a:noFill/>
            <a:miter lim="800000"/>
            <a:headEnd/>
            <a:tailEnd/>
          </a:ln>
        </p:spPr>
      </p:pic>
      <p:pic>
        <p:nvPicPr>
          <p:cNvPr id="1537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4969024"/>
            <a:ext cx="3429000" cy="931863"/>
          </a:xfrm>
          <a:prstGeom prst="rect">
            <a:avLst/>
          </a:prstGeom>
          <a:noFill/>
          <a:ln w="9525">
            <a:noFill/>
            <a:miter lim="800000"/>
            <a:headEnd/>
            <a:tailEnd/>
          </a:ln>
        </p:spPr>
      </p:pic>
      <p:sp>
        <p:nvSpPr>
          <p:cNvPr id="15" name="圆角矩形 14"/>
          <p:cNvSpPr/>
          <p:nvPr/>
        </p:nvSpPr>
        <p:spPr bwMode="auto">
          <a:xfrm>
            <a:off x="2362200" y="1844824"/>
            <a:ext cx="3733800" cy="4343400"/>
          </a:xfrm>
          <a:prstGeom prst="roundRect">
            <a:avLst/>
          </a:prstGeom>
          <a:noFill/>
          <a:ln w="12700">
            <a:solidFill>
              <a:schemeClr val="tx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endParaRPr lang="zh-CN" altLang="en-US" sz="1800">
              <a:solidFill>
                <a:schemeClr val="tx1"/>
              </a:solidFill>
              <a:latin typeface="Times New Roman" panose="02020603050405020304" pitchFamily="18" charset="0"/>
              <a:cs typeface="Times New Roman" panose="02020603050405020304" pitchFamily="18" charset="0"/>
            </a:endParaRPr>
          </a:p>
        </p:txBody>
      </p:sp>
      <p:sp>
        <p:nvSpPr>
          <p:cNvPr id="15376" name="矩形 15"/>
          <p:cNvSpPr>
            <a:spLocks noChangeArrowheads="1"/>
          </p:cNvSpPr>
          <p:nvPr/>
        </p:nvSpPr>
        <p:spPr bwMode="auto">
          <a:xfrm>
            <a:off x="6400800" y="2454424"/>
            <a:ext cx="1752600" cy="369332"/>
          </a:xfrm>
          <a:prstGeom prst="rect">
            <a:avLst/>
          </a:prstGeom>
          <a:noFill/>
          <a:ln w="9525">
            <a:noFill/>
            <a:miter lim="800000"/>
            <a:headEnd/>
            <a:tailEnd/>
          </a:ln>
        </p:spPr>
        <p:txBody>
          <a:bodyPr>
            <a:spAutoFit/>
          </a:bodyPr>
          <a:lstStyle/>
          <a:p>
            <a:r>
              <a:rPr lang="en-US" altLang="zh-CN" dirty="0" smtClean="0">
                <a:latin typeface="Times New Roman" panose="02020603050405020304" pitchFamily="18" charset="0"/>
                <a:cs typeface="Times New Roman" panose="02020603050405020304" pitchFamily="18" charset="0"/>
              </a:rPr>
              <a:t>GA : standard</a:t>
            </a:r>
            <a:endParaRPr lang="zh-CN" altLang="en-US" dirty="0">
              <a:latin typeface="Times New Roman" panose="02020603050405020304" pitchFamily="18" charset="0"/>
              <a:cs typeface="Times New Roman" panose="02020603050405020304" pitchFamily="18" charset="0"/>
            </a:endParaRPr>
          </a:p>
        </p:txBody>
      </p:sp>
      <p:cxnSp>
        <p:nvCxnSpPr>
          <p:cNvPr id="19" name="直接连接符 18"/>
          <p:cNvCxnSpPr/>
          <p:nvPr/>
        </p:nvCxnSpPr>
        <p:spPr bwMode="auto">
          <a:xfrm>
            <a:off x="5791200" y="4130824"/>
            <a:ext cx="685800" cy="0"/>
          </a:xfrm>
          <a:prstGeom prst="line">
            <a:avLst/>
          </a:prstGeom>
          <a:gradFill>
            <a:gsLst>
              <a:gs pos="0">
                <a:srgbClr val="5BD4FF"/>
              </a:gs>
              <a:gs pos="25000">
                <a:srgbClr val="21D6E0"/>
              </a:gs>
              <a:gs pos="75000">
                <a:srgbClr val="0087E6"/>
              </a:gs>
              <a:gs pos="100000">
                <a:srgbClr val="005CBF"/>
              </a:gs>
            </a:gsLst>
            <a:lin ang="5400000" scaled="0"/>
          </a:gradFill>
          <a:ln w="15875"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sp>
        <p:nvSpPr>
          <p:cNvPr id="15378" name="矩形 15"/>
          <p:cNvSpPr>
            <a:spLocks noChangeArrowheads="1"/>
          </p:cNvSpPr>
          <p:nvPr/>
        </p:nvSpPr>
        <p:spPr bwMode="auto">
          <a:xfrm>
            <a:off x="6553200" y="3622538"/>
            <a:ext cx="2210972" cy="923330"/>
          </a:xfrm>
          <a:prstGeom prst="rect">
            <a:avLst/>
          </a:prstGeom>
          <a:noFill/>
          <a:ln w="9525">
            <a:noFill/>
            <a:miter lim="800000"/>
            <a:headEnd/>
            <a:tailEnd/>
          </a:ln>
        </p:spPr>
        <p:txBody>
          <a:bodyPr wrap="square">
            <a:spAutoFit/>
          </a:bodyPr>
          <a:lstStyle/>
          <a:p>
            <a:r>
              <a:rPr lang="en-US" altLang="zh-CN" dirty="0" smtClean="0">
                <a:latin typeface="Times New Roman" panose="02020603050405020304" pitchFamily="18" charset="0"/>
                <a:cs typeface="Times New Roman" panose="02020603050405020304" pitchFamily="18" charset="0"/>
              </a:rPr>
              <a:t>GA1: </a:t>
            </a:r>
          </a:p>
          <a:p>
            <a:r>
              <a:rPr lang="en-US" altLang="zh-CN" dirty="0">
                <a:latin typeface="Times New Roman" panose="02020603050405020304" pitchFamily="18" charset="0"/>
                <a:cs typeface="Times New Roman" panose="02020603050405020304" pitchFamily="18" charset="0"/>
              </a:rPr>
              <a:t>B</a:t>
            </a:r>
            <a:r>
              <a:rPr lang="en-US" altLang="zh-CN" dirty="0" smtClean="0">
                <a:latin typeface="Times New Roman" panose="02020603050405020304" pitchFamily="18" charset="0"/>
                <a:cs typeface="Times New Roman" panose="02020603050405020304" pitchFamily="18" charset="0"/>
              </a:rPr>
              <a:t>lack LED display </a:t>
            </a:r>
            <a:r>
              <a:rPr lang="en-US" altLang="zh-CN" b="1" dirty="0" smtClean="0">
                <a:solidFill>
                  <a:srgbClr val="FF0000"/>
                </a:solidFill>
                <a:latin typeface="Times New Roman" panose="02020603050405020304" pitchFamily="18" charset="0"/>
                <a:cs typeface="Times New Roman" panose="02020603050405020304" pitchFamily="18" charset="0"/>
              </a:rPr>
              <a:t>(optional)</a:t>
            </a:r>
            <a:endParaRPr lang="zh-CN" altLang="en-US" b="1" dirty="0">
              <a:solidFill>
                <a:srgbClr val="FF0000"/>
              </a:solidFill>
              <a:latin typeface="Times New Roman" panose="02020603050405020304" pitchFamily="18" charset="0"/>
              <a:cs typeface="Times New Roman" panose="02020603050405020304" pitchFamily="18" charset="0"/>
            </a:endParaRPr>
          </a:p>
        </p:txBody>
      </p:sp>
      <p:cxnSp>
        <p:nvCxnSpPr>
          <p:cNvPr id="23" name="直接连接符 22"/>
          <p:cNvCxnSpPr/>
          <p:nvPr/>
        </p:nvCxnSpPr>
        <p:spPr bwMode="auto">
          <a:xfrm>
            <a:off x="5791200" y="5426224"/>
            <a:ext cx="685800" cy="0"/>
          </a:xfrm>
          <a:prstGeom prst="line">
            <a:avLst/>
          </a:prstGeom>
          <a:gradFill>
            <a:gsLst>
              <a:gs pos="0">
                <a:srgbClr val="5BD4FF"/>
              </a:gs>
              <a:gs pos="25000">
                <a:srgbClr val="21D6E0"/>
              </a:gs>
              <a:gs pos="75000">
                <a:srgbClr val="0087E6"/>
              </a:gs>
              <a:gs pos="100000">
                <a:srgbClr val="005CBF"/>
              </a:gs>
            </a:gsLst>
            <a:lin ang="5400000" scaled="0"/>
          </a:gradFill>
          <a:ln w="15875"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sp>
        <p:nvSpPr>
          <p:cNvPr id="15380" name="矩形 15"/>
          <p:cNvSpPr>
            <a:spLocks noChangeArrowheads="1"/>
          </p:cNvSpPr>
          <p:nvPr/>
        </p:nvSpPr>
        <p:spPr bwMode="auto">
          <a:xfrm>
            <a:off x="6553200" y="5273824"/>
            <a:ext cx="1905000" cy="923330"/>
          </a:xfrm>
          <a:prstGeom prst="rect">
            <a:avLst/>
          </a:prstGeom>
          <a:noFill/>
          <a:ln w="9525">
            <a:noFill/>
            <a:miter lim="800000"/>
            <a:headEnd/>
            <a:tailEnd/>
          </a:ln>
        </p:spPr>
        <p:txBody>
          <a:bodyPr>
            <a:spAutoFit/>
          </a:bodyPr>
          <a:lstStyle/>
          <a:p>
            <a:r>
              <a:rPr lang="en-US" altLang="zh-CN" dirty="0" smtClean="0">
                <a:latin typeface="Times New Roman" panose="02020603050405020304" pitchFamily="18" charset="0"/>
                <a:cs typeface="Times New Roman" panose="02020603050405020304" pitchFamily="18" charset="0"/>
              </a:rPr>
              <a:t>GA2:</a:t>
            </a:r>
          </a:p>
          <a:p>
            <a:r>
              <a:rPr lang="en-US" altLang="zh-CN" dirty="0" smtClean="0">
                <a:latin typeface="Times New Roman" panose="02020603050405020304" pitchFamily="18" charset="0"/>
                <a:cs typeface="Times New Roman" panose="02020603050405020304" pitchFamily="18" charset="0"/>
              </a:rPr>
              <a:t>Green LED display </a:t>
            </a:r>
            <a:r>
              <a:rPr lang="en-US" altLang="zh-CN" b="1" dirty="0" smtClean="0">
                <a:solidFill>
                  <a:srgbClr val="FF0000"/>
                </a:solidFill>
                <a:latin typeface="Times New Roman" panose="02020603050405020304" pitchFamily="18" charset="0"/>
                <a:cs typeface="Times New Roman" panose="02020603050405020304" pitchFamily="18" charset="0"/>
              </a:rPr>
              <a:t>(optional)</a:t>
            </a:r>
            <a:endParaRPr lang="zh-CN" altLang="en-US" b="1" dirty="0">
              <a:solidFill>
                <a:srgbClr val="FF0000"/>
              </a:solidFill>
              <a:latin typeface="Times New Roman" panose="02020603050405020304" pitchFamily="18" charset="0"/>
              <a:cs typeface="Times New Roman" panose="02020603050405020304" pitchFamily="18" charset="0"/>
            </a:endParaRPr>
          </a:p>
        </p:txBody>
      </p:sp>
      <p:cxnSp>
        <p:nvCxnSpPr>
          <p:cNvPr id="25" name="直接连接符 24"/>
          <p:cNvCxnSpPr/>
          <p:nvPr/>
        </p:nvCxnSpPr>
        <p:spPr bwMode="auto">
          <a:xfrm>
            <a:off x="1295400" y="3043610"/>
            <a:ext cx="1066800" cy="0"/>
          </a:xfrm>
          <a:prstGeom prst="line">
            <a:avLst/>
          </a:prstGeom>
          <a:gradFill>
            <a:gsLst>
              <a:gs pos="0">
                <a:srgbClr val="5BD4FF"/>
              </a:gs>
              <a:gs pos="25000">
                <a:srgbClr val="21D6E0"/>
              </a:gs>
              <a:gs pos="75000">
                <a:srgbClr val="0087E6"/>
              </a:gs>
              <a:gs pos="100000">
                <a:srgbClr val="005CBF"/>
              </a:gs>
            </a:gsLst>
            <a:lin ang="5400000" scaled="0"/>
          </a:gradFill>
          <a:ln w="15875"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sp>
        <p:nvSpPr>
          <p:cNvPr id="26" name="椭圆 25"/>
          <p:cNvSpPr/>
          <p:nvPr/>
        </p:nvSpPr>
        <p:spPr bwMode="auto">
          <a:xfrm>
            <a:off x="1219200" y="2967410"/>
            <a:ext cx="76200" cy="76200"/>
          </a:xfrm>
          <a:prstGeom prst="ellipse">
            <a:avLst/>
          </a:prstGeom>
          <a:gradFill>
            <a:gsLst>
              <a:gs pos="0">
                <a:srgbClr val="0070C0"/>
              </a:gs>
              <a:gs pos="80000">
                <a:srgbClr val="98D5F7"/>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latin typeface="Times New Roman" panose="02020603050405020304" pitchFamily="18" charset="0"/>
              <a:cs typeface="Times New Roman" panose="02020603050405020304" pitchFamily="18" charset="0"/>
            </a:endParaRPr>
          </a:p>
        </p:txBody>
      </p:sp>
      <p:pic>
        <p:nvPicPr>
          <p:cNvPr id="24" name="图片 23" descr="C:\Users\pearlqiu\AppData\Local\Microsoft\Windows\Temporary Internet Files\Content.Word\飞象摄影13923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600" y="2216495"/>
            <a:ext cx="3430800" cy="952716"/>
          </a:xfrm>
          <a:prstGeom prst="rect">
            <a:avLst/>
          </a:prstGeom>
          <a:noFill/>
          <a:ln>
            <a:noFill/>
          </a:ln>
        </p:spPr>
      </p:pic>
      <p:cxnSp>
        <p:nvCxnSpPr>
          <p:cNvPr id="16" name="直接连接符 15"/>
          <p:cNvCxnSpPr/>
          <p:nvPr/>
        </p:nvCxnSpPr>
        <p:spPr bwMode="auto">
          <a:xfrm>
            <a:off x="5486400" y="2606824"/>
            <a:ext cx="838200" cy="0"/>
          </a:xfrm>
          <a:prstGeom prst="line">
            <a:avLst/>
          </a:prstGeom>
          <a:gradFill>
            <a:gsLst>
              <a:gs pos="0">
                <a:srgbClr val="5BD4FF"/>
              </a:gs>
              <a:gs pos="25000">
                <a:srgbClr val="21D6E0"/>
              </a:gs>
              <a:gs pos="75000">
                <a:srgbClr val="0087E6"/>
              </a:gs>
              <a:gs pos="100000">
                <a:srgbClr val="005CBF"/>
              </a:gs>
            </a:gsLst>
            <a:lin ang="5400000" scaled="0"/>
          </a:gradFill>
          <a:ln w="15875" cap="rnd" cmpd="sng" algn="ctr">
            <a:solidFill>
              <a:srgbClr val="3366FF"/>
            </a:solidFill>
            <a:prstDash val="solid"/>
          </a:ln>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cxnSp>
      <p:sp>
        <p:nvSpPr>
          <p:cNvPr id="17"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
        <p:nvSpPr>
          <p:cNvPr id="2" name="TextBox 1"/>
          <p:cNvSpPr txBox="1"/>
          <p:nvPr/>
        </p:nvSpPr>
        <p:spPr>
          <a:xfrm>
            <a:off x="353640" y="951111"/>
            <a:ext cx="3880439"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Different optional panels</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749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ChangeArrowheads="1"/>
          </p:cNvSpPr>
          <p:nvPr/>
        </p:nvSpPr>
        <p:spPr bwMode="auto">
          <a:xfrm>
            <a:off x="719138" y="4473575"/>
            <a:ext cx="7705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latin typeface="Times New Roman" pitchFamily="18" charset="0"/>
                <a:cs typeface="Times New Roman" pitchFamily="18" charset="0"/>
              </a:rPr>
              <a:t>Super slim </a:t>
            </a:r>
            <a:r>
              <a:rPr lang="en-US" altLang="zh-CN" sz="2000" b="1" dirty="0" smtClean="0">
                <a:latin typeface="Times New Roman" pitchFamily="18" charset="0"/>
                <a:cs typeface="Times New Roman" pitchFamily="18" charset="0"/>
              </a:rPr>
              <a:t>design</a:t>
            </a:r>
          </a:p>
          <a:p>
            <a:endParaRPr lang="en-US" altLang="zh-CN" sz="2000" b="1" dirty="0">
              <a:latin typeface="Times New Roman" pitchFamily="18" charset="0"/>
              <a:cs typeface="Times New Roman" pitchFamily="18" charset="0"/>
            </a:endParaRPr>
          </a:p>
          <a:p>
            <a:r>
              <a:rPr lang="en-US" altLang="zh-CN" sz="2000" dirty="0">
                <a:latin typeface="Times New Roman" pitchFamily="18" charset="0"/>
                <a:ea typeface="幼圆" pitchFamily="49" charset="-122"/>
                <a:cs typeface="Times New Roman" pitchFamily="18" charset="0"/>
              </a:rPr>
              <a:t>Re-designed heat exchanger and structure enable to reduce the height of the indoor unit, less space requiring in installation.</a:t>
            </a:r>
            <a:endParaRPr lang="en-US" altLang="zh-CN" sz="2000" dirty="0">
              <a:latin typeface="Times New Roman" pitchFamily="18" charset="0"/>
              <a:ea typeface="幼圆" pitchFamily="49" charset="-122"/>
            </a:endParaRPr>
          </a:p>
        </p:txBody>
      </p:sp>
      <p:sp>
        <p:nvSpPr>
          <p:cNvPr id="9220"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9221" name="图片 2"/>
          <p:cNvPicPr>
            <a:picLocks noChangeAspect="1"/>
          </p:cNvPicPr>
          <p:nvPr/>
        </p:nvPicPr>
        <p:blipFill rotWithShape="1">
          <a:blip r:embed="rId2" cstate="email">
            <a:extLst>
              <a:ext uri="{28A0092B-C50C-407E-A947-70E740481C1C}">
                <a14:useLocalDpi xmlns:a14="http://schemas.microsoft.com/office/drawing/2010/main"/>
              </a:ext>
            </a:extLst>
          </a:blip>
          <a:srcRect l="61457" r="1946"/>
          <a:stretch/>
        </p:blipFill>
        <p:spPr bwMode="auto">
          <a:xfrm>
            <a:off x="5613400" y="2297560"/>
            <a:ext cx="3066256" cy="161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d:\mydata\桌面\网页设计灰条.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d:\mydata\桌面\网页设计灰条.pn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4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41" name="Picture 5" descr="d:\mydata\桌面\网页设计蓝条2.png"/>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158359440"/>
              </p:ext>
            </p:extLst>
          </p:nvPr>
        </p:nvGraphicFramePr>
        <p:xfrm>
          <a:off x="539552" y="2506266"/>
          <a:ext cx="4931840" cy="1407302"/>
        </p:xfrm>
        <a:graphic>
          <a:graphicData uri="http://schemas.openxmlformats.org/drawingml/2006/table">
            <a:tbl>
              <a:tblPr>
                <a:tableStyleId>{AF606853-7671-496A-8E4F-DF71F8EC918B}</a:tableStyleId>
              </a:tblPr>
              <a:tblGrid>
                <a:gridCol w="962191"/>
                <a:gridCol w="1330929"/>
                <a:gridCol w="1636194"/>
                <a:gridCol w="1002526"/>
              </a:tblGrid>
              <a:tr h="303486">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zh-CN" altLang="en-US" sz="1600" b="1" i="0" u="none" strike="noStrike" cap="none" normalizeH="0" baseline="0" dirty="0" smtClean="0">
                        <a:ln>
                          <a:noFill/>
                        </a:ln>
                        <a:solidFill>
                          <a:schemeClr val="tx1"/>
                        </a:solidFill>
                        <a:effectLst/>
                        <a:latin typeface="Times New Roman" pitchFamily="18" charset="0"/>
                        <a:ea typeface="+mj-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6CDE6"/>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0" u="none" strike="noStrike" cap="none" normalizeH="0" baseline="0" dirty="0" smtClean="0">
                          <a:ln>
                            <a:noFill/>
                          </a:ln>
                          <a:solidFill>
                            <a:schemeClr val="tx1"/>
                          </a:solidFill>
                          <a:effectLst/>
                          <a:latin typeface="Times New Roman" pitchFamily="18" charset="0"/>
                          <a:cs typeface="Times New Roman" pitchFamily="18" charset="0"/>
                        </a:rPr>
                        <a:t>Old Cassette</a:t>
                      </a:r>
                      <a:endParaRPr kumimoji="0" lang="zh-CN" altLang="en-US" sz="1600" b="0" i="0" u="none" strike="noStrike" cap="none" normalizeH="0" baseline="0" dirty="0" smtClean="0">
                        <a:ln>
                          <a:noFill/>
                        </a:ln>
                        <a:solidFill>
                          <a:schemeClr val="tx1"/>
                        </a:solidFill>
                        <a:effectLst/>
                        <a:latin typeface="Times New Roman" pitchFamily="18" charset="0"/>
                        <a:ea typeface="+mj-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6CDE6"/>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0" u="none" strike="noStrike" kern="1200" cap="none" normalizeH="0" baseline="0" dirty="0" smtClean="0">
                          <a:ln>
                            <a:noFill/>
                          </a:ln>
                          <a:solidFill>
                            <a:schemeClr val="tx1"/>
                          </a:solidFill>
                          <a:effectLst/>
                          <a:latin typeface="Times New Roman" pitchFamily="18" charset="0"/>
                          <a:cs typeface="Times New Roman" pitchFamily="18" charset="0"/>
                        </a:rPr>
                        <a:t>New Slim Cassette</a:t>
                      </a:r>
                      <a:endParaRPr kumimoji="0" lang="zh-CN" altLang="en-US" sz="1600" b="0" i="0" u="none" strike="noStrike" kern="1200" cap="none" normalizeH="0" baseline="0" dirty="0" smtClean="0">
                        <a:ln>
                          <a:noFill/>
                        </a:ln>
                        <a:solidFill>
                          <a:schemeClr val="tx1"/>
                        </a:solidFill>
                        <a:effectLst/>
                        <a:latin typeface="Times New Roman" pitchFamily="18" charset="0"/>
                        <a:ea typeface="+mj-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6CDE6"/>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Times New Roman" pitchFamily="18" charset="0"/>
                          <a:ea typeface="+mj-ea"/>
                          <a:cs typeface="Times New Roman" pitchFamily="18" charset="0"/>
                        </a:rPr>
                        <a:t>Reduction</a:t>
                      </a:r>
                      <a:endParaRPr kumimoji="0" lang="zh-CN" altLang="en-US" sz="1600" b="0" i="0" u="none" strike="noStrike" kern="1200" cap="none" normalizeH="0" baseline="0" dirty="0" smtClean="0">
                        <a:ln>
                          <a:noFill/>
                        </a:ln>
                        <a:solidFill>
                          <a:schemeClr val="tx1"/>
                        </a:solidFill>
                        <a:effectLst/>
                        <a:latin typeface="Times New Roman" pitchFamily="18" charset="0"/>
                        <a:ea typeface="+mj-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6CDE6"/>
                    </a:solidFill>
                  </a:tcPr>
                </a:tc>
              </a:tr>
              <a:tr h="27595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18K-24K</a:t>
                      </a:r>
                      <a:endParaRPr kumimoji="0" lang="en-US" altLang="zh-CN" sz="1600" b="0" i="0" u="none" strike="noStrike" cap="none" normalizeH="0" baseline="0" dirty="0" smtClean="0">
                        <a:ln>
                          <a:noFill/>
                        </a:ln>
                        <a:solidFill>
                          <a:schemeClr val="tx1"/>
                        </a:solidFill>
                        <a:effectLst/>
                        <a:latin typeface="Times New Roman" pitchFamily="18" charset="0"/>
                        <a:ea typeface="+mj-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840*230*840</a:t>
                      </a:r>
                      <a:endParaRPr kumimoji="0" lang="en-US" altLang="zh-CN" sz="1600" b="0" i="0" u="none" strike="noStrike" cap="none" normalizeH="0" baseline="0" dirty="0" smtClean="0">
                        <a:ln>
                          <a:noFill/>
                        </a:ln>
                        <a:solidFill>
                          <a:schemeClr val="tx1"/>
                        </a:solidFill>
                        <a:effectLst/>
                        <a:latin typeface="Times New Roman" pitchFamily="18" charset="0"/>
                        <a:ea typeface="+mj-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205</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endParaRPr kumimoji="0" lang="en-US" altLang="zh-CN" sz="1600" b="0" i="0" u="none" strike="noStrike" kern="1200" cap="none" normalizeH="0" baseline="0" dirty="0" smtClean="0">
                        <a:ln>
                          <a:noFill/>
                        </a:ln>
                        <a:solidFill>
                          <a:schemeClr val="tx1"/>
                        </a:solidFill>
                        <a:effectLst/>
                        <a:latin typeface="Times New Roman" pitchFamily="18" charset="0"/>
                        <a:ea typeface="+mj-ea"/>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altLang="zh-CN" sz="1600" b="0" i="0" u="none" strike="noStrike" cap="none" normalizeH="0" baseline="0" dirty="0" smtClean="0">
                        <a:ln>
                          <a:noFill/>
                        </a:ln>
                        <a:solidFill>
                          <a:schemeClr val="tx1"/>
                        </a:solidFill>
                        <a:effectLst/>
                        <a:latin typeface="Times New Roman" pitchFamily="18" charset="0"/>
                        <a:ea typeface="幼圆" pitchFamily="49" charset="-122"/>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r>
              <a:tr h="27595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30K</a:t>
                      </a:r>
                      <a:endParaRPr kumimoji="0" lang="en-US" altLang="zh-CN" sz="1600" b="0" i="0" u="none" strike="noStrike" cap="none" normalizeH="0" baseline="0" dirty="0" smtClean="0">
                        <a:ln>
                          <a:noFill/>
                        </a:ln>
                        <a:solidFill>
                          <a:schemeClr val="tx1"/>
                        </a:solidFill>
                        <a:effectLst/>
                        <a:latin typeface="Times New Roman" pitchFamily="18" charset="0"/>
                        <a:ea typeface="+mj-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840*300*840</a:t>
                      </a:r>
                      <a:endPar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205</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endPar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en-US" altLang="zh-CN" sz="1600" b="0" i="0" u="none" strike="noStrike" cap="none" normalizeH="0" baseline="0" dirty="0" smtClean="0">
                        <a:ln>
                          <a:noFill/>
                        </a:ln>
                        <a:solidFill>
                          <a:schemeClr val="tx1"/>
                        </a:solidFill>
                        <a:effectLst/>
                        <a:latin typeface="Times New Roman" pitchFamily="18" charset="0"/>
                        <a:ea typeface="幼圆" pitchFamily="49" charset="-122"/>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r>
              <a:tr h="275954">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36K-48K</a:t>
                      </a:r>
                      <a:endPar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840*300*840</a:t>
                      </a:r>
                      <a:endPar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245</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endPar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en-US" altLang="zh-CN" sz="1600" b="0" i="0" u="none" strike="noStrike" cap="none" normalizeH="0" baseline="0" dirty="0" smtClean="0">
                        <a:ln>
                          <a:noFill/>
                        </a:ln>
                        <a:solidFill>
                          <a:schemeClr val="tx1"/>
                        </a:solidFill>
                        <a:effectLst/>
                        <a:latin typeface="Times New Roman" pitchFamily="18" charset="0"/>
                        <a:ea typeface="幼圆" pitchFamily="49" charset="-122"/>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r>
              <a:tr h="275954">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48K-60K</a:t>
                      </a: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840*300*840</a:t>
                      </a:r>
                      <a:endPar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17997" marR="17997" marT="10803" marB="108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287</a:t>
                      </a:r>
                      <a:r>
                        <a:rPr kumimoji="0" lang="en-US" altLang="zh-CN" sz="1600" u="none" strike="noStrike" kern="1200" cap="none" normalizeH="0" baseline="0" dirty="0" smtClean="0">
                          <a:ln>
                            <a:noFill/>
                          </a:ln>
                          <a:solidFill>
                            <a:schemeClr val="tx1"/>
                          </a:solidFill>
                          <a:effectLst/>
                          <a:latin typeface="Times New Roman" pitchFamily="18" charset="0"/>
                          <a:cs typeface="Times New Roman" pitchFamily="18" charset="0"/>
                        </a:rPr>
                        <a:t>*</a:t>
                      </a: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840</a:t>
                      </a:r>
                      <a:endParaRPr kumimoji="0" lang="en-US" altLang="zh-CN"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altLang="zh-CN" sz="1600" b="0" i="0" u="none" strike="noStrike" cap="none" normalizeH="0" baseline="0" dirty="0" smtClean="0">
                        <a:ln>
                          <a:noFill/>
                        </a:ln>
                        <a:solidFill>
                          <a:schemeClr val="tx1"/>
                        </a:solidFill>
                        <a:effectLst/>
                        <a:latin typeface="Times New Roman" pitchFamily="18" charset="0"/>
                        <a:ea typeface="幼圆" pitchFamily="49" charset="-122"/>
                        <a:cs typeface="Times New Roman" pitchFamily="18" charset="0"/>
                      </a:endParaRPr>
                    </a:p>
                  </a:txBody>
                  <a:tcPr marL="9523" marR="9523" marT="952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20000"/>
                        <a:lumOff val="80000"/>
                      </a:schemeClr>
                    </a:solidFill>
                  </a:tcPr>
                </a:tc>
              </a:tr>
            </a:tbl>
          </a:graphicData>
        </a:graphic>
      </p:graphicFrame>
      <p:sp>
        <p:nvSpPr>
          <p:cNvPr id="14"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9532" y="1117374"/>
            <a:ext cx="217559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b="1" dirty="0" smtClean="0">
                <a:solidFill>
                  <a:schemeClr val="bg2">
                    <a:lumMod val="50000"/>
                  </a:schemeClr>
                </a:solidFill>
                <a:latin typeface="Times New Roman" panose="02020603050405020304" pitchFamily="18" charset="0"/>
                <a:ea typeface="Kozuka Gothic Pro M" panose="020B0700000000000000" pitchFamily="34" charset="-128"/>
                <a:cs typeface="Times New Roman" panose="02020603050405020304" pitchFamily="18" charset="0"/>
              </a:rPr>
              <a:t>Sleep Mode</a:t>
            </a:r>
            <a:endParaRPr lang="zh-CN" altLang="en-US" sz="2400" dirty="0">
              <a:solidFill>
                <a:schemeClr val="bg2">
                  <a:lumMod val="50000"/>
                </a:schemeClr>
              </a:solidFill>
              <a:latin typeface="Times New Roman" panose="02020603050405020304" pitchFamily="18" charset="0"/>
              <a:ea typeface="Kozuka Gothic Pro R" panose="020B0400000000000000" pitchFamily="34" charset="-128"/>
              <a:cs typeface="Times New Roman" panose="02020603050405020304" pitchFamily="18" charset="0"/>
            </a:endParaRPr>
          </a:p>
        </p:txBody>
      </p:sp>
      <p:sp>
        <p:nvSpPr>
          <p:cNvPr id="5" name="矩形 4"/>
          <p:cNvSpPr/>
          <p:nvPr/>
        </p:nvSpPr>
        <p:spPr>
          <a:xfrm>
            <a:off x="683568" y="4965268"/>
            <a:ext cx="7164796" cy="1200329"/>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The function enables the air conditioner to automatically increase cooling or </a:t>
            </a:r>
            <a:r>
              <a:rPr lang="en-US" altLang="zh-CN" dirty="0" smtClean="0">
                <a:latin typeface="Times New Roman" panose="02020603050405020304" pitchFamily="18" charset="0"/>
                <a:cs typeface="Times New Roman" panose="02020603050405020304" pitchFamily="18" charset="0"/>
              </a:rPr>
              <a:t>decrease </a:t>
            </a:r>
            <a:r>
              <a:rPr lang="en-US" altLang="zh-CN" dirty="0">
                <a:latin typeface="Times New Roman" panose="02020603050405020304" pitchFamily="18" charset="0"/>
                <a:cs typeface="Times New Roman" panose="02020603050405020304" pitchFamily="18" charset="0"/>
              </a:rPr>
              <a:t>heating 1℃ per hour for the first two hours, then holds steady for the next 5 hours, after that it will switch off. This function maintains both energy saving and comfort in night.</a:t>
            </a:r>
            <a:endParaRPr lang="zh-CN" altLang="en-US"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2258046" y="1963082"/>
            <a:ext cx="46196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
        <p:nvSpPr>
          <p:cNvPr id="8" name="爆炸形 1 7"/>
          <p:cNvSpPr/>
          <p:nvPr/>
        </p:nvSpPr>
        <p:spPr bwMode="auto">
          <a:xfrm>
            <a:off x="6228184" y="1479205"/>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1168000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p:nvPr/>
        </p:nvSpPr>
        <p:spPr>
          <a:xfrm>
            <a:off x="287524" y="1082179"/>
            <a:ext cx="519866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b="1" dirty="0" smtClean="0">
                <a:solidFill>
                  <a:schemeClr val="bg2">
                    <a:lumMod val="50000"/>
                  </a:schemeClr>
                </a:solidFill>
                <a:latin typeface="Times New Roman" panose="02020603050405020304" pitchFamily="18" charset="0"/>
                <a:ea typeface="Kozuka Gothic Pro M" panose="020B0700000000000000" pitchFamily="34" charset="-128"/>
                <a:cs typeface="Times New Roman" panose="02020603050405020304" pitchFamily="18" charset="0"/>
              </a:rPr>
              <a:t>Self-diagnosis and Auto-protection</a:t>
            </a:r>
            <a:endParaRPr lang="zh-CN" altLang="en-US" sz="2400" b="1" dirty="0">
              <a:solidFill>
                <a:schemeClr val="bg2">
                  <a:lumMod val="50000"/>
                </a:schemeClr>
              </a:solidFill>
              <a:latin typeface="Times New Roman" panose="02020603050405020304" pitchFamily="18" charset="0"/>
              <a:ea typeface="Kozuka Gothic Pro M" panose="020B0700000000000000" pitchFamily="34" charset="-128"/>
              <a:cs typeface="Times New Roman" panose="02020603050405020304" pitchFamily="18" charset="0"/>
            </a:endParaRPr>
          </a:p>
        </p:txBody>
      </p:sp>
      <p:sp>
        <p:nvSpPr>
          <p:cNvPr id="7" name="矩形 6"/>
          <p:cNvSpPr/>
          <p:nvPr/>
        </p:nvSpPr>
        <p:spPr>
          <a:xfrm>
            <a:off x="718643" y="5373216"/>
            <a:ext cx="7380820" cy="923330"/>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Once abnormal operation or parts failure happen, the unit will shut off automatically to protect the system. Meanwhile it will indicate protection or error code for fast servicing.</a:t>
            </a:r>
            <a:endParaRPr lang="zh-CN" altLang="en-US"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5700" y="1604963"/>
            <a:ext cx="17526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
        <p:nvSpPr>
          <p:cNvPr id="10" name="爆炸形 1 9"/>
          <p:cNvSpPr/>
          <p:nvPr/>
        </p:nvSpPr>
        <p:spPr bwMode="auto">
          <a:xfrm>
            <a:off x="5763566" y="1604963"/>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859630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59532" y="1124744"/>
            <a:ext cx="3910686" cy="461665"/>
          </a:xfrm>
          <a:prstGeom prst="rect">
            <a:avLst/>
          </a:prstGeom>
        </p:spPr>
        <p:txBody>
          <a:bodyPr wrap="none">
            <a:spAutoFit/>
          </a:bodyPr>
          <a:lstStyle/>
          <a:p>
            <a:pPr marL="342900" lvl="1" indent="-342900">
              <a:buFont typeface="Wingdings" panose="05000000000000000000" pitchFamily="2" charset="2"/>
              <a:buChar char="l"/>
            </a:pPr>
            <a:r>
              <a:rPr lang="en-US" altLang="zh-CN" sz="2400" b="1" dirty="0" smtClean="0">
                <a:solidFill>
                  <a:schemeClr val="bg2">
                    <a:lumMod val="50000"/>
                  </a:schemeClr>
                </a:solidFill>
                <a:latin typeface="Times New Roman" panose="02020603050405020304" pitchFamily="18" charset="0"/>
                <a:ea typeface="Kozuka Gothic Pro M" panose="020B0700000000000000" pitchFamily="34" charset="-128"/>
                <a:cs typeface="Times New Roman" panose="02020603050405020304" pitchFamily="18" charset="0"/>
              </a:rPr>
              <a:t>  Auto-Restart (Standard)</a:t>
            </a:r>
            <a:endParaRPr lang="en-US" altLang="zh-CN" sz="2400" b="1" dirty="0">
              <a:solidFill>
                <a:schemeClr val="bg2">
                  <a:lumMod val="50000"/>
                </a:schemeClr>
              </a:solidFill>
              <a:latin typeface="Times New Roman" panose="02020603050405020304" pitchFamily="18" charset="0"/>
              <a:ea typeface="Kozuka Gothic Pro M" panose="020B0700000000000000" pitchFamily="34" charset="-128"/>
              <a:cs typeface="Times New Roman" panose="02020603050405020304" pitchFamily="18" charset="0"/>
            </a:endParaRPr>
          </a:p>
        </p:txBody>
      </p:sp>
      <p:sp>
        <p:nvSpPr>
          <p:cNvPr id="11" name="矩形 10"/>
          <p:cNvSpPr/>
          <p:nvPr/>
        </p:nvSpPr>
        <p:spPr>
          <a:xfrm>
            <a:off x="1043608" y="5229200"/>
            <a:ext cx="6624736" cy="923330"/>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If the air conditioner breaks off unexpectedly due to the power cut</a:t>
            </a:r>
            <a:r>
              <a:rPr lang="en-US" altLang="zh-CN" dirty="0" smtClean="0">
                <a:latin typeface="Times New Roman" panose="02020603050405020304" pitchFamily="18" charset="0"/>
                <a:cs typeface="Times New Roman" panose="02020603050405020304" pitchFamily="18" charset="0"/>
              </a:rPr>
              <a:t>, it </a:t>
            </a:r>
            <a:r>
              <a:rPr lang="en-US" altLang="zh-CN" dirty="0">
                <a:latin typeface="Times New Roman" panose="02020603050405020304" pitchFamily="18" charset="0"/>
                <a:cs typeface="Times New Roman" panose="02020603050405020304" pitchFamily="18" charset="0"/>
              </a:rPr>
              <a:t>will restart with the previous function setting automatically when the power resumes.</a:t>
            </a:r>
            <a:endParaRPr lang="zh-CN" altLang="en-US" dirty="0">
              <a:latin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183" y="1988840"/>
            <a:ext cx="3622856" cy="285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
        <p:nvSpPr>
          <p:cNvPr id="8" name="爆炸形 1 7"/>
          <p:cNvSpPr/>
          <p:nvPr/>
        </p:nvSpPr>
        <p:spPr bwMode="auto">
          <a:xfrm>
            <a:off x="6228184" y="1326801"/>
            <a:ext cx="2340968" cy="96775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22794036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935596" y="1095127"/>
            <a:ext cx="3204356"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smtClean="0">
                <a:latin typeface="Times New Roman" panose="02020603050405020304" pitchFamily="18" charset="0"/>
                <a:ea typeface="楷体_GB2312" pitchFamily="49" charset="-122"/>
                <a:cs typeface="Times New Roman" panose="02020603050405020304" pitchFamily="18" charset="0"/>
              </a:rPr>
              <a:t>Golden fin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3" name="Picture 2"/>
          <p:cNvPicPr>
            <a:picLocks noChangeAspect="1" noChangeArrowheads="1"/>
          </p:cNvPicPr>
          <p:nvPr/>
        </p:nvPicPr>
        <p:blipFill>
          <a:blip r:embed="rId2" cstate="email"/>
          <a:srcRect/>
          <a:stretch>
            <a:fillRect/>
          </a:stretch>
        </p:blipFill>
        <p:spPr bwMode="auto">
          <a:xfrm>
            <a:off x="165865" y="1016808"/>
            <a:ext cx="692713" cy="684000"/>
          </a:xfrm>
          <a:prstGeom prst="rect">
            <a:avLst/>
          </a:prstGeom>
          <a:noFill/>
          <a:ln w="9525">
            <a:noFill/>
            <a:miter lim="800000"/>
            <a:headEnd/>
            <a:tailEnd/>
          </a:ln>
        </p:spPr>
      </p:pic>
      <p:pic>
        <p:nvPicPr>
          <p:cNvPr id="4" name="Picture 14"/>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508198" y="1966554"/>
            <a:ext cx="2029576" cy="2113801"/>
          </a:xfrm>
          <a:prstGeom prst="rect">
            <a:avLst/>
          </a:prstGeom>
          <a:ln>
            <a:noFill/>
          </a:ln>
          <a:effectLst>
            <a:softEdge rad="112500"/>
          </a:effectLst>
        </p:spPr>
      </p:pic>
      <p:pic>
        <p:nvPicPr>
          <p:cNvPr id="6" name="Picture 2"/>
          <p:cNvPicPr>
            <a:picLocks noChangeAspect="1" noChangeArrowheads="1"/>
          </p:cNvPicPr>
          <p:nvPr/>
        </p:nvPicPr>
        <p:blipFill>
          <a:blip r:embed="rId2" cstate="email"/>
          <a:srcRect/>
          <a:stretch>
            <a:fillRect/>
          </a:stretch>
        </p:blipFill>
        <p:spPr bwMode="auto">
          <a:xfrm>
            <a:off x="4441667" y="1052736"/>
            <a:ext cx="692713" cy="684000"/>
          </a:xfrm>
          <a:prstGeom prst="rect">
            <a:avLst/>
          </a:prstGeom>
          <a:noFill/>
          <a:ln w="9525">
            <a:noFill/>
            <a:miter lim="800000"/>
            <a:headEnd/>
            <a:tailEnd/>
          </a:ln>
        </p:spPr>
      </p:pic>
      <p:sp>
        <p:nvSpPr>
          <p:cNvPr id="7" name="矩形 4"/>
          <p:cNvSpPr>
            <a:spLocks noChangeArrowheads="1"/>
          </p:cNvSpPr>
          <p:nvPr/>
        </p:nvSpPr>
        <p:spPr bwMode="auto">
          <a:xfrm>
            <a:off x="5292080" y="1131131"/>
            <a:ext cx="3492388" cy="461665"/>
          </a:xfrm>
          <a:prstGeom prst="rect">
            <a:avLst/>
          </a:prstGeom>
          <a:noFill/>
          <a:ln w="9525">
            <a:noFill/>
            <a:miter lim="800000"/>
            <a:headEnd/>
            <a:tailEnd/>
          </a:ln>
        </p:spPr>
        <p:txBody>
          <a:bodyPr wrap="square">
            <a:spAutoFit/>
          </a:bodyPr>
          <a:lstStyle/>
          <a:p>
            <a:pPr>
              <a:buFont typeface="Wingdings" pitchFamily="2" charset="2"/>
              <a:buChar char="ü"/>
            </a:pPr>
            <a:r>
              <a:rPr lang="en-US" altLang="zh-CN" sz="2400" b="1" dirty="0">
                <a:latin typeface="Times New Roman" panose="02020603050405020304" pitchFamily="18" charset="0"/>
                <a:ea typeface="楷体_GB2312" pitchFamily="49" charset="-122"/>
                <a:cs typeface="Times New Roman" panose="02020603050405020304" pitchFamily="18" charset="0"/>
              </a:rPr>
              <a:t>High anti-corrosion</a:t>
            </a:r>
            <a:endParaRPr lang="zh-CN" altLang="en-US" sz="2400" b="1" dirty="0">
              <a:latin typeface="Times New Roman" panose="02020603050405020304" pitchFamily="18" charset="0"/>
              <a:ea typeface="楷体_GB2312" pitchFamily="49" charset="-122"/>
              <a:cs typeface="Times New Roman" panose="02020603050405020304" pitchFamily="18" charset="0"/>
            </a:endParaRPr>
          </a:p>
        </p:txBody>
      </p:sp>
      <p:pic>
        <p:nvPicPr>
          <p:cNvPr id="8" name="图片 17" descr="高耐腐结构1副本.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5036" y="1896911"/>
            <a:ext cx="3003356" cy="2225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golden fin7.8副本.jpg"/>
          <p:cNvPicPr>
            <a:picLocks noChangeAspect="1"/>
          </p:cNvPicPr>
          <p:nvPr/>
        </p:nvPicPr>
        <p:blipFill>
          <a:blip r:embed="rId5" cstate="email">
            <a:extLst>
              <a:ext uri="{28A0092B-C50C-407E-A947-70E740481C1C}">
                <a14:useLocalDpi xmlns:a14="http://schemas.microsoft.com/office/drawing/2010/main"/>
              </a:ext>
            </a:extLst>
          </a:blip>
          <a:srcRect t="12419" r="4396" b="5973"/>
          <a:stretch>
            <a:fillRect/>
          </a:stretch>
        </p:blipFill>
        <p:spPr>
          <a:xfrm>
            <a:off x="4657314" y="4404589"/>
            <a:ext cx="3738614" cy="1976739"/>
          </a:xfrm>
          <a:prstGeom prst="rect">
            <a:avLst/>
          </a:prstGeom>
          <a:ln>
            <a:noFill/>
          </a:ln>
          <a:effectLst>
            <a:softEdge rad="112500"/>
          </a:effectLst>
        </p:spPr>
      </p:pic>
      <p:sp>
        <p:nvSpPr>
          <p:cNvPr id="10" name="TextBox 7"/>
          <p:cNvSpPr txBox="1">
            <a:spLocks noChangeArrowheads="1"/>
          </p:cNvSpPr>
          <p:nvPr/>
        </p:nvSpPr>
        <p:spPr bwMode="auto">
          <a:xfrm>
            <a:off x="156207" y="4545124"/>
            <a:ext cx="3911737" cy="1754326"/>
          </a:xfrm>
          <a:prstGeom prst="rect">
            <a:avLst/>
          </a:prstGeom>
          <a:noFill/>
          <a:ln w="9525">
            <a:noFill/>
            <a:miter lim="800000"/>
            <a:headEnd/>
            <a:tailEnd/>
          </a:ln>
        </p:spPr>
        <p:txBody>
          <a:bodyPr wrap="square">
            <a:spAutoFit/>
          </a:bodyPr>
          <a:lstStyle/>
          <a:p>
            <a:pPr marL="342900" indent="-342900">
              <a:buAutoNum type="arabicPeriod"/>
            </a:pPr>
            <a:r>
              <a:rPr lang="en-US" altLang="zh-CN" dirty="0" smtClean="0">
                <a:latin typeface="Times New Roman" panose="02020603050405020304" pitchFamily="18" charset="0"/>
                <a:cs typeface="Times New Roman" panose="02020603050405020304" pitchFamily="18" charset="0"/>
              </a:rPr>
              <a:t>Gorgeous</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Prevent </a:t>
            </a:r>
            <a:r>
              <a:rPr lang="en-US" altLang="zh-CN" dirty="0">
                <a:latin typeface="Times New Roman" panose="02020603050405020304" pitchFamily="18" charset="0"/>
                <a:cs typeface="Times New Roman" panose="02020603050405020304" pitchFamily="18" charset="0"/>
              </a:rPr>
              <a:t>bacteria from breeding and </a:t>
            </a:r>
            <a:r>
              <a:rPr lang="en-US" altLang="zh-CN" dirty="0" smtClean="0">
                <a:latin typeface="Times New Roman" panose="02020603050405020304" pitchFamily="18" charset="0"/>
                <a:cs typeface="Times New Roman" panose="02020603050405020304" pitchFamily="18" charset="0"/>
              </a:rPr>
              <a:t>spreading</a:t>
            </a:r>
          </a:p>
          <a:p>
            <a:pPr marL="342900" indent="-342900">
              <a:buAutoNum type="arabicPeriod"/>
            </a:pPr>
            <a:r>
              <a:rPr lang="en-US" altLang="zh-CN" dirty="0" smtClean="0">
                <a:latin typeface="Times New Roman" panose="02020603050405020304" pitchFamily="18" charset="0"/>
                <a:cs typeface="Times New Roman" panose="02020603050405020304" pitchFamily="18" charset="0"/>
              </a:rPr>
              <a:t>Improve </a:t>
            </a:r>
            <a:r>
              <a:rPr lang="en-US" altLang="zh-CN" dirty="0">
                <a:latin typeface="Times New Roman" panose="02020603050405020304" pitchFamily="18" charset="0"/>
                <a:cs typeface="Times New Roman" panose="02020603050405020304" pitchFamily="18" charset="0"/>
              </a:rPr>
              <a:t>the heating </a:t>
            </a:r>
            <a:r>
              <a:rPr lang="en-US" altLang="zh-CN" dirty="0" smtClean="0">
                <a:latin typeface="Times New Roman" panose="02020603050405020304" pitchFamily="18" charset="0"/>
                <a:cs typeface="Times New Roman" panose="02020603050405020304" pitchFamily="18" charset="0"/>
              </a:rPr>
              <a:t>efficiency</a:t>
            </a:r>
          </a:p>
          <a:p>
            <a:pPr marL="342900" indent="-342900">
              <a:buAutoNum type="arabicPeriod"/>
            </a:pPr>
            <a:r>
              <a:rPr lang="en-US" altLang="zh-CN" dirty="0">
                <a:latin typeface="Times New Roman" panose="02020603050405020304" pitchFamily="18" charset="0"/>
                <a:cs typeface="Times New Roman" panose="02020603050405020304" pitchFamily="18" charset="0"/>
              </a:rPr>
              <a:t>W</a:t>
            </a:r>
            <a:r>
              <a:rPr lang="en-US" altLang="zh-CN" dirty="0" smtClean="0">
                <a:latin typeface="Times New Roman" panose="02020603050405020304" pitchFamily="18" charset="0"/>
                <a:cs typeface="Times New Roman" panose="02020603050405020304" pitchFamily="18" charset="0"/>
              </a:rPr>
              <a:t>ithstand </a:t>
            </a:r>
            <a:r>
              <a:rPr lang="en-US" altLang="zh-CN" dirty="0">
                <a:latin typeface="Times New Roman" panose="02020603050405020304" pitchFamily="18" charset="0"/>
                <a:cs typeface="Times New Roman" panose="02020603050405020304" pitchFamily="18" charset="0"/>
              </a:rPr>
              <a:t>the salty air, rain and other corrosive elements</a:t>
            </a:r>
          </a:p>
        </p:txBody>
      </p:sp>
      <p:sp>
        <p:nvSpPr>
          <p:cNvPr id="11" name="爆炸形 1 10"/>
          <p:cNvSpPr/>
          <p:nvPr/>
        </p:nvSpPr>
        <p:spPr bwMode="auto">
          <a:xfrm>
            <a:off x="2951820" y="3009856"/>
            <a:ext cx="2082486" cy="798804"/>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Optional</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3"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560655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3"/>
          <p:cNvSpPr txBox="1"/>
          <p:nvPr/>
        </p:nvSpPr>
        <p:spPr>
          <a:xfrm>
            <a:off x="266336" y="1082179"/>
            <a:ext cx="4094454"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b="1" dirty="0" smtClean="0">
                <a:solidFill>
                  <a:schemeClr val="bg2">
                    <a:lumMod val="50000"/>
                  </a:schemeClr>
                </a:solidFill>
                <a:latin typeface="Times New Roman" panose="02020603050405020304" pitchFamily="18" charset="0"/>
                <a:ea typeface="Kozuka Gothic Pro M" panose="020B0700000000000000" pitchFamily="34" charset="-128"/>
                <a:cs typeface="Times New Roman" panose="02020603050405020304" pitchFamily="18" charset="0"/>
              </a:rPr>
              <a:t>Silver Ion Filter </a:t>
            </a:r>
            <a:r>
              <a:rPr lang="en-US" altLang="zh-CN" sz="2400" b="1" dirty="0" smtClean="0">
                <a:solidFill>
                  <a:srgbClr val="FF0000"/>
                </a:solidFill>
                <a:latin typeface="Times New Roman" panose="02020603050405020304" pitchFamily="18" charset="0"/>
                <a:ea typeface="Kozuka Gothic Pro M" panose="020B0700000000000000" pitchFamily="34" charset="-128"/>
                <a:cs typeface="Times New Roman" panose="02020603050405020304" pitchFamily="18" charset="0"/>
              </a:rPr>
              <a:t>(optional)</a:t>
            </a:r>
            <a:endParaRPr lang="zh-CN" altLang="en-US" sz="2400" dirty="0">
              <a:solidFill>
                <a:srgbClr val="FF0000"/>
              </a:solidFill>
              <a:latin typeface="Times New Roman" panose="02020603050405020304" pitchFamily="18" charset="0"/>
              <a:ea typeface="Kozuka Gothic Pro R" panose="020B0400000000000000" pitchFamily="34" charset="-128"/>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3024" y="1772816"/>
            <a:ext cx="559542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773112" y="5809910"/>
            <a:ext cx="7075252" cy="369332"/>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Sterilize bacteria effectively by decomposing cell wall of bacteria</a:t>
            </a:r>
            <a:endParaRPr lang="zh-CN" altLang="en-US" dirty="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9664187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752483"/>
            <a:ext cx="1907599" cy="175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表格 14"/>
          <p:cNvGraphicFramePr>
            <a:graphicFrameLocks noGrp="1"/>
          </p:cNvGraphicFramePr>
          <p:nvPr>
            <p:extLst>
              <p:ext uri="{D42A27DB-BD31-4B8C-83A1-F6EECF244321}">
                <p14:modId xmlns:p14="http://schemas.microsoft.com/office/powerpoint/2010/main" val="1114045535"/>
              </p:ext>
            </p:extLst>
          </p:nvPr>
        </p:nvGraphicFramePr>
        <p:xfrm>
          <a:off x="2009145" y="2900717"/>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pic>
        <p:nvPicPr>
          <p:cNvPr id="11274" name="Picture 1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195736" y="2756701"/>
            <a:ext cx="4528456" cy="31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表格 15"/>
          <p:cNvGraphicFramePr>
            <a:graphicFrameLocks noGrp="1"/>
          </p:cNvGraphicFramePr>
          <p:nvPr>
            <p:extLst>
              <p:ext uri="{D42A27DB-BD31-4B8C-83A1-F6EECF244321}">
                <p14:modId xmlns:p14="http://schemas.microsoft.com/office/powerpoint/2010/main" val="587823108"/>
              </p:ext>
            </p:extLst>
          </p:nvPr>
        </p:nvGraphicFramePr>
        <p:xfrm>
          <a:off x="5782184" y="1988840"/>
          <a:ext cx="1031775" cy="251460"/>
        </p:xfrm>
        <a:graphic>
          <a:graphicData uri="http://schemas.openxmlformats.org/drawingml/2006/table">
            <a:tbl>
              <a:tblPr firstRow="1" bandRow="1">
                <a:tableStyleId>{5C22544A-7EE6-4342-B048-85BDC9FD1C3A}</a:tableStyleId>
              </a:tblPr>
              <a:tblGrid>
                <a:gridCol w="343925"/>
                <a:gridCol w="343925"/>
                <a:gridCol w="343925"/>
              </a:tblGrid>
              <a:tr h="231800">
                <a:tc>
                  <a:txBody>
                    <a:bodyPr/>
                    <a:lstStyle/>
                    <a:p>
                      <a:pPr algn="ctr"/>
                      <a:r>
                        <a:rPr lang="en-US" altLang="zh-CN" sz="1050" dirty="0" smtClean="0">
                          <a:solidFill>
                            <a:schemeClr val="bg1"/>
                          </a:solidFill>
                        </a:rPr>
                        <a:t>P</a:t>
                      </a:r>
                      <a:endParaRPr lang="zh-CN" altLang="en-US" sz="1050" dirty="0">
                        <a:solidFill>
                          <a:schemeClr val="bg1"/>
                        </a:solidFill>
                      </a:endParaRPr>
                    </a:p>
                  </a:txBody>
                  <a:tcPr/>
                </a:tc>
                <a:tc>
                  <a:txBody>
                    <a:bodyPr/>
                    <a:lstStyle/>
                    <a:p>
                      <a:pPr algn="ctr"/>
                      <a:r>
                        <a:rPr lang="en-US" altLang="zh-CN" sz="1050" dirty="0" smtClean="0">
                          <a:solidFill>
                            <a:schemeClr val="tx1"/>
                          </a:solidFill>
                        </a:rPr>
                        <a:t>Q</a:t>
                      </a:r>
                      <a:endParaRPr lang="zh-CN" altLang="en-US" sz="1050" dirty="0">
                        <a:solidFill>
                          <a:schemeClr val="tx1"/>
                        </a:solidFill>
                      </a:endParaRPr>
                    </a:p>
                  </a:txBody>
                  <a:tcPr>
                    <a:solidFill>
                      <a:schemeClr val="accent1">
                        <a:lumMod val="40000"/>
                        <a:lumOff val="60000"/>
                      </a:schemeClr>
                    </a:solidFill>
                  </a:tcPr>
                </a:tc>
                <a:tc>
                  <a:txBody>
                    <a:bodyPr/>
                    <a:lstStyle/>
                    <a:p>
                      <a:pPr algn="ctr"/>
                      <a:r>
                        <a:rPr lang="en-US" altLang="zh-CN" sz="1050" dirty="0" smtClean="0">
                          <a:solidFill>
                            <a:schemeClr val="tx1"/>
                          </a:solidFill>
                        </a:rPr>
                        <a:t>E</a:t>
                      </a:r>
                      <a:endParaRPr lang="zh-CN" altLang="en-US" sz="1050" dirty="0">
                        <a:solidFill>
                          <a:schemeClr val="tx1"/>
                        </a:solidFill>
                      </a:endParaRPr>
                    </a:p>
                  </a:txBody>
                  <a:tcPr>
                    <a:solidFill>
                      <a:schemeClr val="accent1">
                        <a:lumMod val="20000"/>
                        <a:lumOff val="80000"/>
                      </a:schemeClr>
                    </a:solidFill>
                  </a:tcPr>
                </a:tc>
              </a:tr>
            </a:tbl>
          </a:graphicData>
        </a:graphic>
      </p:graphicFrame>
      <p:sp>
        <p:nvSpPr>
          <p:cNvPr id="17" name="矩形 16"/>
          <p:cNvSpPr/>
          <p:nvPr/>
        </p:nvSpPr>
        <p:spPr>
          <a:xfrm>
            <a:off x="5815090"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1" name="矩形 30"/>
          <p:cNvSpPr/>
          <p:nvPr/>
        </p:nvSpPr>
        <p:spPr>
          <a:xfrm>
            <a:off x="6103122"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2" name="矩形 31"/>
          <p:cNvSpPr/>
          <p:nvPr/>
        </p:nvSpPr>
        <p:spPr>
          <a:xfrm>
            <a:off x="6391154" y="2204864"/>
            <a:ext cx="4219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 name="椭圆 1"/>
          <p:cNvSpPr/>
          <p:nvPr/>
        </p:nvSpPr>
        <p:spPr>
          <a:xfrm rot="20087922">
            <a:off x="6658993" y="1089936"/>
            <a:ext cx="1886792" cy="585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The Past…</a:t>
            </a:r>
            <a:endParaRPr lang="zh-CN" altLang="en-US" b="1" dirty="0">
              <a:latin typeface="Times New Roman" panose="02020603050405020304" pitchFamily="18" charset="0"/>
              <a:cs typeface="Times New Roman" panose="02020603050405020304" pitchFamily="18" charset="0"/>
            </a:endParaRPr>
          </a:p>
        </p:txBody>
      </p:sp>
      <p:sp>
        <p:nvSpPr>
          <p:cNvPr id="35" name="矩形 34"/>
          <p:cNvSpPr/>
          <p:nvPr/>
        </p:nvSpPr>
        <p:spPr>
          <a:xfrm>
            <a:off x="250356" y="5798097"/>
            <a:ext cx="6501256" cy="646331"/>
          </a:xfrm>
          <a:prstGeom prst="rect">
            <a:avLst/>
          </a:prstGeom>
        </p:spPr>
        <p:txBody>
          <a:bodyPr wrap="square">
            <a:spAutoFit/>
          </a:bodyPr>
          <a:lstStyle/>
          <a:p>
            <a:pPr algn="just"/>
            <a:r>
              <a:rPr lang="en-US" altLang="zh-CN" dirty="0" smtClean="0">
                <a:latin typeface="Times New Roman" panose="02020603050405020304" pitchFamily="18" charset="0"/>
                <a:cs typeface="Times New Roman" panose="02020603050405020304" pitchFamily="18" charset="0"/>
              </a:rPr>
              <a:t>3 wires must correspond </a:t>
            </a:r>
            <a:r>
              <a:rPr lang="en-US" altLang="zh-CN" dirty="0">
                <a:latin typeface="Times New Roman" panose="02020603050405020304" pitchFamily="18" charset="0"/>
                <a:cs typeface="Times New Roman" panose="02020603050405020304" pitchFamily="18" charset="0"/>
              </a:rPr>
              <a:t>to </a:t>
            </a:r>
            <a:r>
              <a:rPr lang="en-US" altLang="zh-CN" dirty="0" smtClean="0">
                <a:latin typeface="Times New Roman" panose="02020603050405020304" pitchFamily="18" charset="0"/>
                <a:cs typeface="Times New Roman" panose="02020603050405020304" pitchFamily="18" charset="0"/>
              </a:rPr>
              <a:t>P, Q and E terminal one </a:t>
            </a:r>
            <a:r>
              <a:rPr lang="en-US" altLang="zh-CN" dirty="0">
                <a:latin typeface="Times New Roman" panose="02020603050405020304" pitchFamily="18" charset="0"/>
                <a:cs typeface="Times New Roman" panose="02020603050405020304" pitchFamily="18" charset="0"/>
              </a:rPr>
              <a:t>by </a:t>
            </a:r>
            <a:r>
              <a:rPr lang="en-US" altLang="zh-CN" dirty="0" smtClean="0">
                <a:latin typeface="Times New Roman" panose="02020603050405020304" pitchFamily="18" charset="0"/>
                <a:cs typeface="Times New Roman" panose="02020603050405020304" pitchFamily="18" charset="0"/>
              </a:rPr>
              <a:t>one. You may be confused when the wires are too long .</a:t>
            </a:r>
            <a:endParaRPr lang="en-US" altLang="zh-CN" dirty="0">
              <a:effectLst/>
              <a:latin typeface="Times New Roman" panose="02020603050405020304" pitchFamily="18" charset="0"/>
              <a:cs typeface="Times New Roman" panose="02020603050405020304" pitchFamily="18"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901358565"/>
              </p:ext>
            </p:extLst>
          </p:nvPr>
        </p:nvGraphicFramePr>
        <p:xfrm>
          <a:off x="7090632"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1836219913"/>
              </p:ext>
            </p:extLst>
          </p:nvPr>
        </p:nvGraphicFramePr>
        <p:xfrm>
          <a:off x="8532440" y="3252533"/>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 name="直接连接符 3"/>
          <p:cNvCxnSpPr/>
          <p:nvPr/>
        </p:nvCxnSpPr>
        <p:spPr>
          <a:xfrm>
            <a:off x="7308304" y="3356992"/>
            <a:ext cx="122413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6" name="直接连接符 35"/>
          <p:cNvCxnSpPr/>
          <p:nvPr/>
        </p:nvCxnSpPr>
        <p:spPr>
          <a:xfrm>
            <a:off x="7308304" y="3618675"/>
            <a:ext cx="1224136"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7" name="直接连接符 36"/>
          <p:cNvCxnSpPr/>
          <p:nvPr/>
        </p:nvCxnSpPr>
        <p:spPr>
          <a:xfrm>
            <a:off x="7308304" y="3880358"/>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8" name="表格 37"/>
          <p:cNvGraphicFramePr>
            <a:graphicFrameLocks noGrp="1"/>
          </p:cNvGraphicFramePr>
          <p:nvPr>
            <p:extLst>
              <p:ext uri="{D42A27DB-BD31-4B8C-83A1-F6EECF244321}">
                <p14:modId xmlns:p14="http://schemas.microsoft.com/office/powerpoint/2010/main" val="2097739378"/>
              </p:ext>
            </p:extLst>
          </p:nvPr>
        </p:nvGraphicFramePr>
        <p:xfrm>
          <a:off x="7090632"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39" name="表格 38"/>
          <p:cNvGraphicFramePr>
            <a:graphicFrameLocks noGrp="1"/>
          </p:cNvGraphicFramePr>
          <p:nvPr>
            <p:extLst>
              <p:ext uri="{D42A27DB-BD31-4B8C-83A1-F6EECF244321}">
                <p14:modId xmlns:p14="http://schemas.microsoft.com/office/powerpoint/2010/main" val="3696168908"/>
              </p:ext>
            </p:extLst>
          </p:nvPr>
        </p:nvGraphicFramePr>
        <p:xfrm>
          <a:off x="8532440" y="433641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0" name="直接连接符 39"/>
          <p:cNvCxnSpPr>
            <a:endCxn id="39" idx="1"/>
          </p:cNvCxnSpPr>
          <p:nvPr/>
        </p:nvCxnSpPr>
        <p:spPr>
          <a:xfrm>
            <a:off x="7308304" y="4440877"/>
            <a:ext cx="1224136" cy="272731"/>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直接连接符 40"/>
          <p:cNvCxnSpPr/>
          <p:nvPr/>
        </p:nvCxnSpPr>
        <p:spPr>
          <a:xfrm flipV="1">
            <a:off x="7308304" y="450696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2" name="直接连接符 41"/>
          <p:cNvCxnSpPr/>
          <p:nvPr/>
        </p:nvCxnSpPr>
        <p:spPr>
          <a:xfrm>
            <a:off x="7308304" y="4964243"/>
            <a:ext cx="12241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3" name="表格 42"/>
          <p:cNvGraphicFramePr>
            <a:graphicFrameLocks noGrp="1"/>
          </p:cNvGraphicFramePr>
          <p:nvPr>
            <p:extLst>
              <p:ext uri="{D42A27DB-BD31-4B8C-83A1-F6EECF244321}">
                <p14:modId xmlns:p14="http://schemas.microsoft.com/office/powerpoint/2010/main" val="2382436846"/>
              </p:ext>
            </p:extLst>
          </p:nvPr>
        </p:nvGraphicFramePr>
        <p:xfrm>
          <a:off x="7097056"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graphicFrame>
        <p:nvGraphicFramePr>
          <p:cNvPr id="44" name="表格 43"/>
          <p:cNvGraphicFramePr>
            <a:graphicFrameLocks noGrp="1"/>
          </p:cNvGraphicFramePr>
          <p:nvPr>
            <p:extLst>
              <p:ext uri="{D42A27DB-BD31-4B8C-83A1-F6EECF244321}">
                <p14:modId xmlns:p14="http://schemas.microsoft.com/office/powerpoint/2010/main" val="4060137966"/>
              </p:ext>
            </p:extLst>
          </p:nvPr>
        </p:nvGraphicFramePr>
        <p:xfrm>
          <a:off x="8538864" y="5316198"/>
          <a:ext cx="236895" cy="754380"/>
        </p:xfrm>
        <a:graphic>
          <a:graphicData uri="http://schemas.openxmlformats.org/drawingml/2006/table">
            <a:tbl>
              <a:tblPr firstRow="1" bandRow="1">
                <a:tableStyleId>{5C22544A-7EE6-4342-B048-85BDC9FD1C3A}</a:tableStyleId>
              </a:tblPr>
              <a:tblGrid>
                <a:gridCol w="236895"/>
              </a:tblGrid>
              <a:tr h="243047">
                <a:tc>
                  <a:txBody>
                    <a:bodyPr/>
                    <a:lstStyle/>
                    <a:p>
                      <a:pPr algn="ctr"/>
                      <a:r>
                        <a:rPr lang="en-US" altLang="zh-CN" sz="1050" b="1" dirty="0" smtClean="0"/>
                        <a:t>P</a:t>
                      </a:r>
                      <a:endParaRPr lang="zh-CN" altLang="en-US" sz="1050" b="1" dirty="0"/>
                    </a:p>
                  </a:txBody>
                  <a:tcPr/>
                </a:tc>
              </a:tr>
              <a:tr h="243047">
                <a:tc>
                  <a:txBody>
                    <a:bodyPr/>
                    <a:lstStyle/>
                    <a:p>
                      <a:pPr algn="ctr"/>
                      <a:r>
                        <a:rPr lang="en-US" altLang="zh-CN" sz="1050" b="1" dirty="0" smtClean="0"/>
                        <a:t>Q</a:t>
                      </a:r>
                      <a:endParaRPr lang="zh-CN" altLang="en-US" sz="1050" b="1" dirty="0"/>
                    </a:p>
                  </a:txBody>
                  <a:tcPr/>
                </a:tc>
              </a:tr>
              <a:tr h="243047">
                <a:tc>
                  <a:txBody>
                    <a:bodyPr/>
                    <a:lstStyle/>
                    <a:p>
                      <a:pPr algn="ctr"/>
                      <a:r>
                        <a:rPr lang="en-US" altLang="zh-CN" sz="1050" b="1" dirty="0" smtClean="0"/>
                        <a:t>E</a:t>
                      </a:r>
                      <a:endParaRPr lang="zh-CN" altLang="en-US" sz="1050" b="1" dirty="0"/>
                    </a:p>
                  </a:txBody>
                  <a:tcPr/>
                </a:tc>
              </a:tr>
            </a:tbl>
          </a:graphicData>
        </a:graphic>
      </p:graphicFrame>
      <p:cxnSp>
        <p:nvCxnSpPr>
          <p:cNvPr id="45" name="直接连接符 44"/>
          <p:cNvCxnSpPr/>
          <p:nvPr/>
        </p:nvCxnSpPr>
        <p:spPr>
          <a:xfrm>
            <a:off x="7314728" y="5420657"/>
            <a:ext cx="1224136" cy="523366"/>
          </a:xfrm>
          <a:prstGeom prst="line">
            <a:avLst/>
          </a:prstGeom>
        </p:spPr>
        <p:style>
          <a:lnRef idx="2">
            <a:schemeClr val="accent6"/>
          </a:lnRef>
          <a:fillRef idx="0">
            <a:schemeClr val="accent6"/>
          </a:fillRef>
          <a:effectRef idx="1">
            <a:schemeClr val="accent6"/>
          </a:effectRef>
          <a:fontRef idx="minor">
            <a:schemeClr val="tx1"/>
          </a:fontRef>
        </p:style>
      </p:cxnSp>
      <p:cxnSp>
        <p:nvCxnSpPr>
          <p:cNvPr id="46" name="直接连接符 45"/>
          <p:cNvCxnSpPr/>
          <p:nvPr/>
        </p:nvCxnSpPr>
        <p:spPr>
          <a:xfrm flipV="1">
            <a:off x="7314728" y="5486744"/>
            <a:ext cx="1224136" cy="195596"/>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7" name="直接连接符 46"/>
          <p:cNvCxnSpPr>
            <a:endCxn id="44" idx="1"/>
          </p:cNvCxnSpPr>
          <p:nvPr/>
        </p:nvCxnSpPr>
        <p:spPr>
          <a:xfrm flipV="1">
            <a:off x="7314728" y="5693388"/>
            <a:ext cx="1224136" cy="250635"/>
          </a:xfrm>
          <a:prstGeom prst="line">
            <a:avLst/>
          </a:prstGeom>
        </p:spPr>
        <p:style>
          <a:lnRef idx="2">
            <a:schemeClr val="dk1"/>
          </a:lnRef>
          <a:fillRef idx="0">
            <a:schemeClr val="dk1"/>
          </a:fillRef>
          <a:effectRef idx="1">
            <a:schemeClr val="dk1"/>
          </a:effectRef>
          <a:fontRef idx="minor">
            <a:schemeClr val="tx1"/>
          </a:fontRef>
        </p:style>
      </p:cxnSp>
      <p:pic>
        <p:nvPicPr>
          <p:cNvPr id="48"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379012" y="3111413"/>
            <a:ext cx="1379561" cy="1036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4192" y="4148033"/>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31160" y="5232591"/>
            <a:ext cx="925208" cy="9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7605" y="1812929"/>
            <a:ext cx="1300968" cy="13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pic>
        <p:nvPicPr>
          <p:cNvPr id="33"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57356" y="1576126"/>
            <a:ext cx="823422" cy="178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3311" y="1812929"/>
            <a:ext cx="2397391" cy="369332"/>
          </a:xfrm>
          <a:prstGeom prst="rect">
            <a:avLst/>
          </a:prstGeom>
          <a:noFill/>
        </p:spPr>
        <p:txBody>
          <a:bodyPr wrap="square" rtlCol="0">
            <a:spAutoFit/>
          </a:bodyPr>
          <a:lstStyle/>
          <a:p>
            <a:r>
              <a:rPr lang="en-US" altLang="zh-CN" u="sng" dirty="0" smtClean="0">
                <a:solidFill>
                  <a:srgbClr val="FF0000"/>
                </a:solidFill>
                <a:latin typeface="Times New Roman" panose="02020603050405020304" pitchFamily="18" charset="0"/>
                <a:cs typeface="Times New Roman" panose="02020603050405020304" pitchFamily="18" charset="0"/>
              </a:rPr>
              <a:t>For Inverter model</a:t>
            </a:r>
            <a:endParaRPr lang="zh-CN" altLang="en-US" u="sng" dirty="0">
              <a:solidFill>
                <a:srgbClr val="FF0000"/>
              </a:solidFill>
              <a:latin typeface="Times New Roman" panose="02020603050405020304" pitchFamily="18" charset="0"/>
              <a:cs typeface="Times New Roman" panose="02020603050405020304" pitchFamily="18" charset="0"/>
            </a:endParaRPr>
          </a:p>
        </p:txBody>
      </p:sp>
      <p:sp>
        <p:nvSpPr>
          <p:cNvPr id="50"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0021870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格 44"/>
          <p:cNvGraphicFramePr>
            <a:graphicFrameLocks noGrp="1"/>
          </p:cNvGraphicFramePr>
          <p:nvPr>
            <p:extLst>
              <p:ext uri="{D42A27DB-BD31-4B8C-83A1-F6EECF244321}">
                <p14:modId xmlns:p14="http://schemas.microsoft.com/office/powerpoint/2010/main" val="2418930191"/>
              </p:ext>
            </p:extLst>
          </p:nvPr>
        </p:nvGraphicFramePr>
        <p:xfrm>
          <a:off x="3150801" y="2506343"/>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43012" name="直接连接符 43011"/>
          <p:cNvCxnSpPr/>
          <p:nvPr/>
        </p:nvCxnSpPr>
        <p:spPr>
          <a:xfrm>
            <a:off x="2527310" y="3978775"/>
            <a:ext cx="74854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014" name="直接连接符 43013"/>
          <p:cNvCxnSpPr/>
          <p:nvPr/>
        </p:nvCxnSpPr>
        <p:spPr>
          <a:xfrm>
            <a:off x="3275856" y="2742976"/>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直接连接符 50"/>
          <p:cNvCxnSpPr/>
          <p:nvPr/>
        </p:nvCxnSpPr>
        <p:spPr>
          <a:xfrm>
            <a:off x="2518216" y="4238341"/>
            <a:ext cx="1117680" cy="0"/>
          </a:xfrm>
          <a:prstGeom prst="line">
            <a:avLst/>
          </a:prstGeom>
        </p:spPr>
        <p:style>
          <a:lnRef idx="2">
            <a:schemeClr val="dk1"/>
          </a:lnRef>
          <a:fillRef idx="0">
            <a:schemeClr val="dk1"/>
          </a:fillRef>
          <a:effectRef idx="1">
            <a:schemeClr val="dk1"/>
          </a:effectRef>
          <a:fontRef idx="minor">
            <a:schemeClr val="tx1"/>
          </a:fontRef>
        </p:style>
      </p:cxnSp>
      <p:cxnSp>
        <p:nvCxnSpPr>
          <p:cNvPr id="52" name="直接连接符 51"/>
          <p:cNvCxnSpPr/>
          <p:nvPr/>
        </p:nvCxnSpPr>
        <p:spPr>
          <a:xfrm>
            <a:off x="3635896" y="2742976"/>
            <a:ext cx="0" cy="1495365"/>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4" name="表格 43"/>
          <p:cNvGraphicFramePr>
            <a:graphicFrameLocks noGrp="1"/>
          </p:cNvGraphicFramePr>
          <p:nvPr>
            <p:extLst>
              <p:ext uri="{D42A27DB-BD31-4B8C-83A1-F6EECF244321}">
                <p14:modId xmlns:p14="http://schemas.microsoft.com/office/powerpoint/2010/main" val="4157168591"/>
              </p:ext>
            </p:extLst>
          </p:nvPr>
        </p:nvGraphicFramePr>
        <p:xfrm>
          <a:off x="2297177" y="3838977"/>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graphicFrame>
        <p:nvGraphicFramePr>
          <p:cNvPr id="61" name="表格 60"/>
          <p:cNvGraphicFramePr>
            <a:graphicFrameLocks noGrp="1"/>
          </p:cNvGraphicFramePr>
          <p:nvPr>
            <p:extLst>
              <p:ext uri="{D42A27DB-BD31-4B8C-83A1-F6EECF244321}">
                <p14:modId xmlns:p14="http://schemas.microsoft.com/office/powerpoint/2010/main" val="764474549"/>
              </p:ext>
            </p:extLst>
          </p:nvPr>
        </p:nvGraphicFramePr>
        <p:xfrm>
          <a:off x="7399273" y="2458658"/>
          <a:ext cx="687850" cy="411480"/>
        </p:xfrm>
        <a:graphic>
          <a:graphicData uri="http://schemas.openxmlformats.org/drawingml/2006/table">
            <a:tbl>
              <a:tblPr firstRow="1" bandRow="1">
                <a:tableStyleId>{5C22544A-7EE6-4342-B048-85BDC9FD1C3A}</a:tableStyleId>
              </a:tblPr>
              <a:tblGrid>
                <a:gridCol w="343925"/>
                <a:gridCol w="343925"/>
              </a:tblGrid>
              <a:tr h="231800">
                <a:tc>
                  <a:txBody>
                    <a:bodyPr/>
                    <a:lstStyle/>
                    <a:p>
                      <a:pPr algn="ctr"/>
                      <a:r>
                        <a:rPr lang="en-US" altLang="zh-CN" sz="1050" dirty="0" smtClean="0">
                          <a:solidFill>
                            <a:schemeClr val="bg1"/>
                          </a:solidFill>
                        </a:rPr>
                        <a:t>S1</a:t>
                      </a:r>
                      <a:endParaRPr lang="zh-CN" altLang="en-US" sz="1050" dirty="0">
                        <a:solidFill>
                          <a:schemeClr val="bg1"/>
                        </a:solidFill>
                      </a:endParaRPr>
                    </a:p>
                  </a:txBody>
                  <a:tcPr/>
                </a:tc>
                <a:tc>
                  <a:txBody>
                    <a:bodyPr/>
                    <a:lstStyle/>
                    <a:p>
                      <a:pPr algn="ctr"/>
                      <a:r>
                        <a:rPr lang="en-US" altLang="zh-CN" sz="1050" dirty="0" smtClean="0">
                          <a:solidFill>
                            <a:schemeClr val="tx1"/>
                          </a:solidFill>
                        </a:rPr>
                        <a:t>S2</a:t>
                      </a:r>
                      <a:endParaRPr lang="zh-CN" altLang="en-US" sz="1050" dirty="0">
                        <a:solidFill>
                          <a:schemeClr val="tx1"/>
                        </a:solidFill>
                      </a:endParaRPr>
                    </a:p>
                  </a:txBody>
                  <a:tcPr>
                    <a:solidFill>
                      <a:schemeClr val="accent1">
                        <a:lumMod val="40000"/>
                        <a:lumOff val="60000"/>
                      </a:schemeClr>
                    </a:solidFill>
                  </a:tcPr>
                </a:tc>
              </a:tr>
            </a:tbl>
          </a:graphicData>
        </a:graphic>
      </p:graphicFrame>
      <p:cxnSp>
        <p:nvCxnSpPr>
          <p:cNvPr id="62" name="直接连接符 61"/>
          <p:cNvCxnSpPr/>
          <p:nvPr/>
        </p:nvCxnSpPr>
        <p:spPr>
          <a:xfrm>
            <a:off x="6775782" y="3931090"/>
            <a:ext cx="110858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63" name="直接连接符 62"/>
          <p:cNvCxnSpPr/>
          <p:nvPr/>
        </p:nvCxnSpPr>
        <p:spPr>
          <a:xfrm>
            <a:off x="7884368" y="2695291"/>
            <a:ext cx="0" cy="1235799"/>
          </a:xfrm>
          <a:prstGeom prst="line">
            <a:avLst/>
          </a:prstGeom>
        </p:spPr>
        <p:style>
          <a:lnRef idx="2">
            <a:schemeClr val="accent6"/>
          </a:lnRef>
          <a:fillRef idx="0">
            <a:schemeClr val="accent6"/>
          </a:fillRef>
          <a:effectRef idx="1">
            <a:schemeClr val="accent6"/>
          </a:effectRef>
          <a:fontRef idx="minor">
            <a:schemeClr val="tx1"/>
          </a:fontRef>
        </p:style>
      </p:cxnSp>
      <p:cxnSp>
        <p:nvCxnSpPr>
          <p:cNvPr id="64" name="直接连接符 63"/>
          <p:cNvCxnSpPr/>
          <p:nvPr/>
        </p:nvCxnSpPr>
        <p:spPr>
          <a:xfrm>
            <a:off x="6766688" y="4190656"/>
            <a:ext cx="829648" cy="0"/>
          </a:xfrm>
          <a:prstGeom prst="line">
            <a:avLst/>
          </a:prstGeom>
        </p:spPr>
        <p:style>
          <a:lnRef idx="2">
            <a:schemeClr val="dk1"/>
          </a:lnRef>
          <a:fillRef idx="0">
            <a:schemeClr val="dk1"/>
          </a:fillRef>
          <a:effectRef idx="1">
            <a:schemeClr val="dk1"/>
          </a:effectRef>
          <a:fontRef idx="minor">
            <a:schemeClr val="tx1"/>
          </a:fontRef>
        </p:style>
      </p:cxnSp>
      <p:cxnSp>
        <p:nvCxnSpPr>
          <p:cNvPr id="65" name="直接连接符 64"/>
          <p:cNvCxnSpPr/>
          <p:nvPr/>
        </p:nvCxnSpPr>
        <p:spPr>
          <a:xfrm>
            <a:off x="7596336" y="2695290"/>
            <a:ext cx="0" cy="1495365"/>
          </a:xfrm>
          <a:prstGeom prst="line">
            <a:avLst/>
          </a:prstGeom>
        </p:spPr>
        <p:style>
          <a:lnRef idx="2">
            <a:schemeClr val="dk1"/>
          </a:lnRef>
          <a:fillRef idx="0">
            <a:schemeClr val="dk1"/>
          </a:fillRef>
          <a:effectRef idx="1">
            <a:schemeClr val="dk1"/>
          </a:effectRef>
          <a:fontRef idx="minor">
            <a:schemeClr val="tx1"/>
          </a:fontRef>
        </p:style>
      </p:cxnSp>
      <p:sp>
        <p:nvSpPr>
          <p:cNvPr id="76" name="椭圆 75"/>
          <p:cNvSpPr/>
          <p:nvPr/>
        </p:nvSpPr>
        <p:spPr>
          <a:xfrm rot="20270930">
            <a:off x="7091184" y="1207541"/>
            <a:ext cx="1886792" cy="5850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latin typeface="Times New Roman" panose="02020603050405020304" pitchFamily="18" charset="0"/>
                <a:cs typeface="Times New Roman" panose="02020603050405020304" pitchFamily="18" charset="0"/>
              </a:rPr>
              <a:t>Now</a:t>
            </a:r>
            <a:endParaRPr lang="zh-CN" altLang="en-US" b="1" dirty="0">
              <a:latin typeface="Times New Roman" panose="02020603050405020304" pitchFamily="18" charset="0"/>
              <a:cs typeface="Times New Roman" panose="02020603050405020304" pitchFamily="18" charset="0"/>
            </a:endParaRPr>
          </a:p>
        </p:txBody>
      </p:sp>
      <p:pic>
        <p:nvPicPr>
          <p:cNvPr id="77" name="Picture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941" y="375706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9294" y="3701785"/>
            <a:ext cx="1829927" cy="16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23" name="矩形 43022"/>
          <p:cNvSpPr/>
          <p:nvPr/>
        </p:nvSpPr>
        <p:spPr>
          <a:xfrm>
            <a:off x="580541" y="5773906"/>
            <a:ext cx="8323347" cy="369332"/>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Only </a:t>
            </a:r>
            <a:r>
              <a:rPr lang="en-US" altLang="zh-CN" dirty="0">
                <a:latin typeface="Times New Roman" panose="02020603050405020304" pitchFamily="18" charset="0"/>
                <a:cs typeface="Times New Roman" panose="02020603050405020304" pitchFamily="18" charset="0"/>
              </a:rPr>
              <a:t>two connection wires and without </a:t>
            </a:r>
            <a:r>
              <a:rPr lang="en-US" altLang="zh-CN" dirty="0" smtClean="0">
                <a:latin typeface="Times New Roman" panose="02020603050405020304" pitchFamily="18" charset="0"/>
                <a:cs typeface="Times New Roman" panose="02020603050405020304" pitchFamily="18" charset="0"/>
              </a:rPr>
              <a:t>polarity, which can hardly make mistakes.</a:t>
            </a:r>
            <a:endParaRPr lang="zh-CN" altLang="en-US" dirty="0">
              <a:latin typeface="Times New Roman" panose="02020603050405020304" pitchFamily="18" charset="0"/>
              <a:cs typeface="Times New Roman" panose="02020603050405020304" pitchFamily="18" charset="0"/>
            </a:endParaRPr>
          </a:p>
        </p:txBody>
      </p:sp>
      <p:graphicFrame>
        <p:nvGraphicFramePr>
          <p:cNvPr id="30" name="表格 29"/>
          <p:cNvGraphicFramePr>
            <a:graphicFrameLocks noGrp="1"/>
          </p:cNvGraphicFramePr>
          <p:nvPr>
            <p:extLst>
              <p:ext uri="{D42A27DB-BD31-4B8C-83A1-F6EECF244321}">
                <p14:modId xmlns:p14="http://schemas.microsoft.com/office/powerpoint/2010/main" val="2382245770"/>
              </p:ext>
            </p:extLst>
          </p:nvPr>
        </p:nvGraphicFramePr>
        <p:xfrm>
          <a:off x="6549221" y="3771475"/>
          <a:ext cx="330607" cy="822960"/>
        </p:xfrm>
        <a:graphic>
          <a:graphicData uri="http://schemas.openxmlformats.org/drawingml/2006/table">
            <a:tbl>
              <a:tblPr firstRow="1" bandRow="1">
                <a:tableStyleId>{5C22544A-7EE6-4342-B048-85BDC9FD1C3A}</a:tableStyleId>
              </a:tblPr>
              <a:tblGrid>
                <a:gridCol w="330607"/>
              </a:tblGrid>
              <a:tr h="243047">
                <a:tc>
                  <a:txBody>
                    <a:bodyPr/>
                    <a:lstStyle/>
                    <a:p>
                      <a:pPr algn="ctr"/>
                      <a:r>
                        <a:rPr lang="en-US" altLang="zh-CN" sz="1050" b="1" dirty="0" smtClean="0"/>
                        <a:t>S1</a:t>
                      </a:r>
                      <a:endParaRPr lang="zh-CN" altLang="en-US" sz="1050" b="1" dirty="0"/>
                    </a:p>
                  </a:txBody>
                  <a:tcPr/>
                </a:tc>
              </a:tr>
              <a:tr h="243047">
                <a:tc>
                  <a:txBody>
                    <a:bodyPr/>
                    <a:lstStyle/>
                    <a:p>
                      <a:pPr algn="ctr"/>
                      <a:r>
                        <a:rPr lang="en-US" altLang="zh-CN" sz="1050" b="1" dirty="0" smtClean="0"/>
                        <a:t>S2</a:t>
                      </a:r>
                      <a:endParaRPr lang="zh-CN" altLang="en-US" sz="1050" b="1" dirty="0"/>
                    </a:p>
                  </a:txBody>
                  <a:tcPr/>
                </a:tc>
              </a:tr>
            </a:tbl>
          </a:graphicData>
        </a:graphic>
      </p:graphicFrame>
      <p:pic>
        <p:nvPicPr>
          <p:cNvPr id="44034"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697495" y="3834792"/>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801951" y="3757065"/>
            <a:ext cx="2759122" cy="207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a:spLocks noChangeArrowheads="1"/>
          </p:cNvSpPr>
          <p:nvPr/>
        </p:nvSpPr>
        <p:spPr bwMode="auto">
          <a:xfrm>
            <a:off x="248340" y="956011"/>
            <a:ext cx="6564724" cy="450263"/>
          </a:xfrm>
          <a:prstGeom prst="rect">
            <a:avLst/>
          </a:prstGeom>
          <a:noFill/>
          <a:ln w="9525">
            <a:noFill/>
            <a:miter lim="800000"/>
            <a:headEnd/>
            <a:tailEnd/>
          </a:ln>
        </p:spPr>
        <p:txBody>
          <a:bodyPr wrap="square" lIns="80147" tIns="40074" rIns="80147" bIns="40074">
            <a:spAutoFit/>
          </a:bodyPr>
          <a:lstStyle/>
          <a:p>
            <a:r>
              <a:rPr lang="en-US" altLang="zh-CN" sz="2400" b="1" dirty="0" smtClean="0">
                <a:latin typeface="Times New Roman" panose="02020603050405020304" pitchFamily="18" charset="0"/>
                <a:cs typeface="Times New Roman" panose="02020603050405020304" pitchFamily="18" charset="0"/>
              </a:rPr>
              <a:t>Improvement of communication wire connection</a:t>
            </a:r>
            <a:endParaRPr lang="zh-CN" altLang="en-US" sz="2400" b="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53634" y="1802642"/>
            <a:ext cx="823422" cy="178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0192" y="1787720"/>
            <a:ext cx="823422" cy="178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544359" y="1603054"/>
            <a:ext cx="2397391" cy="369332"/>
          </a:xfrm>
          <a:prstGeom prst="rect">
            <a:avLst/>
          </a:prstGeom>
          <a:noFill/>
        </p:spPr>
        <p:txBody>
          <a:bodyPr wrap="square" rtlCol="0">
            <a:spAutoFit/>
          </a:bodyPr>
          <a:lstStyle/>
          <a:p>
            <a:r>
              <a:rPr lang="en-US" altLang="zh-CN" u="sng" dirty="0" smtClean="0">
                <a:solidFill>
                  <a:srgbClr val="FF0000"/>
                </a:solidFill>
                <a:latin typeface="Times New Roman" panose="02020603050405020304" pitchFamily="18" charset="0"/>
                <a:cs typeface="Times New Roman" panose="02020603050405020304" pitchFamily="18" charset="0"/>
              </a:rPr>
              <a:t>For Inverter model</a:t>
            </a:r>
            <a:endParaRPr lang="zh-CN" altLang="en-US" u="sng" dirty="0">
              <a:solidFill>
                <a:srgbClr val="FF0000"/>
              </a:solidFill>
              <a:latin typeface="Times New Roman" panose="02020603050405020304" pitchFamily="18" charset="0"/>
              <a:cs typeface="Times New Roman" panose="02020603050405020304" pitchFamily="18" charset="0"/>
            </a:endParaRPr>
          </a:p>
        </p:txBody>
      </p:sp>
      <p:sp>
        <p:nvSpPr>
          <p:cNvPr id="27" name="Rectangle 6"/>
          <p:cNvSpPr>
            <a:spLocks noChangeArrowheads="1"/>
          </p:cNvSpPr>
          <p:nvPr/>
        </p:nvSpPr>
        <p:spPr bwMode="auto">
          <a:xfrm>
            <a:off x="4289425" y="235316"/>
            <a:ext cx="4495043"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2600" b="1" dirty="0">
                <a:latin typeface="Times New Roman" pitchFamily="18" charset="0"/>
                <a:ea typeface="华文细黑" pitchFamily="2" charset="-122"/>
                <a:cs typeface="Times New Roman" pitchFamily="18" charset="0"/>
              </a:rPr>
              <a:t> </a:t>
            </a:r>
            <a:r>
              <a:rPr lang="en-US" altLang="zh-CN" sz="2600" b="1" dirty="0" smtClean="0">
                <a:latin typeface="Times New Roman" pitchFamily="18" charset="0"/>
                <a:ea typeface="华文细黑" pitchFamily="2" charset="-122"/>
                <a:cs typeface="Times New Roman" pitchFamily="18" charset="0"/>
              </a:rPr>
              <a:t>5. Floor-standing—GA Series</a:t>
            </a:r>
            <a:endParaRPr lang="zh-CN" altLang="en-US" sz="2600" b="1" dirty="0">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5066246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060708-EndP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9975" y="1844675"/>
            <a:ext cx="473392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anim calcmode="lin" valueType="num">
                                      <p:cBhvr>
                                        <p:cTn id="8" dur="500" fill="hold"/>
                                        <p:tgtEl>
                                          <p:spTgt spid="52226"/>
                                        </p:tgtEl>
                                        <p:attrNameLst>
                                          <p:attrName>ppt_x</p:attrName>
                                        </p:attrNameLst>
                                      </p:cBhvr>
                                      <p:tavLst>
                                        <p:tav tm="0">
                                          <p:val>
                                            <p:strVal val="#ppt_x"/>
                                          </p:val>
                                        </p:tav>
                                        <p:tav tm="100000">
                                          <p:val>
                                            <p:strVal val="#ppt_x"/>
                                          </p:val>
                                        </p:tav>
                                      </p:tavLst>
                                    </p:anim>
                                    <p:anim calcmode="lin" valueType="num">
                                      <p:cBhvr>
                                        <p:cTn id="9" dur="500" fill="hold"/>
                                        <p:tgtEl>
                                          <p:spTgt spid="52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10244" name="矩形 1"/>
          <p:cNvSpPr>
            <a:spLocks noChangeArrowheads="1"/>
          </p:cNvSpPr>
          <p:nvPr/>
        </p:nvSpPr>
        <p:spPr bwMode="auto">
          <a:xfrm>
            <a:off x="3995738" y="2997200"/>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latin typeface="Times New Roman" pitchFamily="18" charset="0"/>
                <a:cs typeface="Times New Roman" pitchFamily="18" charset="0"/>
              </a:rPr>
              <a:t>Auto Elevation Grille </a:t>
            </a:r>
            <a:r>
              <a:rPr lang="en-US" altLang="zh-CN" sz="2000" b="1" dirty="0">
                <a:solidFill>
                  <a:srgbClr val="FF0000"/>
                </a:solidFill>
                <a:latin typeface="Times New Roman" pitchFamily="18" charset="0"/>
                <a:cs typeface="Times New Roman" pitchFamily="18" charset="0"/>
              </a:rPr>
              <a:t>(optional</a:t>
            </a:r>
            <a:r>
              <a:rPr lang="en-US" altLang="zh-CN" sz="2000" b="1" dirty="0" smtClean="0">
                <a:solidFill>
                  <a:srgbClr val="FF0000"/>
                </a:solidFill>
                <a:latin typeface="Times New Roman" pitchFamily="18" charset="0"/>
                <a:cs typeface="Times New Roman" pitchFamily="18" charset="0"/>
              </a:rPr>
              <a:t>)</a:t>
            </a:r>
          </a:p>
          <a:p>
            <a:endParaRPr lang="zh-CN" altLang="en-US" sz="2000" b="1" dirty="0">
              <a:latin typeface="Times New Roman" pitchFamily="18" charset="0"/>
              <a:cs typeface="Times New Roman" pitchFamily="18" charset="0"/>
            </a:endParaRPr>
          </a:p>
          <a:p>
            <a:r>
              <a:rPr lang="en-US" altLang="zh-CN" sz="2000" dirty="0">
                <a:latin typeface="Times New Roman" pitchFamily="18" charset="0"/>
                <a:cs typeface="Times New Roman" pitchFamily="18" charset="0"/>
              </a:rPr>
              <a:t>The grille can be lowered automatically to </a:t>
            </a:r>
          </a:p>
          <a:p>
            <a:r>
              <a:rPr lang="en-US" altLang="zh-CN" sz="2000" dirty="0">
                <a:latin typeface="Times New Roman" pitchFamily="18" charset="0"/>
                <a:cs typeface="Times New Roman" pitchFamily="18" charset="0"/>
              </a:rPr>
              <a:t>maximum 4m, easy to clean the air filter. </a:t>
            </a:r>
          </a:p>
          <a:p>
            <a:r>
              <a:rPr lang="en-US" altLang="zh-CN" sz="2000" dirty="0">
                <a:latin typeface="Times New Roman" pitchFamily="18" charset="0"/>
                <a:cs typeface="Times New Roman" pitchFamily="18" charset="0"/>
              </a:rPr>
              <a:t>Regular cleaning of the filter is an important factor in saving energy.</a:t>
            </a:r>
          </a:p>
        </p:txBody>
      </p:sp>
      <p:pic>
        <p:nvPicPr>
          <p:cNvPr id="10245" name="图片 7"/>
          <p:cNvPicPr>
            <a:picLocks noChangeAspect="1"/>
          </p:cNvPicPr>
          <p:nvPr/>
        </p:nvPicPr>
        <p:blipFill>
          <a:blip r:embed="rId2" cstate="email">
            <a:extLst>
              <a:ext uri="{28A0092B-C50C-407E-A947-70E740481C1C}">
                <a14:useLocalDpi xmlns:a14="http://schemas.microsoft.com/office/drawing/2010/main"/>
              </a:ext>
            </a:extLst>
          </a:blip>
          <a:srcRect l="475" t="1994" r="-475"/>
          <a:stretch>
            <a:fillRect/>
          </a:stretch>
        </p:blipFill>
        <p:spPr bwMode="auto">
          <a:xfrm>
            <a:off x="431800" y="2324100"/>
            <a:ext cx="3013075"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d:\mydata\桌面\网页设计灰条.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d:\mydata\桌面\网页设计灰条.pn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5"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6" name="Picture 5" descr="d:\mydata\桌面\网页设计蓝条2.png"/>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sp>
        <p:nvSpPr>
          <p:cNvPr id="12"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sp>
        <p:nvSpPr>
          <p:cNvPr id="11268" name="矩形 1"/>
          <p:cNvSpPr>
            <a:spLocks noChangeArrowheads="1"/>
          </p:cNvSpPr>
          <p:nvPr/>
        </p:nvSpPr>
        <p:spPr bwMode="auto">
          <a:xfrm>
            <a:off x="611560" y="4361408"/>
            <a:ext cx="75957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latin typeface="Times New Roman" pitchFamily="18" charset="0"/>
                <a:cs typeface="Times New Roman" pitchFamily="18" charset="0"/>
              </a:rPr>
              <a:t>Twin </a:t>
            </a:r>
            <a:r>
              <a:rPr lang="en-US" altLang="zh-CN" sz="2000" b="1" dirty="0" smtClean="0">
                <a:latin typeface="Times New Roman" pitchFamily="18" charset="0"/>
                <a:cs typeface="Times New Roman" pitchFamily="18" charset="0"/>
              </a:rPr>
              <a:t>System</a:t>
            </a:r>
          </a:p>
          <a:p>
            <a:endParaRPr lang="en-US" altLang="zh-CN" sz="2000" b="1" dirty="0">
              <a:latin typeface="Times New Roman" pitchFamily="18" charset="0"/>
              <a:cs typeface="Times New Roman" pitchFamily="18" charset="0"/>
            </a:endParaRPr>
          </a:p>
          <a:p>
            <a:pPr eaLnBrk="1" hangingPunct="1"/>
            <a:r>
              <a:rPr lang="en-US" altLang="zh-CN" sz="2000" dirty="0" smtClean="0">
                <a:latin typeface="Times New Roman" pitchFamily="18" charset="0"/>
                <a:ea typeface="微软雅黑" pitchFamily="34" charset="-122"/>
                <a:cs typeface="Times New Roman" pitchFamily="18" charset="0"/>
              </a:rPr>
              <a:t>The twin system connects two indoor units of the same type and capacity to one outdoor unit in order to ensure more air distribution in a large zone. The controller can only control the master unit. The slave unit will work in the same state as the master unit.</a:t>
            </a:r>
            <a:endParaRPr lang="en-US" altLang="zh-CN" sz="2000" dirty="0">
              <a:latin typeface="Times New Roman" pitchFamily="18" charset="0"/>
              <a:ea typeface="微软雅黑" pitchFamily="34" charset="-122"/>
              <a:cs typeface="Times New Roman" pitchFamily="18" charset="0"/>
            </a:endParaRPr>
          </a:p>
        </p:txBody>
      </p:sp>
      <p:graphicFrame>
        <p:nvGraphicFramePr>
          <p:cNvPr id="19" name="表格 18"/>
          <p:cNvGraphicFramePr>
            <a:graphicFrameLocks noGrp="1"/>
          </p:cNvGraphicFramePr>
          <p:nvPr/>
        </p:nvGraphicFramePr>
        <p:xfrm>
          <a:off x="431800" y="2492375"/>
          <a:ext cx="4429125" cy="1341440"/>
        </p:xfrm>
        <a:graphic>
          <a:graphicData uri="http://schemas.openxmlformats.org/drawingml/2006/table">
            <a:tbl>
              <a:tblPr firstRow="1" bandRow="1">
                <a:tableStyleId>{5C22544A-7EE6-4342-B048-85BDC9FD1C3A}</a:tableStyleId>
              </a:tblPr>
              <a:tblGrid>
                <a:gridCol w="1476375"/>
                <a:gridCol w="1476375"/>
                <a:gridCol w="1476375"/>
              </a:tblGrid>
              <a:tr h="335360">
                <a:tc>
                  <a:txBody>
                    <a:bodyPr/>
                    <a:lstStyle/>
                    <a:p>
                      <a:endParaRPr lang="zh-CN" altLang="en-US" sz="1600" dirty="0">
                        <a:latin typeface="Times New Roman" pitchFamily="18" charset="0"/>
                        <a:cs typeface="Times New Roman" pitchFamily="18" charset="0"/>
                      </a:endParaRPr>
                    </a:p>
                  </a:txBody>
                  <a:tcPr marL="91411" marR="91411" marT="45716" marB="45716"/>
                </a:tc>
                <a:tc>
                  <a:txBody>
                    <a:bodyPr/>
                    <a:lstStyle/>
                    <a:p>
                      <a:pPr algn="ctr"/>
                      <a:r>
                        <a:rPr lang="en-US" altLang="zh-CN" sz="1600" dirty="0" smtClean="0">
                          <a:latin typeface="Times New Roman" pitchFamily="18" charset="0"/>
                          <a:cs typeface="Times New Roman" pitchFamily="18" charset="0"/>
                        </a:rPr>
                        <a:t>Indoor Units</a:t>
                      </a:r>
                      <a:endParaRPr lang="zh-CN" altLang="en-US" sz="1600" dirty="0">
                        <a:latin typeface="Times New Roman" pitchFamily="18" charset="0"/>
                        <a:cs typeface="Times New Roman" pitchFamily="18" charset="0"/>
                      </a:endParaRPr>
                    </a:p>
                  </a:txBody>
                  <a:tcPr marL="91411" marR="91411" marT="45716" marB="45716"/>
                </a:tc>
                <a:tc>
                  <a:txBody>
                    <a:bodyPr/>
                    <a:lstStyle/>
                    <a:p>
                      <a:pPr algn="ctr"/>
                      <a:r>
                        <a:rPr lang="en-US" altLang="zh-CN" sz="1600" dirty="0" smtClean="0">
                          <a:latin typeface="Times New Roman" pitchFamily="18" charset="0"/>
                          <a:cs typeface="Times New Roman" pitchFamily="18" charset="0"/>
                        </a:rPr>
                        <a:t>Outdoor Unit</a:t>
                      </a:r>
                      <a:endParaRPr lang="zh-CN" altLang="en-US" sz="1600" dirty="0">
                        <a:latin typeface="Times New Roman" pitchFamily="18" charset="0"/>
                        <a:cs typeface="Times New Roman" pitchFamily="18" charset="0"/>
                      </a:endParaRPr>
                    </a:p>
                  </a:txBody>
                  <a:tcPr marL="91411" marR="91411" marT="45716" marB="45716"/>
                </a:tc>
              </a:tr>
              <a:tr h="335360">
                <a:tc rowSpan="3">
                  <a:txBody>
                    <a:bodyPr/>
                    <a:lstStyle/>
                    <a:p>
                      <a:pPr algn="ctr"/>
                      <a:r>
                        <a:rPr lang="en-US" altLang="zh-CN" sz="1600" dirty="0" smtClean="0">
                          <a:latin typeface="Times New Roman" pitchFamily="18" charset="0"/>
                          <a:cs typeface="Times New Roman" pitchFamily="18" charset="0"/>
                        </a:rPr>
                        <a:t>Twin System</a:t>
                      </a:r>
                      <a:endParaRPr lang="zh-CN" altLang="en-US" sz="1600" dirty="0">
                        <a:latin typeface="Times New Roman" pitchFamily="18" charset="0"/>
                        <a:cs typeface="Times New Roman" pitchFamily="18" charset="0"/>
                      </a:endParaRPr>
                    </a:p>
                  </a:txBody>
                  <a:tcPr marL="91411" marR="91411" marT="45716" marB="45716" anchor="ctr"/>
                </a:tc>
                <a:tc>
                  <a:txBody>
                    <a:bodyPr/>
                    <a:lstStyle/>
                    <a:p>
                      <a:pPr algn="ctr"/>
                      <a:r>
                        <a:rPr lang="en-US" altLang="zh-CN" sz="1600" dirty="0" smtClean="0">
                          <a:latin typeface="Times New Roman" pitchFamily="18" charset="0"/>
                          <a:cs typeface="Times New Roman" pitchFamily="18" charset="0"/>
                        </a:rPr>
                        <a:t>18K</a:t>
                      </a:r>
                      <a:r>
                        <a:rPr lang="en-US" altLang="zh-CN" sz="1600" baseline="0" dirty="0" smtClean="0">
                          <a:latin typeface="Times New Roman" pitchFamily="18" charset="0"/>
                          <a:cs typeface="Times New Roman" pitchFamily="18" charset="0"/>
                        </a:rPr>
                        <a:t> + 18K</a:t>
                      </a:r>
                      <a:endParaRPr lang="zh-CN" altLang="en-US" sz="1600" dirty="0">
                        <a:latin typeface="Times New Roman" pitchFamily="18" charset="0"/>
                        <a:cs typeface="Times New Roman" pitchFamily="18" charset="0"/>
                      </a:endParaRPr>
                    </a:p>
                  </a:txBody>
                  <a:tcPr marL="91411" marR="91411" marT="45716" marB="45716"/>
                </a:tc>
                <a:tc>
                  <a:txBody>
                    <a:bodyPr/>
                    <a:lstStyle/>
                    <a:p>
                      <a:pPr algn="ctr"/>
                      <a:r>
                        <a:rPr lang="en-US" altLang="zh-CN" sz="1600" dirty="0" smtClean="0">
                          <a:latin typeface="Times New Roman" pitchFamily="18" charset="0"/>
                          <a:cs typeface="Times New Roman" pitchFamily="18" charset="0"/>
                        </a:rPr>
                        <a:t>36K</a:t>
                      </a:r>
                      <a:endParaRPr lang="zh-CN" altLang="en-US" sz="1600" dirty="0">
                        <a:latin typeface="Times New Roman" pitchFamily="18" charset="0"/>
                        <a:cs typeface="Times New Roman" pitchFamily="18" charset="0"/>
                      </a:endParaRPr>
                    </a:p>
                  </a:txBody>
                  <a:tcPr marL="91411" marR="91411" marT="45716" marB="45716"/>
                </a:tc>
              </a:tr>
              <a:tr h="335360">
                <a:tc vMerge="1">
                  <a:txBody>
                    <a:bodyPr/>
                    <a:lstStyle/>
                    <a:p>
                      <a:endParaRPr lang="zh-CN" altLang="en-US" dirty="0"/>
                    </a:p>
                  </a:txBody>
                  <a:tcPr/>
                </a:tc>
                <a:tc>
                  <a:txBody>
                    <a:bodyPr/>
                    <a:lstStyle/>
                    <a:p>
                      <a:pPr algn="ctr"/>
                      <a:r>
                        <a:rPr lang="en-US" altLang="zh-CN" sz="1600" dirty="0" smtClean="0">
                          <a:latin typeface="Times New Roman" pitchFamily="18" charset="0"/>
                          <a:cs typeface="Times New Roman" pitchFamily="18" charset="0"/>
                        </a:rPr>
                        <a:t>24K</a:t>
                      </a:r>
                      <a:r>
                        <a:rPr lang="en-US" altLang="zh-CN" sz="1600" baseline="0" dirty="0" smtClean="0">
                          <a:latin typeface="Times New Roman" pitchFamily="18" charset="0"/>
                          <a:cs typeface="Times New Roman" pitchFamily="18" charset="0"/>
                        </a:rPr>
                        <a:t> + 24K</a:t>
                      </a:r>
                      <a:endParaRPr lang="zh-CN" altLang="en-US" sz="1600" dirty="0">
                        <a:latin typeface="Times New Roman" pitchFamily="18" charset="0"/>
                        <a:cs typeface="Times New Roman" pitchFamily="18" charset="0"/>
                      </a:endParaRPr>
                    </a:p>
                  </a:txBody>
                  <a:tcPr marL="91411" marR="91411" marT="45716" marB="45716"/>
                </a:tc>
                <a:tc>
                  <a:txBody>
                    <a:bodyPr/>
                    <a:lstStyle/>
                    <a:p>
                      <a:pPr algn="ctr"/>
                      <a:r>
                        <a:rPr lang="en-US" altLang="zh-CN" sz="1600" dirty="0" smtClean="0">
                          <a:latin typeface="Times New Roman" pitchFamily="18" charset="0"/>
                          <a:cs typeface="Times New Roman" pitchFamily="18" charset="0"/>
                        </a:rPr>
                        <a:t>48K</a:t>
                      </a:r>
                      <a:endParaRPr lang="zh-CN" altLang="en-US" sz="1600" dirty="0">
                        <a:latin typeface="Times New Roman" pitchFamily="18" charset="0"/>
                        <a:cs typeface="Times New Roman" pitchFamily="18" charset="0"/>
                      </a:endParaRPr>
                    </a:p>
                  </a:txBody>
                  <a:tcPr marL="91411" marR="91411" marT="45716" marB="45716"/>
                </a:tc>
              </a:tr>
              <a:tr h="335360">
                <a:tc vMerge="1">
                  <a:txBody>
                    <a:bodyPr/>
                    <a:lstStyle/>
                    <a:p>
                      <a:endParaRPr lang="zh-CN" altLang="en-US" dirty="0"/>
                    </a:p>
                  </a:txBody>
                  <a:tcPr/>
                </a:tc>
                <a:tc>
                  <a:txBody>
                    <a:bodyPr/>
                    <a:lstStyle/>
                    <a:p>
                      <a:pPr algn="ctr"/>
                      <a:r>
                        <a:rPr lang="en-US" altLang="zh-CN" sz="1600" dirty="0" smtClean="0">
                          <a:latin typeface="Times New Roman" pitchFamily="18" charset="0"/>
                          <a:cs typeface="Times New Roman" pitchFamily="18" charset="0"/>
                        </a:rPr>
                        <a:t>30K + 30K</a:t>
                      </a:r>
                      <a:endParaRPr lang="zh-CN" altLang="en-US" sz="1600" dirty="0">
                        <a:latin typeface="Times New Roman" pitchFamily="18" charset="0"/>
                        <a:cs typeface="Times New Roman" pitchFamily="18" charset="0"/>
                      </a:endParaRPr>
                    </a:p>
                  </a:txBody>
                  <a:tcPr marL="91411" marR="91411" marT="45716" marB="45716"/>
                </a:tc>
                <a:tc>
                  <a:txBody>
                    <a:bodyPr/>
                    <a:lstStyle/>
                    <a:p>
                      <a:pPr algn="ctr"/>
                      <a:r>
                        <a:rPr lang="en-US" altLang="zh-CN" sz="1600" dirty="0" smtClean="0">
                          <a:latin typeface="Times New Roman" pitchFamily="18" charset="0"/>
                          <a:cs typeface="Times New Roman" pitchFamily="18" charset="0"/>
                        </a:rPr>
                        <a:t>60K</a:t>
                      </a:r>
                      <a:endParaRPr lang="zh-CN" altLang="en-US" sz="1600" dirty="0">
                        <a:latin typeface="Times New Roman" pitchFamily="18" charset="0"/>
                        <a:cs typeface="Times New Roman" pitchFamily="18" charset="0"/>
                      </a:endParaRPr>
                    </a:p>
                  </a:txBody>
                  <a:tcPr marL="91411" marR="91411" marT="45716" marB="45716"/>
                </a:tc>
              </a:tr>
            </a:tbl>
          </a:graphicData>
        </a:graphic>
      </p:graphicFrame>
      <p:pic>
        <p:nvPicPr>
          <p:cNvPr id="11290" name="Picture 6" descr="d:\mydata\桌面\网页设计灰条.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6" descr="d:\mydata\桌面\网页设计灰条.pn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0"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1" name="Picture 5" descr="d:\mydata\桌面\网页设计蓝条2.png"/>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794" y="2122611"/>
            <a:ext cx="3389313"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爆炸形 1 12"/>
          <p:cNvSpPr/>
          <p:nvPr/>
        </p:nvSpPr>
        <p:spPr bwMode="auto">
          <a:xfrm>
            <a:off x="3056141" y="3676469"/>
            <a:ext cx="3496866" cy="1336707"/>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400" b="1" i="0" u="sng" strike="noStrike" cap="none" normalizeH="0" baseline="0" dirty="0" smtClean="0">
                <a:ln>
                  <a:noFill/>
                </a:ln>
                <a:solidFill>
                  <a:srgbClr val="FF0000"/>
                </a:solidFill>
                <a:effectLst/>
                <a:latin typeface="Arial" pitchFamily="34" charset="0"/>
                <a:ea typeface="宋体" pitchFamily="2" charset="-122"/>
              </a:rPr>
              <a:t>Available</a:t>
            </a:r>
            <a:r>
              <a:rPr kumimoji="0" lang="en-US" altLang="zh-CN" sz="1400" b="1" i="0" u="sng" strike="noStrike" cap="none" normalizeH="0" dirty="0" smtClean="0">
                <a:ln>
                  <a:noFill/>
                </a:ln>
                <a:solidFill>
                  <a:srgbClr val="FF0000"/>
                </a:solidFill>
                <a:effectLst/>
                <a:latin typeface="Arial" pitchFamily="34" charset="0"/>
                <a:ea typeface="宋体" pitchFamily="2" charset="-122"/>
              </a:rPr>
              <a:t> for Inverter Multi model</a:t>
            </a:r>
            <a:endParaRPr kumimoji="0" lang="zh-CN" altLang="en-US" sz="14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5"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3"/>
          <p:cNvSpPr txBox="1">
            <a:spLocks noChangeArrowheads="1"/>
          </p:cNvSpPr>
          <p:nvPr/>
        </p:nvSpPr>
        <p:spPr bwMode="auto">
          <a:xfrm>
            <a:off x="238125" y="908050"/>
            <a:ext cx="81026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 typeface="Wingdings" pitchFamily="2" charset="2"/>
              <a:buChar char="Ø"/>
            </a:pPr>
            <a:r>
              <a:rPr lang="en-US" altLang="zh-CN" sz="2400" b="1">
                <a:latin typeface="Times New Roman" pitchFamily="18" charset="0"/>
                <a:cs typeface="Times New Roman" pitchFamily="18" charset="0"/>
              </a:rPr>
              <a:t>Outstanding Features</a:t>
            </a:r>
            <a:endParaRPr lang="zh-CN" altLang="en-US" sz="2400" b="1">
              <a:latin typeface="Times New Roman" pitchFamily="18" charset="0"/>
              <a:cs typeface="Times New Roman" pitchFamily="18" charset="0"/>
            </a:endParaRPr>
          </a:p>
        </p:txBody>
      </p:sp>
      <p:pic>
        <p:nvPicPr>
          <p:cNvPr id="12292" name="图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1740" y="2276872"/>
            <a:ext cx="45720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矩形 2"/>
          <p:cNvSpPr>
            <a:spLocks noChangeArrowheads="1"/>
          </p:cNvSpPr>
          <p:nvPr/>
        </p:nvSpPr>
        <p:spPr bwMode="auto">
          <a:xfrm>
            <a:off x="800100" y="4941888"/>
            <a:ext cx="7121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latin typeface="Times New Roman" pitchFamily="18" charset="0"/>
                <a:cs typeface="Times New Roman" pitchFamily="18" charset="0"/>
              </a:rPr>
              <a:t>Reserved Air </a:t>
            </a:r>
            <a:r>
              <a:rPr lang="en-US" altLang="zh-CN" sz="2000" b="1" dirty="0" smtClean="0">
                <a:latin typeface="Times New Roman" pitchFamily="18" charset="0"/>
                <a:cs typeface="Times New Roman" pitchFamily="18" charset="0"/>
              </a:rPr>
              <a:t>Outlet For Duct</a:t>
            </a:r>
          </a:p>
          <a:p>
            <a:endParaRPr lang="zh-CN" altLang="en-US" sz="2000" b="1" dirty="0">
              <a:latin typeface="Times New Roman" pitchFamily="18" charset="0"/>
              <a:cs typeface="Times New Roman" pitchFamily="18" charset="0"/>
            </a:endParaRPr>
          </a:p>
          <a:p>
            <a:r>
              <a:rPr lang="en-US" altLang="zh-CN" sz="2000" dirty="0">
                <a:latin typeface="Times New Roman" pitchFamily="18" charset="0"/>
                <a:cs typeface="Times New Roman" pitchFamily="18" charset="0"/>
              </a:rPr>
              <a:t>Reserves the space for air outlet from the side of indoor unit; </a:t>
            </a:r>
          </a:p>
          <a:p>
            <a:r>
              <a:rPr lang="en-US" altLang="zh-CN" sz="2000" dirty="0">
                <a:latin typeface="Times New Roman" pitchFamily="18" charset="0"/>
                <a:cs typeface="Times New Roman" pitchFamily="18" charset="0"/>
              </a:rPr>
              <a:t>It’s </a:t>
            </a:r>
            <a:r>
              <a:rPr lang="en-US" altLang="zh-CN" sz="2000" dirty="0" smtClean="0">
                <a:latin typeface="Times New Roman" pitchFamily="18" charset="0"/>
                <a:cs typeface="Times New Roman" pitchFamily="18" charset="0"/>
              </a:rPr>
              <a:t>available </a:t>
            </a:r>
            <a:r>
              <a:rPr lang="en-US" altLang="zh-CN" sz="2000" dirty="0">
                <a:latin typeface="Times New Roman" pitchFamily="18" charset="0"/>
                <a:cs typeface="Times New Roman" pitchFamily="18" charset="0"/>
              </a:rPr>
              <a:t>to connect air duct from side to </a:t>
            </a:r>
            <a:r>
              <a:rPr lang="en-US" altLang="zh-CN" sz="2000" dirty="0" smtClean="0">
                <a:latin typeface="Times New Roman" pitchFamily="18" charset="0"/>
                <a:cs typeface="Times New Roman" pitchFamily="18" charset="0"/>
              </a:rPr>
              <a:t>small </a:t>
            </a:r>
            <a:r>
              <a:rPr lang="en-US" altLang="zh-CN" sz="2000" dirty="0">
                <a:latin typeface="Times New Roman" pitchFamily="18" charset="0"/>
                <a:cs typeface="Times New Roman" pitchFamily="18" charset="0"/>
              </a:rPr>
              <a:t>rooms nearby. </a:t>
            </a:r>
            <a:endParaRPr lang="zh-CN" altLang="en-US" sz="2000" dirty="0">
              <a:latin typeface="Times New Roman" pitchFamily="18" charset="0"/>
              <a:cs typeface="Times New Roman" pitchFamily="18" charset="0"/>
            </a:endParaRPr>
          </a:p>
        </p:txBody>
      </p:sp>
      <p:pic>
        <p:nvPicPr>
          <p:cNvPr id="12294" name="Picture 6" descr="d:\mydata\桌面\网页设计灰条.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7025" y="1412875"/>
            <a:ext cx="24145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d:\mydata\桌面\网页设计灰条.pn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38" y="1412875"/>
            <a:ext cx="24669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5076825" y="1557338"/>
            <a:ext cx="125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tx1">
                    <a:lumMod val="65000"/>
                    <a:lumOff val="35000"/>
                  </a:schemeClr>
                </a:solidFill>
                <a:latin typeface="Times New Roman" pitchFamily="18" charset="0"/>
                <a:cs typeface="Times New Roman" pitchFamily="18" charset="0"/>
              </a:rPr>
              <a:t>Health</a:t>
            </a:r>
            <a:endParaRPr lang="zh-CN" altLang="en-US" b="1" dirty="0">
              <a:solidFill>
                <a:schemeClr val="tx1">
                  <a:lumMod val="65000"/>
                  <a:lumOff val="35000"/>
                </a:schemeClr>
              </a:solidFill>
              <a:latin typeface="Times New Roman" pitchFamily="18" charset="0"/>
              <a:cs typeface="Times New Roman" pitchFamily="18" charset="0"/>
            </a:endParaRPr>
          </a:p>
        </p:txBody>
      </p:sp>
      <p:sp>
        <p:nvSpPr>
          <p:cNvPr id="28" name="TextBox 5"/>
          <p:cNvSpPr txBox="1">
            <a:spLocks noChangeArrowheads="1"/>
          </p:cNvSpPr>
          <p:nvPr/>
        </p:nvSpPr>
        <p:spPr bwMode="auto">
          <a:xfrm>
            <a:off x="800100" y="1577975"/>
            <a:ext cx="161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80000"/>
              <a:defRPr/>
            </a:pPr>
            <a:r>
              <a:rPr lang="en-US" altLang="zh-CN" b="1" dirty="0" smtClean="0">
                <a:solidFill>
                  <a:schemeClr val="tx1">
                    <a:lumMod val="65000"/>
                    <a:lumOff val="35000"/>
                  </a:schemeClr>
                </a:solidFill>
                <a:latin typeface="Times New Roman" pitchFamily="18" charset="0"/>
                <a:cs typeface="Times New Roman" pitchFamily="18" charset="0"/>
              </a:rPr>
              <a:t>Comfort</a:t>
            </a:r>
            <a:endParaRPr lang="zh-CN" altLang="en-US" b="1" dirty="0" smtClean="0">
              <a:solidFill>
                <a:schemeClr val="tx1">
                  <a:lumMod val="65000"/>
                  <a:lumOff val="35000"/>
                </a:schemeClr>
              </a:solidFill>
              <a:latin typeface="Times New Roman" pitchFamily="18" charset="0"/>
              <a:cs typeface="Times New Roman" pitchFamily="18" charset="0"/>
            </a:endParaRPr>
          </a:p>
        </p:txBody>
      </p:sp>
      <p:pic>
        <p:nvPicPr>
          <p:cNvPr id="29" name="Picture 5" descr="d:\mydata\桌面\网页设计蓝条2.png"/>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80190" y="1412776"/>
            <a:ext cx="6763810" cy="7057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Box 36"/>
          <p:cNvSpPr txBox="1">
            <a:spLocks noChangeArrowheads="1"/>
          </p:cNvSpPr>
          <p:nvPr/>
        </p:nvSpPr>
        <p:spPr bwMode="auto">
          <a:xfrm>
            <a:off x="2698750" y="154305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chemeClr val="bg1"/>
                </a:solidFill>
                <a:latin typeface="Times New Roman" pitchFamily="18" charset="0"/>
                <a:cs typeface="Times New Roman" pitchFamily="18" charset="0"/>
              </a:rPr>
              <a:t>Convenience</a:t>
            </a:r>
            <a:endParaRPr lang="zh-CN" altLang="en-US" b="1">
              <a:solidFill>
                <a:schemeClr val="bg1"/>
              </a:solidFill>
              <a:latin typeface="Times New Roman" pitchFamily="18" charset="0"/>
              <a:cs typeface="Times New Roman" pitchFamily="18" charset="0"/>
            </a:endParaRPr>
          </a:p>
        </p:txBody>
      </p:sp>
      <p:sp>
        <p:nvSpPr>
          <p:cNvPr id="12" name="爆炸形 1 11"/>
          <p:cNvSpPr/>
          <p:nvPr/>
        </p:nvSpPr>
        <p:spPr bwMode="auto">
          <a:xfrm>
            <a:off x="4470139" y="4509119"/>
            <a:ext cx="2472260" cy="1128093"/>
          </a:xfrm>
          <a:prstGeom prst="irregularSeal1">
            <a:avLst/>
          </a:prstGeom>
          <a:solidFill>
            <a:srgbClr val="FFC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smtClean="0">
                <a:ln>
                  <a:noFill/>
                </a:ln>
                <a:solidFill>
                  <a:srgbClr val="FF0000"/>
                </a:solidFill>
                <a:effectLst/>
                <a:latin typeface="Arial" pitchFamily="34" charset="0"/>
                <a:ea typeface="宋体" pitchFamily="2" charset="-122"/>
              </a:rPr>
              <a:t>Standard</a:t>
            </a:r>
            <a:endParaRPr kumimoji="0" lang="zh-CN" altLang="en-US" sz="1800" b="1" i="0" u="sng" strike="noStrike" cap="none" normalizeH="0" baseline="0" dirty="0" smtClean="0">
              <a:ln>
                <a:noFill/>
              </a:ln>
              <a:solidFill>
                <a:srgbClr val="FF0000"/>
              </a:solidFill>
              <a:effectLst/>
              <a:latin typeface="Arial" pitchFamily="34" charset="0"/>
              <a:ea typeface="宋体" pitchFamily="2" charset="-122"/>
            </a:endParaRPr>
          </a:p>
        </p:txBody>
      </p:sp>
      <p:sp>
        <p:nvSpPr>
          <p:cNvPr id="13" name="Rectangle 6"/>
          <p:cNvSpPr>
            <a:spLocks noChangeArrowheads="1"/>
          </p:cNvSpPr>
          <p:nvPr/>
        </p:nvSpPr>
        <p:spPr bwMode="auto">
          <a:xfrm>
            <a:off x="4482715" y="152636"/>
            <a:ext cx="4140585" cy="492443"/>
          </a:xfrm>
          <a:prstGeom prst="rect">
            <a:avLst/>
          </a:prstGeom>
          <a:noFill/>
          <a:ln>
            <a:noFill/>
          </a:ln>
          <a:effectLst>
            <a:prstShdw prst="shdw17" dist="17961" dir="2700000">
              <a:srgbClr val="3B5E7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r>
              <a:rPr lang="en-US" altLang="zh-CN" sz="2600" b="1" dirty="0" smtClean="0">
                <a:latin typeface="Times New Roman" pitchFamily="18" charset="0"/>
                <a:ea typeface="华文细黑" pitchFamily="2" charset="-122"/>
                <a:cs typeface="Times New Roman" pitchFamily="18" charset="0"/>
              </a:rPr>
              <a:t>1.  Super Slim Cassette</a:t>
            </a:r>
            <a:endParaRPr lang="zh-CN" altLang="en-US" sz="2600" b="1" dirty="0">
              <a:latin typeface="Times New Roman" pitchFamily="18" charset="0"/>
              <a:ea typeface="华文细黑" pitchFamily="2" charset="-122"/>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fontScheme name="Office 主题​​">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Office 主题​​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_2">
  <a:themeElements>
    <a:clrScheme name="Office 主题​​_2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fontScheme name="Office 主题​​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Office 主题​​_2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主题​​">
  <a:themeElements>
    <a:clrScheme name="5_Office 主题​​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fontScheme name="5_Office 主题​​">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Office 主题​​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Office 主题​​">
  <a:themeElements>
    <a:clrScheme name="20_Office 主题​​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fontScheme name="20_Office 主题​​">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0_Office 主题​​ 1">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242852"/>
      </a:dk2>
      <a:lt2>
        <a:srgbClr val="ACCBF9"/>
      </a:lt2>
      <a:accent1>
        <a:srgbClr val="629DD1"/>
      </a:accent1>
      <a:accent2>
        <a:srgbClr val="297FD5"/>
      </a:accent2>
      <a:accent3>
        <a:srgbClr val="FFFFFF"/>
      </a:accent3>
      <a:accent4>
        <a:srgbClr val="000000"/>
      </a:accent4>
      <a:accent5>
        <a:srgbClr val="B7CCE5"/>
      </a:accent5>
      <a:accent6>
        <a:srgbClr val="2472C1"/>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3847</TotalTime>
  <Pages>0</Pages>
  <Words>2809</Words>
  <Characters>0</Characters>
  <Application>Microsoft Office PowerPoint</Application>
  <DocSecurity>0</DocSecurity>
  <PresentationFormat>全屏显示(4:3)</PresentationFormat>
  <Lines>0</Lines>
  <Paragraphs>705</Paragraphs>
  <Slides>67</Slides>
  <Notes>10</Notes>
  <HiddenSlides>0</HiddenSlides>
  <MMClips>0</MMClips>
  <ScaleCrop>false</ScaleCrop>
  <HeadingPairs>
    <vt:vector size="4" baseType="variant">
      <vt:variant>
        <vt:lpstr>主题</vt:lpstr>
      </vt:variant>
      <vt:variant>
        <vt:i4>4</vt:i4>
      </vt:variant>
      <vt:variant>
        <vt:lpstr>幻灯片标题</vt:lpstr>
      </vt:variant>
      <vt:variant>
        <vt:i4>67</vt:i4>
      </vt:variant>
    </vt:vector>
  </HeadingPairs>
  <TitlesOfParts>
    <vt:vector size="71" baseType="lpstr">
      <vt:lpstr>Office 主题​​</vt:lpstr>
      <vt:lpstr>Office 主题​​_2</vt:lpstr>
      <vt:lpstr>5_Office 主题​​</vt:lpstr>
      <vt:lpstr>20_Office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杨日喜</dc:creator>
  <cp:lastModifiedBy>Midea</cp:lastModifiedBy>
  <cp:revision>948</cp:revision>
  <cp:lastPrinted>2013-02-05T04:34:07Z</cp:lastPrinted>
  <dcterms:created xsi:type="dcterms:W3CDTF">2012-09-11T19:07:00Z</dcterms:created>
  <dcterms:modified xsi:type="dcterms:W3CDTF">2015-11-20T02:17:37Z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2052-8.1.0.3483</vt:lpwstr>
  </property>
</Properties>
</file>