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10"/>
  </p:notesMasterIdLst>
  <p:sldIdLst>
    <p:sldId id="395" r:id="rId3"/>
    <p:sldId id="394" r:id="rId4"/>
    <p:sldId id="400" r:id="rId5"/>
    <p:sldId id="401" r:id="rId6"/>
    <p:sldId id="404" r:id="rId7"/>
    <p:sldId id="403" r:id="rId8"/>
    <p:sldId id="405" r:id="rId9"/>
  </p:sldIdLst>
  <p:sldSz cx="9144000" cy="5143500" type="screen16x9"/>
  <p:notesSz cx="6858000" cy="9144000"/>
  <p:embeddedFontLst>
    <p:embeddedFont>
      <p:font typeface="宋体" pitchFamily="2" charset="-122"/>
      <p:regular r:id="rId11"/>
    </p:embeddedFont>
    <p:embeddedFont>
      <p:font typeface="Calibri" pitchFamily="34" charset="0"/>
      <p:regular r:id="rId12"/>
      <p:bold r:id="rId13"/>
      <p:italic r:id="rId14"/>
      <p:boldItalic r:id="rId15"/>
    </p:embeddedFont>
    <p:embeddedFont>
      <p:font typeface="微软雅黑" pitchFamily="34" charset="-122"/>
      <p:regular r:id="rId16"/>
      <p:bold r:id="rId17"/>
    </p:embeddedFont>
    <p:embeddedFont>
      <p:font typeface="Arial Unicode MS" pitchFamily="34" charset="-128"/>
      <p:regular r:id="rId18"/>
    </p:embeddedFont>
    <p:embeddedFont>
      <p:font typeface="华文中宋" charset="-122"/>
      <p:regular r:id="rId19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4CC8F4"/>
    <a:srgbClr val="1F94D2"/>
    <a:srgbClr val="47A7DA"/>
    <a:srgbClr val="B4B1A8"/>
    <a:srgbClr val="3A3832"/>
    <a:srgbClr val="C0C0C0"/>
    <a:srgbClr val="5590AF"/>
    <a:srgbClr val="CDCDCD"/>
    <a:srgbClr val="FFFFFF"/>
    <a:srgbClr val="008A3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294" autoAdjust="0"/>
    <p:restoredTop sz="93923" autoAdjust="0"/>
  </p:normalViewPr>
  <p:slideViewPr>
    <p:cSldViewPr>
      <p:cViewPr varScale="1">
        <p:scale>
          <a:sx n="110" d="100"/>
          <a:sy n="110" d="100"/>
        </p:scale>
        <p:origin x="-672" y="-8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834"/>
    </p:cViewPr>
  </p:outlineViewPr>
  <p:notesTextViewPr>
    <p:cViewPr>
      <p:scale>
        <a:sx n="75" d="100"/>
        <a:sy n="75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5" Type="http://schemas.openxmlformats.org/officeDocument/2006/relationships/slide" Target="slides/slide3.xml"/><Relationship Id="rId15" Type="http://schemas.openxmlformats.org/officeDocument/2006/relationships/font" Target="fonts/font5.fntdata"/><Relationship Id="rId23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4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06EA42-B32F-4D1A-A912-CD27E38B0BBB}" type="datetimeFigureOut">
              <a:rPr lang="zh-CN" altLang="en-US" smtClean="0"/>
              <a:pPr/>
              <a:t>2022/11/10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89D618-85DA-4F28-B80C-7ED2A81FCAC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704738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表层更加致密，所以耐腐蚀性会更好。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9D618-85DA-4F28-B80C-7ED2A81FCACC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500</a:t>
            </a:r>
            <a:r>
              <a:rPr lang="zh-CN" altLang="en-US" dirty="0"/>
              <a:t>个小时的盐雾测试后，金色铝箔几乎看不到腐蚀痕迹。</a:t>
            </a:r>
            <a:r>
              <a:rPr lang="zh-CN" altLang="en-US" sz="1200" dirty="0">
                <a:latin typeface="+mn-ea"/>
              </a:rPr>
              <a:t>中性盐雾试验按</a:t>
            </a:r>
            <a:r>
              <a:rPr lang="en-US" altLang="zh-CN" sz="1200" dirty="0">
                <a:latin typeface="+mn-ea"/>
              </a:rPr>
              <a:t>GB/T 1771</a:t>
            </a:r>
            <a:r>
              <a:rPr lang="zh-CN" altLang="zh-CN" sz="1200" dirty="0">
                <a:latin typeface="+mn-ea"/>
              </a:rPr>
              <a:t>的规定进行</a:t>
            </a:r>
            <a:endParaRPr lang="en-US" altLang="zh-CN" sz="1200" dirty="0">
              <a:latin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9D618-85DA-4F28-B80C-7ED2A81FCACC}" type="slidenum">
              <a:rPr lang="zh-CN" altLang="en-US" smtClean="0">
                <a:solidFill>
                  <a:prstClr val="black"/>
                </a:solidFill>
              </a:rPr>
              <a:pPr/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30</a:t>
            </a:r>
            <a:r>
              <a:rPr lang="zh-CN" altLang="en-US" dirty="0"/>
              <a:t>分钟的酸性物质腐蚀，金色铝箔的被腐蚀情况远好于蓝色。</a:t>
            </a:r>
            <a:r>
              <a:rPr lang="zh-CN" altLang="en-US" sz="1200" dirty="0">
                <a:latin typeface="+mn-ea"/>
              </a:rPr>
              <a:t>耐酸性试验按</a:t>
            </a:r>
            <a:r>
              <a:rPr lang="en-US" altLang="zh-CN" sz="1200" dirty="0">
                <a:latin typeface="+mn-ea"/>
              </a:rPr>
              <a:t>YS/T 95.2</a:t>
            </a:r>
            <a:r>
              <a:rPr lang="zh-CN" altLang="en-US" sz="1200" dirty="0">
                <a:latin typeface="+mn-ea"/>
              </a:rPr>
              <a:t>进行</a:t>
            </a:r>
            <a:endParaRPr lang="en-US" altLang="zh-CN" sz="1200" dirty="0">
              <a:latin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9D618-85DA-4F28-B80C-7ED2A81FCACC}" type="slidenum">
              <a:rPr lang="zh-CN" altLang="en-US" smtClean="0">
                <a:solidFill>
                  <a:prstClr val="black"/>
                </a:solidFill>
              </a:rPr>
              <a:pPr/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金色的亲水角更小，所以水更容易滑落，对风的阻力更小。图为干湿循环测试后的角度对比图。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9D618-85DA-4F28-B80C-7ED2A81FCACC}" type="slidenum">
              <a:rPr lang="zh-CN" altLang="en-US" smtClean="0">
                <a:solidFill>
                  <a:prstClr val="black"/>
                </a:solidFill>
              </a:rPr>
              <a:pPr/>
              <a:t>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98425-4401-4E2B-B7E3-4E4D5E3238A9}" type="datetimeFigureOut">
              <a:rPr lang="zh-CN" altLang="en-US" smtClean="0"/>
              <a:pPr/>
              <a:t>2022/11/10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A14E9-36F1-46D3-BF0A-9A56F3E698A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98425-4401-4E2B-B7E3-4E4D5E3238A9}" type="datetimeFigureOut">
              <a:rPr lang="zh-CN" altLang="en-US" smtClean="0"/>
              <a:pPr/>
              <a:t>2022/11/10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A14E9-36F1-46D3-BF0A-9A56F3E698A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98425-4401-4E2B-B7E3-4E4D5E3238A9}" type="datetimeFigureOut">
              <a:rPr lang="zh-CN" altLang="en-US" smtClean="0"/>
              <a:pPr/>
              <a:t>2022/11/10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A14E9-36F1-46D3-BF0A-9A56F3E698A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55776" y="87474"/>
            <a:ext cx="5902424" cy="486054"/>
          </a:xfrm>
        </p:spPr>
        <p:txBody>
          <a:bodyPr/>
          <a:lstStyle>
            <a:lvl1pPr algn="r">
              <a:defRPr sz="1800" b="1">
                <a:latin typeface="华文中宋" panose="02010600040101010101" pitchFamily="2" charset="-122"/>
                <a:ea typeface="华文中宋" panose="02010600040101010101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5800" y="735546"/>
            <a:ext cx="7772400" cy="38364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Untitled-3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5841" y="4866282"/>
            <a:ext cx="8641368" cy="189744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255841" y="4859820"/>
            <a:ext cx="8641368" cy="207749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900" b="1" i="1" dirty="0">
                <a:solidFill>
                  <a:srgbClr val="5F5F5F"/>
                </a:solidFill>
                <a:latin typeface="微软雅黑" panose="020B0503020204020204" charset="-122"/>
                <a:ea typeface="微软雅黑" panose="020B0503020204020204" charset="-122"/>
              </a:rPr>
              <a:t>Pg. </a:t>
            </a:r>
            <a:fld id="{533C61DF-EE8B-49BF-B595-CDBF3A74C2A1}" type="slidenum">
              <a:rPr lang="en-US" altLang="zh-CN" sz="900" b="1" i="1" dirty="0" smtClean="0">
                <a:solidFill>
                  <a:srgbClr val="5F5F5F"/>
                </a:solidFill>
                <a:latin typeface="微软雅黑" panose="020B0503020204020204" charset="-122"/>
                <a:ea typeface="微软雅黑" panose="020B0503020204020204" charset="-122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 sz="900" b="1" i="1" dirty="0">
              <a:solidFill>
                <a:srgbClr val="5F5F5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98425-4401-4E2B-B7E3-4E4D5E3238A9}" type="datetimeFigureOut">
              <a:rPr lang="zh-CN" altLang="en-US" smtClean="0"/>
              <a:pPr/>
              <a:t>2022/11/10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A14E9-36F1-46D3-BF0A-9A56F3E698A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98425-4401-4E2B-B7E3-4E4D5E3238A9}" type="datetimeFigureOut">
              <a:rPr lang="zh-CN" altLang="en-US" smtClean="0"/>
              <a:pPr/>
              <a:t>2022/11/10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A14E9-36F1-46D3-BF0A-9A56F3E698A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98425-4401-4E2B-B7E3-4E4D5E3238A9}" type="datetimeFigureOut">
              <a:rPr lang="zh-CN" altLang="en-US" smtClean="0"/>
              <a:pPr/>
              <a:t>2022/11/10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A14E9-36F1-46D3-BF0A-9A56F3E698A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98425-4401-4E2B-B7E3-4E4D5E3238A9}" type="datetimeFigureOut">
              <a:rPr lang="zh-CN" altLang="en-US" smtClean="0"/>
              <a:pPr/>
              <a:t>2022/11/10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A14E9-36F1-46D3-BF0A-9A56F3E698A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98425-4401-4E2B-B7E3-4E4D5E3238A9}" type="datetimeFigureOut">
              <a:rPr lang="zh-CN" altLang="en-US" smtClean="0"/>
              <a:pPr/>
              <a:t>2022/11/10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A14E9-36F1-46D3-BF0A-9A56F3E698A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F:\袁明理\2017\美的空调海外\4月\2017-0407-竞品PPT\1_0 副本 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98425-4401-4E2B-B7E3-4E4D5E3238A9}" type="datetimeFigureOut">
              <a:rPr lang="zh-CN" altLang="en-US" smtClean="0"/>
              <a:pPr/>
              <a:t>2022/11/10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A14E9-36F1-46D3-BF0A-9A56F3E698A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98425-4401-4E2B-B7E3-4E4D5E3238A9}" type="datetimeFigureOut">
              <a:rPr lang="zh-CN" altLang="en-US" smtClean="0"/>
              <a:pPr/>
              <a:t>2022/11/10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A14E9-36F1-46D3-BF0A-9A56F3E698A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398425-4401-4E2B-B7E3-4E4D5E3238A9}" type="datetimeFigureOut">
              <a:rPr lang="zh-CN" altLang="en-US" smtClean="0"/>
              <a:pPr/>
              <a:t>2022/11/10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4A14E9-36F1-46D3-BF0A-9A56F3E698A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857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68580" tIns="34290" rIns="68580" bIns="3429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85900"/>
            <a:ext cx="7772400" cy="30861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68580" tIns="34290" rIns="68580" bIns="3429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pic>
        <p:nvPicPr>
          <p:cNvPr id="4" name="Picture 9" descr="130330_Midea_logo-01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25206" y="0"/>
            <a:ext cx="2014795" cy="756692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2699792" cy="1100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043362"/>
            <a:ext cx="9144000" cy="1100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5pPr>
      <a:lvl6pPr marL="342900" algn="ctr" rtl="0" fontAlgn="base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6pPr>
      <a:lvl7pPr marL="685800" algn="ctr" rtl="0" fontAlgn="base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7pPr>
      <a:lvl8pPr marL="1028700" algn="ctr" rtl="0" fontAlgn="base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8pPr>
      <a:lvl9pPr marL="1371600" algn="ctr" rtl="0" fontAlgn="base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4630" algn="l" rtl="0" eaLnBrk="0" fontAlgn="base" hangingPunct="0">
        <a:spcBef>
          <a:spcPct val="20000"/>
        </a:spcBef>
        <a:spcAft>
          <a:spcPct val="0"/>
        </a:spcAft>
        <a:buChar char="–"/>
        <a:defRPr kumimoji="1" sz="2100">
          <a:solidFill>
            <a:schemeClr val="tx1"/>
          </a:solidFill>
          <a:latin typeface="+mn-lt"/>
          <a:ea typeface="+mn-ea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kumimoji="1" sz="1800">
          <a:solidFill>
            <a:schemeClr val="tx1"/>
          </a:solidFill>
          <a:latin typeface="+mn-lt"/>
          <a:ea typeface="+mn-ea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kumimoji="1" sz="1500">
          <a:solidFill>
            <a:schemeClr val="tx1"/>
          </a:solidFill>
          <a:latin typeface="+mn-lt"/>
          <a:ea typeface="+mn-ea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0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55" y="0"/>
            <a:ext cx="9141289" cy="51434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3269" y="1495177"/>
            <a:ext cx="28600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Golden Fin</a:t>
            </a:r>
            <a:endParaRPr lang="zh-CN" altLang="en-US" sz="40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0620" y="2203063"/>
            <a:ext cx="18453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Nov 8, 2017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806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842280" y="1029867"/>
            <a:ext cx="3114096" cy="2647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339502"/>
            <a:ext cx="3262432" cy="4129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500"/>
              </a:lnSpc>
              <a:defRPr/>
            </a:pP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Better anti-corrosion ability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423544" y="718590"/>
            <a:ext cx="330890" cy="0"/>
          </a:xfrm>
          <a:prstGeom prst="line">
            <a:avLst/>
          </a:prstGeom>
          <a:ln w="25400">
            <a:solidFill>
              <a:srgbClr val="1A79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754434" y="718590"/>
            <a:ext cx="3337559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187624" y="1029867"/>
            <a:ext cx="3114096" cy="2647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01436" y="3588415"/>
            <a:ext cx="8451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Golden</a:t>
            </a:r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087864" y="3588415"/>
            <a:ext cx="5934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Blue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54970" y="4064754"/>
            <a:ext cx="7323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The unique anti-corrosive golden coating on the condenser can withstand the salty air, rain and other corrosive elements.</a:t>
            </a:r>
            <a:endParaRPr lang="zh-CN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565522" y="1082416"/>
            <a:ext cx="2224950" cy="2634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295265" y="1082221"/>
            <a:ext cx="2225279" cy="2635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14714" y="173580"/>
            <a:ext cx="3466346" cy="3853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Gotham Medium" panose="02000604030000020004" pitchFamily="50" charset="0"/>
              </a:rPr>
              <a:t> </a:t>
            </a:r>
            <a:endParaRPr lang="zh-CN" altLang="zh-CN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4714" y="178862"/>
            <a:ext cx="3466346" cy="3853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  <a:sym typeface="Gotham Medium" panose="02000604030000020004" pitchFamily="50" charset="0"/>
              </a:rPr>
              <a:t>Salt spray test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  <a:sym typeface="Gotham Medium" panose="02000604030000020004" pitchFamily="50" charset="0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423544" y="583256"/>
            <a:ext cx="1624343" cy="0"/>
            <a:chOff x="423544" y="583256"/>
            <a:chExt cx="1624343" cy="0"/>
          </a:xfrm>
        </p:grpSpPr>
        <p:cxnSp>
          <p:nvCxnSpPr>
            <p:cNvPr id="18" name="直接连接符 17"/>
            <p:cNvCxnSpPr/>
            <p:nvPr/>
          </p:nvCxnSpPr>
          <p:spPr>
            <a:xfrm>
              <a:off x="423544" y="583256"/>
              <a:ext cx="330890" cy="0"/>
            </a:xfrm>
            <a:prstGeom prst="line">
              <a:avLst/>
            </a:prstGeom>
            <a:ln w="25400">
              <a:solidFill>
                <a:srgbClr val="1A79A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>
              <a:off x="754434" y="583256"/>
              <a:ext cx="1293453" cy="0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/>
          <p:cNvSpPr txBox="1"/>
          <p:nvPr/>
        </p:nvSpPr>
        <p:spPr>
          <a:xfrm>
            <a:off x="2555776" y="3363838"/>
            <a:ext cx="8806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Golden</a:t>
            </a:r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507783" y="1275606"/>
            <a:ext cx="2766214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840" t="9670" r="9121" b="23869"/>
          <a:stretch/>
        </p:blipFill>
        <p:spPr bwMode="auto">
          <a:xfrm rot="16200000">
            <a:off x="2018487" y="1124390"/>
            <a:ext cx="1656184" cy="2318658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/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24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870004" y="1275606"/>
            <a:ext cx="2766214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74" t="13168" r="6930" b="18931"/>
          <a:stretch/>
        </p:blipFill>
        <p:spPr bwMode="auto">
          <a:xfrm rot="16200000">
            <a:off x="5402863" y="1124390"/>
            <a:ext cx="1656184" cy="2318658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/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6084168" y="3335103"/>
            <a:ext cx="6618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Blue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583668" y="4011910"/>
            <a:ext cx="5976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Arial" pitchFamily="34" charset="0"/>
                <a:cs typeface="Arial" pitchFamily="34" charset="0"/>
              </a:rPr>
              <a:t>Salt spray test 500h, the same as the product has been used for 5 years, golden fin has no obvious corrosion marks.</a:t>
            </a:r>
          </a:p>
        </p:txBody>
      </p:sp>
    </p:spTree>
    <p:extLst>
      <p:ext uri="{BB962C8B-B14F-4D97-AF65-F5344CB8AC3E}">
        <p14:creationId xmlns:p14="http://schemas.microsoft.com/office/powerpoint/2010/main" xmlns="" val="28911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14714" y="173580"/>
            <a:ext cx="3466346" cy="3853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Gotham Medium" panose="02000604030000020004" pitchFamily="50" charset="0"/>
              </a:rPr>
              <a:t> </a:t>
            </a:r>
            <a:endParaRPr lang="zh-CN" altLang="zh-CN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4714" y="178862"/>
            <a:ext cx="3466346" cy="449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  <a:sym typeface="Gotham Medium" panose="02000604030000020004" pitchFamily="50" charset="0"/>
              </a:rPr>
              <a:t>Golden Fin</a:t>
            </a:r>
            <a:endParaRPr lang="zh-CN" altLang="en-US" sz="4000" b="1" dirty="0">
              <a:latin typeface="Arial" panose="020B0604020202020204" pitchFamily="34" charset="0"/>
              <a:cs typeface="Arial" panose="020B0604020202020204" pitchFamily="34" charset="0"/>
              <a:sym typeface="Gotham Medium" panose="02000604030000020004" pitchFamily="50" charset="0"/>
            </a:endParaRPr>
          </a:p>
        </p:txBody>
      </p:sp>
      <p:grpSp>
        <p:nvGrpSpPr>
          <p:cNvPr id="2" name="组合 16"/>
          <p:cNvGrpSpPr/>
          <p:nvPr/>
        </p:nvGrpSpPr>
        <p:grpSpPr>
          <a:xfrm>
            <a:off x="423544" y="583256"/>
            <a:ext cx="1624343" cy="0"/>
            <a:chOff x="423544" y="583256"/>
            <a:chExt cx="1624343" cy="0"/>
          </a:xfrm>
        </p:grpSpPr>
        <p:cxnSp>
          <p:nvCxnSpPr>
            <p:cNvPr id="18" name="直接连接符 17"/>
            <p:cNvCxnSpPr/>
            <p:nvPr/>
          </p:nvCxnSpPr>
          <p:spPr>
            <a:xfrm>
              <a:off x="423544" y="583256"/>
              <a:ext cx="330890" cy="0"/>
            </a:xfrm>
            <a:prstGeom prst="line">
              <a:avLst/>
            </a:prstGeom>
            <a:ln w="25400">
              <a:solidFill>
                <a:srgbClr val="1A79A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>
              <a:off x="754434" y="583256"/>
              <a:ext cx="1293453" cy="0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507783" y="1275606"/>
            <a:ext cx="2766214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870004" y="1275606"/>
            <a:ext cx="2766214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417784" y="3774400"/>
            <a:ext cx="83964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Arial" pitchFamily="34" charset="0"/>
                <a:cs typeface="Arial" pitchFamily="34" charset="0"/>
              </a:rPr>
              <a:t>The acid test for 30 minutes, simulated the product is been used in acid rain, golden fin had no obvious corrosion marks.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50" t="6584" r="4740" b="21193"/>
          <a:stretch/>
        </p:blipFill>
        <p:spPr bwMode="auto">
          <a:xfrm rot="16200000">
            <a:off x="2022917" y="1124390"/>
            <a:ext cx="1656184" cy="2318658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/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7" name="图片 16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670" t="16825" r="11747" b="21887"/>
          <a:stretch/>
        </p:blipFill>
        <p:spPr bwMode="auto">
          <a:xfrm rot="16200000">
            <a:off x="5400092" y="1131591"/>
            <a:ext cx="1656184" cy="2304256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/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2195736" y="3335103"/>
            <a:ext cx="17182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Golden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868144" y="3335103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Blue</a:t>
            </a:r>
          </a:p>
        </p:txBody>
      </p:sp>
    </p:spTree>
    <p:extLst>
      <p:ext uri="{BB962C8B-B14F-4D97-AF65-F5344CB8AC3E}">
        <p14:creationId xmlns:p14="http://schemas.microsoft.com/office/powerpoint/2010/main" xmlns="" val="105238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29415228"/>
              </p:ext>
            </p:extLst>
          </p:nvPr>
        </p:nvGraphicFramePr>
        <p:xfrm>
          <a:off x="273875" y="1549582"/>
          <a:ext cx="6624736" cy="36696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9406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Grey fin(cooling only condenser)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Blue fin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New golden fin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9142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Neutral salty environment 1000h</a:t>
                      </a:r>
                      <a:endParaRPr lang="zh-CN" altLang="en-US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8417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Acid resistance30min</a:t>
                      </a:r>
                      <a:endParaRPr lang="zh-CN" altLang="en-US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pSp>
        <p:nvGrpSpPr>
          <p:cNvPr id="5" name="组合 4"/>
          <p:cNvGrpSpPr/>
          <p:nvPr/>
        </p:nvGrpSpPr>
        <p:grpSpPr>
          <a:xfrm>
            <a:off x="1138171" y="2194908"/>
            <a:ext cx="5665877" cy="2866541"/>
            <a:chOff x="1115816" y="3298763"/>
            <a:chExt cx="5665877" cy="286654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745" t="11316" r="8025" b="21811"/>
            <a:stretch/>
          </p:blipFill>
          <p:spPr bwMode="auto">
            <a:xfrm rot="16200000">
              <a:off x="1372959" y="3041620"/>
              <a:ext cx="1285714" cy="18000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53640926-AAD7-44D8-BBD7-CCE9431645EC}">
                <a14:shadowObscured xmlns:a14="http://schemas.microsoft.com/office/drawing/2010/main" xmlns=""/>
              </a:ext>
            </a:extLst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0551" t="7346" r="8207" b="7940"/>
            <a:stretch/>
          </p:blipFill>
          <p:spPr bwMode="auto">
            <a:xfrm rot="16200000">
              <a:off x="1372959" y="4622446"/>
              <a:ext cx="1285714" cy="18000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53640926-AAD7-44D8-BBD7-CCE9431645EC}">
                <a14:shadowObscured xmlns:a14="http://schemas.microsoft.com/office/drawing/2010/main" xmlns=""/>
              </a:ext>
            </a:extLst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474" t="13168" r="6930" b="18931"/>
            <a:stretch/>
          </p:blipFill>
          <p:spPr bwMode="auto">
            <a:xfrm rot="16200000">
              <a:off x="3317175" y="3041620"/>
              <a:ext cx="1285714" cy="18000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53640926-AAD7-44D8-BBD7-CCE9431645EC}">
                <a14:shadowObscured xmlns:a14="http://schemas.microsoft.com/office/drawing/2010/main" xmlns=""/>
              </a:ext>
            </a:extLst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840" t="9670" r="9121" b="23869"/>
            <a:stretch/>
          </p:blipFill>
          <p:spPr bwMode="auto">
            <a:xfrm rot="16200000">
              <a:off x="5238836" y="3041620"/>
              <a:ext cx="1285714" cy="18000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53640926-AAD7-44D8-BBD7-CCE9431645EC}">
                <a14:shadowObscured xmlns:a14="http://schemas.microsoft.com/office/drawing/2010/main" xmlns=""/>
              </a:ext>
            </a:extLst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650" t="6584" r="4740" b="21193"/>
            <a:stretch/>
          </p:blipFill>
          <p:spPr bwMode="auto">
            <a:xfrm rot="16200000">
              <a:off x="5223953" y="4622447"/>
              <a:ext cx="1285714" cy="18000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53640926-AAD7-44D8-BBD7-CCE9431645EC}">
                <a14:shadowObscured xmlns:a14="http://schemas.microsoft.com/office/drawing/2010/main" xmlns=""/>
              </a:ext>
            </a:extLst>
          </p:spPr>
        </p:pic>
        <p:pic>
          <p:nvPicPr>
            <p:cNvPr id="12" name="图片 11"/>
            <p:cNvPicPr/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9670" t="16825" r="11747" b="21887"/>
            <a:stretch/>
          </p:blipFill>
          <p:spPr bwMode="auto">
            <a:xfrm rot="16200000">
              <a:off x="3317432" y="4622189"/>
              <a:ext cx="1285200" cy="18000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53640926-AAD7-44D8-BBD7-CCE9431645EC}">
                <a14:shadowObscured xmlns:a14="http://schemas.microsoft.com/office/drawing/2010/main" xmlns=""/>
              </a:ext>
            </a:extLst>
          </p:spPr>
        </p:pic>
      </p:grpSp>
      <p:sp>
        <p:nvSpPr>
          <p:cNvPr id="14" name="矩形 13"/>
          <p:cNvSpPr/>
          <p:nvPr/>
        </p:nvSpPr>
        <p:spPr>
          <a:xfrm>
            <a:off x="0" y="692696"/>
            <a:ext cx="93965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1000h salty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environment test(about 10years of normal environment),safety grade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≥</a:t>
            </a: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9.5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no holes caused</a:t>
            </a:r>
          </a:p>
          <a:p>
            <a:pPr>
              <a:lnSpc>
                <a:spcPct val="150000"/>
              </a:lnSpc>
            </a:pP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30 min acid resistance test of 30min(about 10000 times of acid rain condition)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corrosion area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≤</a:t>
            </a: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0.5%</a:t>
            </a:r>
          </a:p>
        </p:txBody>
      </p:sp>
      <p:sp>
        <p:nvSpPr>
          <p:cNvPr id="15" name="矩形 14"/>
          <p:cNvSpPr/>
          <p:nvPr/>
        </p:nvSpPr>
        <p:spPr>
          <a:xfrm>
            <a:off x="6948265" y="1959114"/>
            <a:ext cx="18002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latin typeface="+mn-ea"/>
              </a:rPr>
              <a:t>Note</a:t>
            </a:r>
            <a:r>
              <a:rPr lang="zh-CN" altLang="en-US" sz="1400" dirty="0">
                <a:latin typeface="+mn-ea"/>
              </a:rPr>
              <a:t>：</a:t>
            </a:r>
            <a:endParaRPr lang="en-US" altLang="zh-CN" sz="1400" dirty="0">
              <a:latin typeface="+mn-ea"/>
            </a:endParaRPr>
          </a:p>
          <a:p>
            <a:r>
              <a:rPr lang="en-US" altLang="zh-CN" sz="1400" dirty="0">
                <a:latin typeface="+mn-ea"/>
              </a:rPr>
              <a:t>1.Neutral salty environment test according to GB/T 1771</a:t>
            </a:r>
          </a:p>
          <a:p>
            <a:r>
              <a:rPr lang="en-US" altLang="zh-CN" sz="1400" dirty="0">
                <a:latin typeface="+mn-ea"/>
              </a:rPr>
              <a:t>2. Acid resistance test according to YS/T 95.2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14714" y="173580"/>
            <a:ext cx="3466346" cy="3853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Gotham Medium" panose="02000604030000020004" pitchFamily="50" charset="0"/>
              </a:rPr>
              <a:t> </a:t>
            </a:r>
            <a:endParaRPr lang="zh-CN" altLang="zh-CN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4714" y="178862"/>
            <a:ext cx="3466346" cy="3853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  <a:sym typeface="Gotham Medium" panose="02000604030000020004" pitchFamily="50" charset="0"/>
              </a:rPr>
              <a:t>Salt spray test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  <a:sym typeface="Gotham Medium" panose="02000604030000020004" pitchFamily="50" charset="0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423544" y="583256"/>
            <a:ext cx="1624343" cy="0"/>
            <a:chOff x="423544" y="583256"/>
            <a:chExt cx="1624343" cy="0"/>
          </a:xfrm>
        </p:grpSpPr>
        <p:cxnSp>
          <p:nvCxnSpPr>
            <p:cNvPr id="19" name="直接连接符 18"/>
            <p:cNvCxnSpPr/>
            <p:nvPr/>
          </p:nvCxnSpPr>
          <p:spPr>
            <a:xfrm>
              <a:off x="423544" y="583256"/>
              <a:ext cx="330890" cy="0"/>
            </a:xfrm>
            <a:prstGeom prst="line">
              <a:avLst/>
            </a:prstGeom>
            <a:ln w="25400">
              <a:solidFill>
                <a:srgbClr val="1A79A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754434" y="583256"/>
              <a:ext cx="1293453" cy="0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107891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直接连接符 20"/>
          <p:cNvCxnSpPr/>
          <p:nvPr/>
        </p:nvCxnSpPr>
        <p:spPr>
          <a:xfrm>
            <a:off x="423544" y="632865"/>
            <a:ext cx="330890" cy="0"/>
          </a:xfrm>
          <a:prstGeom prst="line">
            <a:avLst/>
          </a:prstGeom>
          <a:ln w="25400">
            <a:solidFill>
              <a:srgbClr val="1A79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754434" y="632865"/>
            <a:ext cx="1101875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96822" y="207715"/>
            <a:ext cx="2890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Better hydrophilic ability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71600" y="1059582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The golden fin has a smaller contact angle than blue, so the water is easier to flow, we can get the higher heat exchange efficiency.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1228898" y="2041782"/>
            <a:ext cx="4586686" cy="2358743"/>
            <a:chOff x="1237329" y="1610010"/>
            <a:chExt cx="4835644" cy="2486771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 bwMode="auto">
            <a:xfrm>
              <a:off x="1569697" y="1610010"/>
              <a:ext cx="3855078" cy="23349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5398320" y="2124031"/>
              <a:ext cx="493822" cy="2758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100" dirty="0">
                  <a:solidFill>
                    <a:prstClr val="black"/>
                  </a:solidFill>
                  <a:latin typeface="Arial" pitchFamily="34" charset="0"/>
                  <a:ea typeface="微软雅黑" panose="020B0503020204020204" charset="-122"/>
                  <a:cs typeface="Arial" pitchFamily="34" charset="0"/>
                </a:rPr>
                <a:t>Blue</a:t>
              </a:r>
              <a:endParaRPr lang="zh-CN" altLang="en-US" sz="1100" dirty="0">
                <a:solidFill>
                  <a:prstClr val="black"/>
                </a:solidFill>
                <a:latin typeface="Arial" pitchFamily="34" charset="0"/>
                <a:ea typeface="微软雅黑" panose="020B0503020204020204" charset="-122"/>
                <a:cs typeface="Arial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398320" y="2777881"/>
              <a:ext cx="674653" cy="2758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100" dirty="0">
                  <a:latin typeface="Arial" pitchFamily="34" charset="0"/>
                  <a:cs typeface="Arial" pitchFamily="34" charset="0"/>
                </a:rPr>
                <a:t>Golden</a:t>
              </a:r>
              <a:endParaRPr lang="zh-CN" altLang="en-US" sz="11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312358" y="3504081"/>
              <a:ext cx="274121" cy="2676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50" dirty="0">
                  <a:latin typeface="Arial" pitchFamily="34" charset="0"/>
                  <a:ea typeface="方正兰亭中黑简体" panose="02000000000000000000" pitchFamily="2" charset="-122"/>
                  <a:cs typeface="Arial" pitchFamily="34" charset="0"/>
                </a:rPr>
                <a:t>0</a:t>
              </a:r>
              <a:endParaRPr lang="zh-CN" altLang="en-US" sz="1050" dirty="0">
                <a:latin typeface="Arial" pitchFamily="34" charset="0"/>
                <a:ea typeface="方正兰亭中黑简体" panose="02000000000000000000" pitchFamily="2" charset="-122"/>
                <a:cs typeface="Arial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268902" y="3204533"/>
              <a:ext cx="353550" cy="2676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50" dirty="0">
                  <a:latin typeface="Arial" pitchFamily="34" charset="0"/>
                  <a:ea typeface="方正兰亭中黑简体" panose="02000000000000000000" pitchFamily="2" charset="-122"/>
                  <a:cs typeface="Arial" pitchFamily="34" charset="0"/>
                </a:rPr>
                <a:t>10</a:t>
              </a:r>
              <a:endParaRPr lang="zh-CN" altLang="en-US" sz="1050" dirty="0">
                <a:latin typeface="Arial" pitchFamily="34" charset="0"/>
                <a:ea typeface="方正兰亭中黑简体" panose="02000000000000000000" pitchFamily="2" charset="-122"/>
                <a:cs typeface="Arial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261688" y="2924075"/>
              <a:ext cx="353550" cy="2676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50" dirty="0">
                  <a:latin typeface="Arial" pitchFamily="34" charset="0"/>
                  <a:ea typeface="方正兰亭中黑简体" panose="02000000000000000000" pitchFamily="2" charset="-122"/>
                  <a:cs typeface="Arial" pitchFamily="34" charset="0"/>
                </a:rPr>
                <a:t>20</a:t>
              </a:r>
              <a:endParaRPr lang="zh-CN" altLang="en-US" sz="1050" dirty="0">
                <a:latin typeface="Arial" pitchFamily="34" charset="0"/>
                <a:ea typeface="方正兰亭中黑简体" panose="02000000000000000000" pitchFamily="2" charset="-122"/>
                <a:cs typeface="Arial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260887" y="2570978"/>
              <a:ext cx="353550" cy="2676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50" dirty="0">
                  <a:latin typeface="Arial" pitchFamily="34" charset="0"/>
                  <a:ea typeface="方正兰亭中黑简体" panose="02000000000000000000" pitchFamily="2" charset="-122"/>
                  <a:cs typeface="Arial" pitchFamily="34" charset="0"/>
                </a:rPr>
                <a:t>30</a:t>
              </a:r>
              <a:endParaRPr lang="zh-CN" altLang="en-US" sz="1050" dirty="0">
                <a:latin typeface="Arial" pitchFamily="34" charset="0"/>
                <a:ea typeface="方正兰亭中黑简体" panose="02000000000000000000" pitchFamily="2" charset="-122"/>
                <a:cs typeface="Arial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260887" y="2242319"/>
              <a:ext cx="353550" cy="2676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50" dirty="0">
                  <a:latin typeface="Arial" pitchFamily="34" charset="0"/>
                  <a:ea typeface="方正兰亭中黑简体" panose="02000000000000000000" pitchFamily="2" charset="-122"/>
                  <a:cs typeface="Arial" pitchFamily="34" charset="0"/>
                </a:rPr>
                <a:t>40</a:t>
              </a:r>
              <a:endParaRPr lang="zh-CN" altLang="en-US" sz="1050" dirty="0">
                <a:latin typeface="Arial" pitchFamily="34" charset="0"/>
                <a:ea typeface="方正兰亭中黑简体" panose="02000000000000000000" pitchFamily="2" charset="-122"/>
                <a:cs typeface="Arial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642519" y="3829083"/>
              <a:ext cx="512411" cy="2676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50" dirty="0">
                  <a:latin typeface="Arial" pitchFamily="34" charset="0"/>
                  <a:ea typeface="方正兰亭纤黑简体" panose="02000000000000000000" pitchFamily="2" charset="-122"/>
                  <a:cs typeface="Arial" pitchFamily="34" charset="0"/>
                </a:rPr>
                <a:t>1000</a:t>
              </a:r>
              <a:endParaRPr lang="zh-CN" altLang="en-US" sz="1050" dirty="0">
                <a:latin typeface="Arial" pitchFamily="34" charset="0"/>
                <a:ea typeface="方正兰亭纤黑简体" panose="02000000000000000000" pitchFamily="2" charset="-122"/>
                <a:cs typeface="Arial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650631" y="3822679"/>
              <a:ext cx="512411" cy="2676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50" dirty="0">
                  <a:latin typeface="Arial" pitchFamily="34" charset="0"/>
                  <a:ea typeface="方正兰亭纤黑简体" panose="02000000000000000000" pitchFamily="2" charset="-122"/>
                  <a:cs typeface="Arial" pitchFamily="34" charset="0"/>
                </a:rPr>
                <a:t>2000</a:t>
              </a:r>
              <a:endParaRPr lang="zh-CN" altLang="en-US" sz="1050" dirty="0">
                <a:latin typeface="Arial" pitchFamily="34" charset="0"/>
                <a:ea typeface="方正兰亭纤黑简体" panose="02000000000000000000" pitchFamily="2" charset="-122"/>
                <a:cs typeface="Arial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514727" y="3829083"/>
              <a:ext cx="512411" cy="2676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50" dirty="0">
                  <a:latin typeface="Arial" pitchFamily="34" charset="0"/>
                  <a:ea typeface="方正兰亭纤黑简体" panose="02000000000000000000" pitchFamily="2" charset="-122"/>
                  <a:cs typeface="Arial" pitchFamily="34" charset="0"/>
                </a:rPr>
                <a:t>3000</a:t>
              </a:r>
              <a:endParaRPr lang="zh-CN" altLang="en-US" sz="1050" dirty="0">
                <a:latin typeface="Arial" pitchFamily="34" charset="0"/>
                <a:ea typeface="方正兰亭纤黑简体" panose="02000000000000000000" pitchFamily="2" charset="-122"/>
                <a:cs typeface="Arial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509866" y="3620636"/>
              <a:ext cx="525932" cy="2758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100" dirty="0">
                  <a:solidFill>
                    <a:prstClr val="black"/>
                  </a:solidFill>
                  <a:latin typeface="Arial" pitchFamily="34" charset="0"/>
                  <a:ea typeface="微软雅黑" panose="020B0503020204020204" charset="-122"/>
                  <a:cs typeface="Arial" pitchFamily="34" charset="0"/>
                </a:rPr>
                <a:t>Time</a:t>
              </a:r>
              <a:endParaRPr lang="zh-CN" altLang="en-US" sz="1100" dirty="0">
                <a:solidFill>
                  <a:prstClr val="black"/>
                </a:solidFill>
                <a:latin typeface="Arial" pitchFamily="34" charset="0"/>
                <a:ea typeface="微软雅黑" panose="020B0503020204020204" charset="-122"/>
                <a:cs typeface="Arial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237329" y="1613986"/>
              <a:ext cx="37061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altLang="zh-CN" sz="1100" dirty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rPr>
                <a:t>Φ</a:t>
              </a:r>
              <a:r>
                <a:rPr lang="en-US" altLang="zh-CN" sz="1100" dirty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rPr>
                <a:t>c</a:t>
              </a:r>
              <a:endParaRPr lang="zh-CN" altLang="en-US" sz="11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260887" y="1891321"/>
              <a:ext cx="353550" cy="2676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50" dirty="0">
                  <a:latin typeface="Arial" pitchFamily="34" charset="0"/>
                  <a:ea typeface="方正兰亭中黑简体" panose="02000000000000000000" pitchFamily="2" charset="-122"/>
                  <a:cs typeface="Arial" pitchFamily="34" charset="0"/>
                </a:rPr>
                <a:t>50</a:t>
              </a:r>
              <a:endParaRPr lang="zh-CN" altLang="en-US" sz="1050" dirty="0">
                <a:latin typeface="Arial" pitchFamily="34" charset="0"/>
                <a:ea typeface="方正兰亭中黑简体" panose="02000000000000000000" pitchFamily="2" charset="-122"/>
                <a:cs typeface="Arial" pitchFamily="34" charset="0"/>
              </a:endParaRPr>
            </a:p>
          </p:txBody>
        </p:sp>
      </p:grpSp>
      <p:pic>
        <p:nvPicPr>
          <p:cNvPr id="1026" name="Picture 2" descr="G:\李升周\2017年\10月\美的海外\2017-1108-Golden Fin-0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262017"/>
            <a:ext cx="2234257" cy="1096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8524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27534"/>
            <a:ext cx="6600563" cy="4222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直接连接符 2"/>
          <p:cNvCxnSpPr/>
          <p:nvPr/>
        </p:nvCxnSpPr>
        <p:spPr>
          <a:xfrm>
            <a:off x="423544" y="632865"/>
            <a:ext cx="330890" cy="0"/>
          </a:xfrm>
          <a:prstGeom prst="line">
            <a:avLst/>
          </a:prstGeom>
          <a:ln w="25400">
            <a:solidFill>
              <a:srgbClr val="1A79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754434" y="632865"/>
            <a:ext cx="1101875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96822" y="207715"/>
            <a:ext cx="3441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Performance test comparison</a:t>
            </a:r>
          </a:p>
        </p:txBody>
      </p:sp>
      <p:sp>
        <p:nvSpPr>
          <p:cNvPr id="6" name="矩形 5"/>
          <p:cNvSpPr/>
          <p:nvPr/>
        </p:nvSpPr>
        <p:spPr>
          <a:xfrm>
            <a:off x="2890136" y="1019308"/>
            <a:ext cx="2041903" cy="288032"/>
          </a:xfrm>
          <a:prstGeom prst="rect">
            <a:avLst/>
          </a:prstGeom>
          <a:solidFill>
            <a:srgbClr val="4CC8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Unit with blue fin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2890136" y="1306250"/>
            <a:ext cx="2689976" cy="288032"/>
          </a:xfrm>
          <a:prstGeom prst="rect">
            <a:avLst/>
          </a:prstGeom>
          <a:solidFill>
            <a:srgbClr val="4CC8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Unit with new golden fin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1763688" y="4571798"/>
            <a:ext cx="856322" cy="571702"/>
          </a:xfrm>
          <a:prstGeom prst="rect">
            <a:avLst/>
          </a:prstGeom>
          <a:solidFill>
            <a:srgbClr val="4CC8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/>
              <a:t>Rated cooling</a:t>
            </a:r>
            <a:endParaRPr lang="zh-CN" altLang="en-US" sz="1400" dirty="0"/>
          </a:p>
        </p:txBody>
      </p:sp>
      <p:sp>
        <p:nvSpPr>
          <p:cNvPr id="9" name="矩形 8"/>
          <p:cNvSpPr/>
          <p:nvPr/>
        </p:nvSpPr>
        <p:spPr>
          <a:xfrm>
            <a:off x="2712632" y="4571798"/>
            <a:ext cx="1048635" cy="571702"/>
          </a:xfrm>
          <a:prstGeom prst="rect">
            <a:avLst/>
          </a:prstGeom>
          <a:solidFill>
            <a:srgbClr val="4CC8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/>
              <a:t>Random frequency cooling</a:t>
            </a:r>
            <a:endParaRPr lang="zh-CN" altLang="en-US" sz="1400" dirty="0"/>
          </a:p>
        </p:txBody>
      </p:sp>
      <p:sp>
        <p:nvSpPr>
          <p:cNvPr id="10" name="矩形 9"/>
          <p:cNvSpPr/>
          <p:nvPr/>
        </p:nvSpPr>
        <p:spPr>
          <a:xfrm>
            <a:off x="3819981" y="4588020"/>
            <a:ext cx="752019" cy="571702"/>
          </a:xfrm>
          <a:prstGeom prst="rect">
            <a:avLst/>
          </a:prstGeom>
          <a:solidFill>
            <a:srgbClr val="4CC8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/>
              <a:t>43 C cooling</a:t>
            </a:r>
            <a:endParaRPr lang="zh-CN" altLang="en-US" sz="1400" dirty="0"/>
          </a:p>
        </p:txBody>
      </p:sp>
      <p:sp>
        <p:nvSpPr>
          <p:cNvPr id="11" name="矩形 10"/>
          <p:cNvSpPr/>
          <p:nvPr/>
        </p:nvSpPr>
        <p:spPr>
          <a:xfrm>
            <a:off x="4841282" y="4588020"/>
            <a:ext cx="752019" cy="571702"/>
          </a:xfrm>
          <a:prstGeom prst="rect">
            <a:avLst/>
          </a:prstGeom>
          <a:solidFill>
            <a:srgbClr val="4CC8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/>
              <a:t>48 C cooling</a:t>
            </a:r>
            <a:endParaRPr lang="zh-CN" altLang="en-US" sz="1400" dirty="0"/>
          </a:p>
        </p:txBody>
      </p:sp>
      <p:sp>
        <p:nvSpPr>
          <p:cNvPr id="12" name="矩形 11"/>
          <p:cNvSpPr/>
          <p:nvPr/>
        </p:nvSpPr>
        <p:spPr>
          <a:xfrm>
            <a:off x="5724128" y="4588020"/>
            <a:ext cx="752019" cy="571702"/>
          </a:xfrm>
          <a:prstGeom prst="rect">
            <a:avLst/>
          </a:prstGeom>
          <a:solidFill>
            <a:srgbClr val="4CC8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/>
              <a:t>Rated heating</a:t>
            </a:r>
            <a:endParaRPr lang="zh-CN" altLang="en-US" sz="1400" dirty="0"/>
          </a:p>
        </p:txBody>
      </p:sp>
      <p:sp>
        <p:nvSpPr>
          <p:cNvPr id="13" name="矩形 12"/>
          <p:cNvSpPr/>
          <p:nvPr/>
        </p:nvSpPr>
        <p:spPr>
          <a:xfrm>
            <a:off x="6660232" y="4564181"/>
            <a:ext cx="1512168" cy="571702"/>
          </a:xfrm>
          <a:prstGeom prst="rect">
            <a:avLst/>
          </a:prstGeom>
          <a:solidFill>
            <a:srgbClr val="4CC8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/>
              <a:t>Random frequency heating</a:t>
            </a:r>
            <a:endParaRPr lang="zh-CN" altLang="en-US" sz="1400" dirty="0"/>
          </a:p>
        </p:txBody>
      </p:sp>
      <p:sp>
        <p:nvSpPr>
          <p:cNvPr id="14" name="矩形 13"/>
          <p:cNvSpPr/>
          <p:nvPr/>
        </p:nvSpPr>
        <p:spPr>
          <a:xfrm>
            <a:off x="423544" y="2283718"/>
            <a:ext cx="881827" cy="936104"/>
          </a:xfrm>
          <a:prstGeom prst="rect">
            <a:avLst/>
          </a:prstGeom>
          <a:solidFill>
            <a:srgbClr val="4CC8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/>
              <a:t>capacity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273945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000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默认设计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默认设计模板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rtlCol="0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zh-CN" alt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818</TotalTime>
  <Words>385</Words>
  <Application>Microsoft Office PowerPoint</Application>
  <PresentationFormat>On-screen Show (16:9)</PresentationFormat>
  <Paragraphs>61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9" baseType="lpstr">
      <vt:lpstr>Arial</vt:lpstr>
      <vt:lpstr>宋体</vt:lpstr>
      <vt:lpstr>Calibri</vt:lpstr>
      <vt:lpstr>Gotham Medium</vt:lpstr>
      <vt:lpstr>微软雅黑</vt:lpstr>
      <vt:lpstr>Arial Unicode MS</vt:lpstr>
      <vt:lpstr>方正兰亭中黑简体</vt:lpstr>
      <vt:lpstr>方正兰亭纤黑简体</vt:lpstr>
      <vt:lpstr>Times New Roman</vt:lpstr>
      <vt:lpstr>华文中宋</vt:lpstr>
      <vt:lpstr>Office 主题​​</vt:lpstr>
      <vt:lpstr>默认设计模板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Company>微软中国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微软用户</dc:creator>
  <cp:lastModifiedBy>ALVIN</cp:lastModifiedBy>
  <cp:revision>1300</cp:revision>
  <dcterms:created xsi:type="dcterms:W3CDTF">2017-02-28T12:00:00Z</dcterms:created>
  <dcterms:modified xsi:type="dcterms:W3CDTF">2022-11-10T00:43:06Z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2052-10.1.0.6489</vt:lpwstr>
  </property>
</Properties>
</file>