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0" r:id="rId4"/>
    <p:sldId id="272" r:id="rId5"/>
    <p:sldId id="273" r:id="rId6"/>
    <p:sldId id="268" r:id="rId7"/>
    <p:sldId id="269" r:id="rId8"/>
  </p:sldIdLst>
  <p:sldSz cx="18288000" cy="10287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Montserrat Classic Bold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 autoAdjust="0"/>
    <p:restoredTop sz="80309" autoAdjust="0"/>
  </p:normalViewPr>
  <p:slideViewPr>
    <p:cSldViewPr>
      <p:cViewPr varScale="1">
        <p:scale>
          <a:sx n="46" d="100"/>
          <a:sy n="46" d="100"/>
        </p:scale>
        <p:origin x="-5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374CD-0029-46E7-A2CA-6923BD7D992F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1E999-9601-4230-8929-F58DF2188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1E999-9601-4230-8929-F58DF2188CE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554368" y="2705199"/>
            <a:ext cx="5469649" cy="546964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0" y="4718954"/>
            <a:ext cx="18288000" cy="1585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0"/>
              </a:lnSpc>
            </a:pPr>
            <a:r>
              <a:rPr lang="en-PH" sz="9600" dirty="0" smtClean="0">
                <a:solidFill>
                  <a:srgbClr val="000000"/>
                </a:solidFill>
                <a:latin typeface="Montserrat Classic Bold"/>
              </a:rPr>
              <a:t>KLG-IF100-4F3M410</a:t>
            </a:r>
            <a:endParaRPr lang="en-US" sz="9600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0" y="3000360"/>
            <a:ext cx="18288000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PH" sz="15000" dirty="0" smtClean="0">
                <a:solidFill>
                  <a:srgbClr val="000000"/>
                </a:solidFill>
                <a:latin typeface="Brittany Bold"/>
              </a:rPr>
              <a:t>light commercial</a:t>
            </a:r>
            <a:endParaRPr lang="en-US" sz="15000" dirty="0">
              <a:solidFill>
                <a:srgbClr val="000000"/>
              </a:solidFill>
              <a:latin typeface="Brittany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11698" y="4718954"/>
            <a:ext cx="11561656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0"/>
              </a:lnSpc>
            </a:pPr>
            <a:endParaRPr lang="en-US" sz="14000" dirty="0">
              <a:solidFill>
                <a:srgbClr val="000000"/>
              </a:solidFill>
              <a:latin typeface="Montserrat Classic Bold"/>
            </a:endParaRPr>
          </a:p>
        </p:txBody>
      </p:sp>
      <p:pic>
        <p:nvPicPr>
          <p:cNvPr id="10" name="Picture 9" descr="KolinLogo-Ic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572" y="8501085"/>
            <a:ext cx="2428892" cy="85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214350"/>
            <a:ext cx="9377874" cy="10712225"/>
            <a:chOff x="0" y="0"/>
            <a:chExt cx="2469893" cy="28213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9893" cy="2821327"/>
            </a:xfrm>
            <a:custGeom>
              <a:avLst/>
              <a:gdLst/>
              <a:ahLst/>
              <a:cxnLst/>
              <a:rect l="l" t="t" r="r" b="b"/>
              <a:pathLst>
                <a:path w="2469893" h="2821327">
                  <a:moveTo>
                    <a:pt x="0" y="0"/>
                  </a:moveTo>
                  <a:lnTo>
                    <a:pt x="2469893" y="0"/>
                  </a:lnTo>
                  <a:lnTo>
                    <a:pt x="2469893" y="2821327"/>
                  </a:lnTo>
                  <a:lnTo>
                    <a:pt x="0" y="2821327"/>
                  </a:ln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987508" y="5590966"/>
            <a:ext cx="4226126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PH" sz="2499" dirty="0" smtClean="0">
                <a:solidFill>
                  <a:srgbClr val="000000"/>
                </a:solidFill>
                <a:latin typeface="Montserrat Classic Bold"/>
              </a:rPr>
              <a:t>Generational Model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593481" y="5476666"/>
            <a:ext cx="139402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4F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607493" y="2243118"/>
            <a:ext cx="1394026" cy="56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K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01520" y="2357418"/>
            <a:ext cx="4226126" cy="350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PH" sz="2499" dirty="0" err="1" smtClean="0">
                <a:solidFill>
                  <a:srgbClr val="000000"/>
                </a:solidFill>
                <a:latin typeface="Montserrat Classic Bold"/>
              </a:rPr>
              <a:t>Kolin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593481" y="2904898"/>
            <a:ext cx="1394026" cy="56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LG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987508" y="3019198"/>
            <a:ext cx="4226126" cy="350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PH" sz="2499" dirty="0" smtClean="0">
                <a:solidFill>
                  <a:srgbClr val="000000"/>
                </a:solidFill>
                <a:latin typeface="Montserrat Classic Bold"/>
              </a:rPr>
              <a:t>Light </a:t>
            </a:r>
            <a:r>
              <a:rPr lang="en-PH" sz="2499" dirty="0" err="1" smtClean="0">
                <a:solidFill>
                  <a:srgbClr val="000000"/>
                </a:solidFill>
                <a:latin typeface="Montserrat Classic Bold"/>
              </a:rPr>
              <a:t>Commerical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593481" y="3547840"/>
            <a:ext cx="139402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I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987508" y="3662140"/>
            <a:ext cx="4226126" cy="350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PH" sz="2499" dirty="0" smtClean="0">
                <a:solidFill>
                  <a:srgbClr val="000000"/>
                </a:solidFill>
                <a:latin typeface="Montserrat Classic Bold"/>
              </a:rPr>
              <a:t>Inverter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593481" y="4190782"/>
            <a:ext cx="139402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F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987508" y="4305082"/>
            <a:ext cx="4226126" cy="350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499" dirty="0" smtClean="0">
                <a:solidFill>
                  <a:srgbClr val="000000"/>
                </a:solidFill>
                <a:latin typeface="Montserrat Classic Bold"/>
              </a:rPr>
              <a:t>Floor Mounted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593481" y="4833724"/>
            <a:ext cx="1394026" cy="56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100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987508" y="4948024"/>
            <a:ext cx="4226126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PH" sz="2499" dirty="0" smtClean="0">
                <a:solidFill>
                  <a:srgbClr val="000000"/>
                </a:solidFill>
                <a:latin typeface="Montserrat Classic Bold"/>
              </a:rPr>
              <a:t>Nominal Capacity (10HP)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522043" y="6691112"/>
            <a:ext cx="139402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M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916070" y="6805412"/>
            <a:ext cx="4226126" cy="350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499" dirty="0" smtClean="0">
                <a:solidFill>
                  <a:srgbClr val="000000"/>
                </a:solidFill>
                <a:latin typeface="Montserrat Classic Bold"/>
              </a:rPr>
              <a:t>Side Discharge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916070" y="6162470"/>
            <a:ext cx="4226126" cy="350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PH" sz="2499" dirty="0" smtClean="0">
                <a:solidFill>
                  <a:srgbClr val="000000"/>
                </a:solidFill>
                <a:latin typeface="Montserrat Classic Bold"/>
              </a:rPr>
              <a:t>3 Phase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522043" y="6048170"/>
            <a:ext cx="139402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3</a:t>
            </a:r>
          </a:p>
          <a:p>
            <a:pPr algn="ctr">
              <a:lnSpc>
                <a:spcPts val="4799"/>
              </a:lnSpc>
            </a:pP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10558748" y="7305478"/>
            <a:ext cx="1394026" cy="56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410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30" name="TextBox 20"/>
          <p:cNvSpPr txBox="1"/>
          <p:nvPr/>
        </p:nvSpPr>
        <p:spPr>
          <a:xfrm>
            <a:off x="11916070" y="7376916"/>
            <a:ext cx="4226126" cy="350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499" dirty="0" smtClean="0">
                <a:solidFill>
                  <a:srgbClr val="000000"/>
                </a:solidFill>
                <a:latin typeface="Montserrat Classic Bold"/>
              </a:rPr>
              <a:t>Refrigerant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pic>
        <p:nvPicPr>
          <p:cNvPr id="35" name="Picture 34" descr="KolinLogo-Ic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88" y="285716"/>
            <a:ext cx="1357322" cy="47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Content Placeholder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02" y="2257794"/>
            <a:ext cx="4000528" cy="784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Clipboard - May 19, 2023 10_03 AM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44" y="5857880"/>
            <a:ext cx="446637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9018" y="5143500"/>
            <a:ext cx="18727018" cy="5356113"/>
            <a:chOff x="0" y="0"/>
            <a:chExt cx="4932219" cy="14106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2219" cy="1410663"/>
            </a:xfrm>
            <a:custGeom>
              <a:avLst/>
              <a:gdLst/>
              <a:ahLst/>
              <a:cxnLst/>
              <a:rect l="l" t="t" r="r" b="b"/>
              <a:pathLst>
                <a:path w="4932219" h="1410663">
                  <a:moveTo>
                    <a:pt x="0" y="0"/>
                  </a:moveTo>
                  <a:lnTo>
                    <a:pt x="4932219" y="0"/>
                  </a:lnTo>
                  <a:lnTo>
                    <a:pt x="4932219" y="1410663"/>
                  </a:lnTo>
                  <a:lnTo>
                    <a:pt x="0" y="1410663"/>
                  </a:ln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5" descr="KolinLogo-Ic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88" y="285716"/>
            <a:ext cx="1357322" cy="47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00200" y="357160"/>
          <a:ext cx="14573352" cy="9572680"/>
        </p:xfrm>
        <a:graphic>
          <a:graphicData uri="http://schemas.openxmlformats.org/drawingml/2006/table">
            <a:tbl>
              <a:tblPr/>
              <a:tblGrid>
                <a:gridCol w="9623450"/>
                <a:gridCol w="4949902"/>
              </a:tblGrid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Model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KLG-IF100-4F3M410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Nominal Capacity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10 hp / 7.5 TR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Cooling Capacity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100,800 kJ/hr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Power Supply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latin typeface="Arial"/>
                        </a:rPr>
                        <a:t>3 Ph / 230 V / 60 Hz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Rated Current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44.6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Rated Power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15,400 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CSPF Rating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Star Rating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Refrigerant (Type/Charge)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R410a / 8,000 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latin typeface="Arial"/>
                        </a:rPr>
                        <a:t>INDOOR UNIT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Area (Unloaded Space)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173 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Airflow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4,000 </a:t>
                      </a:r>
                      <a:r>
                        <a:rPr lang="en-US" sz="2200" b="0" i="0" u="none" strike="noStrike" dirty="0" smtClean="0">
                          <a:latin typeface="Arial"/>
                        </a:rPr>
                        <a:t>m3/h </a:t>
                      </a:r>
                      <a:r>
                        <a:rPr lang="en-US" sz="2200" b="0" i="0" u="none" strike="noStrike" baseline="0" dirty="0" smtClean="0">
                          <a:latin typeface="Arial"/>
                        </a:rPr>
                        <a:t>(High)</a:t>
                      </a:r>
                      <a:endParaRPr lang="en-US" sz="2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Sound Level (SH/Hi/Mi/Lo)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63 dB(A) High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Unit Dimension (WxDxH)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1200x400x1850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Packaging Dimension (WxDxH)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1363x513x2013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Unit Weight (Net/Gross)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133/145 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latin typeface="Arial"/>
                        </a:rPr>
                        <a:t>OUTDOOR UNIT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Unit Dimension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940x460x1615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Packaging Dimension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1033x573x1765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Unit Weight(Net/Gross)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152/166 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latin typeface="Arial"/>
                        </a:rPr>
                        <a:t>Copper Tube Size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High Side/ Low Side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3/8''  /  7/8''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>
                          <a:latin typeface="Arial"/>
                        </a:rPr>
                        <a:t>Maximum Pipe Distance Indoor and Outdoor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Height/Length/Circuit Breaker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30m / 70m / 3Ph / 100A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43006" y="0"/>
            <a:ext cx="18931006" cy="10499613"/>
            <a:chOff x="0" y="0"/>
            <a:chExt cx="4932219" cy="14106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2219" cy="1410663"/>
            </a:xfrm>
            <a:custGeom>
              <a:avLst/>
              <a:gdLst/>
              <a:ahLst/>
              <a:cxnLst/>
              <a:rect l="l" t="t" r="r" b="b"/>
              <a:pathLst>
                <a:path w="4932219" h="1410663">
                  <a:moveTo>
                    <a:pt x="0" y="0"/>
                  </a:moveTo>
                  <a:lnTo>
                    <a:pt x="4932219" y="0"/>
                  </a:lnTo>
                  <a:lnTo>
                    <a:pt x="4932219" y="1410663"/>
                  </a:lnTo>
                  <a:lnTo>
                    <a:pt x="0" y="1410663"/>
                  </a:ln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3" name="Picture 22" descr="KolinLogo-Ic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88" y="285716"/>
            <a:ext cx="1357322" cy="47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/>
          </p:cNvSpPr>
          <p:nvPr/>
        </p:nvSpPr>
        <p:spPr>
          <a:xfrm>
            <a:off x="6143604" y="0"/>
            <a:ext cx="11644394" cy="10287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altLang="en-US" sz="20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altLang="en-US" sz="24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latin typeface="Montserrat Classic Bold" charset="0"/>
              </a:rPr>
              <a:t>Inverter Technology </a:t>
            </a:r>
            <a:r>
              <a:rPr lang="en-GB" sz="2400" dirty="0" smtClean="0"/>
              <a:t>- Inverter technology ensures efficient cooling and comfort while saving on energy consumption!</a:t>
            </a:r>
            <a:endParaRPr lang="en-GB" altLang="en-US" sz="24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altLang="en-US" sz="24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altLang="en-US" sz="24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altLang="en-US" sz="2400" dirty="0" smtClean="0">
                <a:latin typeface="Montserrat Classic Bold" charset="0"/>
              </a:rPr>
              <a:t>Quick Cooling </a:t>
            </a:r>
            <a:r>
              <a:rPr lang="en-GB" altLang="en-US" sz="2000" dirty="0" smtClean="0">
                <a:latin typeface="Montserrat Classic Bold" charset="0"/>
              </a:rPr>
              <a:t>- </a:t>
            </a:r>
            <a:r>
              <a:rPr lang="en-GB" altLang="en-US" sz="2400" dirty="0" smtClean="0">
                <a:latin typeface="+mj-lt"/>
              </a:rPr>
              <a:t>As long as the air conditioner’s size is correct, the room is well-insulated, and the setting temperature is set at a comfort cooling setting of 23 – 25 ˚C, quick cooling is achievable</a:t>
            </a:r>
            <a:r>
              <a:rPr lang="en-GB" altLang="en-US" sz="2400" dirty="0" smtClean="0">
                <a:latin typeface="Montserrat Classic Bold" charset="0"/>
              </a:rPr>
              <a:t>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altLang="en-US" sz="24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altLang="en-US" sz="2400" dirty="0" smtClean="0">
                <a:latin typeface="Montserrat Classic Bold" charset="0"/>
              </a:rPr>
              <a:t>LED Display </a:t>
            </a:r>
            <a:r>
              <a:rPr lang="en-GB" altLang="en-US" sz="2000" dirty="0" smtClean="0">
                <a:latin typeface="Montserrat Classic Bold" charset="0"/>
              </a:rPr>
              <a:t>- </a:t>
            </a:r>
            <a:r>
              <a:rPr lang="en-GB" altLang="en-US" sz="2400" dirty="0" smtClean="0">
                <a:latin typeface="+mj-lt"/>
              </a:rPr>
              <a:t>LED Display feature shows you the mode of the setting of your air conditioner through safe and pleasant LED light.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altLang="en-US" sz="20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altLang="en-US" sz="2400" dirty="0" smtClean="0">
                <a:latin typeface="Montserrat Classic Bold" charset="0"/>
              </a:rPr>
              <a:t>Sleep Mode </a:t>
            </a:r>
            <a:r>
              <a:rPr lang="en-GB" altLang="en-US" sz="2000" dirty="0" smtClean="0">
                <a:latin typeface="+mj-lt"/>
              </a:rPr>
              <a:t>- </a:t>
            </a:r>
            <a:r>
              <a:rPr lang="en-GB" altLang="en-US" sz="2400" dirty="0" smtClean="0">
                <a:latin typeface="+mj-lt"/>
              </a:rPr>
              <a:t>Upon activating the Sleep Mode feature, the room temperature will rise to 1 degree Celsius every 1 hour after setting the temperature. After 2 hours of the cooling process, the room temperature will now stabilize for 8 hours preventing you from over-cooled temperature, making your sleep at night be peaceful and uninterrupted.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ontserrat Classic Bold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ontserrat Classic Bold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tserrat Classic Bold" charset="0"/>
              </a:rPr>
              <a:t>Timer On/ Timer OFF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ontserrat Classic Bold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sz="2000" dirty="0" smtClean="0">
              <a:latin typeface="Montserrat Classic Bold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 smtClean="0">
                <a:latin typeface="Montserrat Classic Bold" charset="0"/>
              </a:rPr>
              <a:t>Self Diagnostic Error feature -  </a:t>
            </a:r>
            <a:r>
              <a:rPr lang="en-GB" sz="2400" dirty="0" smtClean="0">
                <a:latin typeface="+mj-lt"/>
              </a:rPr>
              <a:t>will scan your air conditioner to detect any minor or major errors that your air conditioner currently experiencing</a:t>
            </a:r>
            <a:r>
              <a:rPr lang="en-GB" sz="2000" dirty="0" smtClean="0">
                <a:latin typeface="+mj-lt"/>
              </a:rPr>
              <a:t>.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altLang="en-US" sz="20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altLang="en-US" sz="20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altLang="en-US" sz="2000" dirty="0" smtClean="0">
                <a:latin typeface="Montserrat Classic Bold" charset="0"/>
              </a:rPr>
              <a:t>X-Fan Function  </a:t>
            </a:r>
            <a:r>
              <a:rPr lang="en-GB" altLang="en-US" sz="2400" dirty="0" smtClean="0">
                <a:latin typeface="Montserrat Classic Bold" charset="0"/>
              </a:rPr>
              <a:t>- </a:t>
            </a:r>
            <a:r>
              <a:rPr lang="en-GB" altLang="en-US" sz="2400" dirty="0" smtClean="0">
                <a:latin typeface="+mj-lt"/>
              </a:rPr>
              <a:t>after closing down the unit under cooling the air conditioner will automatically dry the water of evaporator of indoor unit to prevent breeding of bacteria and mildew.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altLang="en-US" sz="20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altLang="en-US" sz="2000" dirty="0" smtClean="0">
              <a:latin typeface="Montserrat Classic Bold" charset="0"/>
            </a:endParaRPr>
          </a:p>
        </p:txBody>
      </p:sp>
      <p:pic>
        <p:nvPicPr>
          <p:cNvPr id="9" name="Picture 7" descr="XFan-Fun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00464" y="8643962"/>
            <a:ext cx="2029071" cy="1331922"/>
          </a:xfrm>
          <a:prstGeom prst="rect">
            <a:avLst/>
          </a:prstGeom>
        </p:spPr>
      </p:pic>
      <p:pic>
        <p:nvPicPr>
          <p:cNvPr id="10" name="Picture 10" descr="Sleep Mo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02" y="4714872"/>
            <a:ext cx="1703387" cy="1046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12" descr="24-HOU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02" y="6000756"/>
            <a:ext cx="1673225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LED displa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40" y="3428988"/>
            <a:ext cx="1714512" cy="11430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AutoShape 15" descr="Ionizer"/>
          <p:cNvSpPr>
            <a:spLocks noChangeAspect="1" noChangeArrowheads="1"/>
          </p:cNvSpPr>
          <p:nvPr/>
        </p:nvSpPr>
        <p:spPr bwMode="auto">
          <a:xfrm>
            <a:off x="11177565" y="531333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-571568" y="1428724"/>
            <a:ext cx="4786346" cy="1229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7200" dirty="0" smtClean="0">
                <a:solidFill>
                  <a:srgbClr val="000000"/>
                </a:solidFill>
                <a:latin typeface="Brittany Bold"/>
              </a:rPr>
              <a:t>Features</a:t>
            </a:r>
            <a:endParaRPr lang="en-US" sz="7200" dirty="0">
              <a:solidFill>
                <a:srgbClr val="000000"/>
              </a:solidFill>
              <a:latin typeface="Brittany Bold"/>
            </a:endParaRPr>
          </a:p>
        </p:txBody>
      </p:sp>
      <p:pic>
        <p:nvPicPr>
          <p:cNvPr id="17" name="Picture 16" descr="Self-diagnosi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464" y="7072326"/>
            <a:ext cx="1785950" cy="1571636"/>
          </a:xfrm>
          <a:prstGeom prst="rect">
            <a:avLst/>
          </a:prstGeom>
        </p:spPr>
      </p:pic>
      <p:pic>
        <p:nvPicPr>
          <p:cNvPr id="18" name="Picture 17" descr="quickcoolin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3340" y="1857352"/>
            <a:ext cx="1785950" cy="1390293"/>
          </a:xfrm>
          <a:prstGeom prst="rect">
            <a:avLst/>
          </a:prstGeom>
        </p:spPr>
      </p:pic>
      <p:pic>
        <p:nvPicPr>
          <p:cNvPr id="15" name="Picture 14" descr="Inverte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3340" y="285716"/>
            <a:ext cx="1785950" cy="1500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9018" y="1928790"/>
            <a:ext cx="18727018" cy="8570823"/>
            <a:chOff x="0" y="0"/>
            <a:chExt cx="4932219" cy="14106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2219" cy="1410663"/>
            </a:xfrm>
            <a:custGeom>
              <a:avLst/>
              <a:gdLst/>
              <a:ahLst/>
              <a:cxnLst/>
              <a:rect l="l" t="t" r="r" b="b"/>
              <a:pathLst>
                <a:path w="4932219" h="1410663">
                  <a:moveTo>
                    <a:pt x="0" y="0"/>
                  </a:moveTo>
                  <a:lnTo>
                    <a:pt x="4932219" y="0"/>
                  </a:lnTo>
                  <a:lnTo>
                    <a:pt x="4932219" y="1410663"/>
                  </a:lnTo>
                  <a:lnTo>
                    <a:pt x="0" y="1410663"/>
                  </a:ln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3" name="Picture 22" descr="KolinLogo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688" y="285716"/>
            <a:ext cx="1357322" cy="47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/>
          </p:cNvSpPr>
          <p:nvPr/>
        </p:nvSpPr>
        <p:spPr>
          <a:xfrm>
            <a:off x="7500926" y="0"/>
            <a:ext cx="10439400" cy="992984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altLang="en-US" sz="20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altLang="en-US" sz="2000" dirty="0" smtClean="0">
              <a:latin typeface="Montserrat Classic Bold" charset="0"/>
            </a:endParaRPr>
          </a:p>
        </p:txBody>
      </p:sp>
      <p:sp>
        <p:nvSpPr>
          <p:cNvPr id="14" name="AutoShape 15" descr="Ionizer"/>
          <p:cNvSpPr>
            <a:spLocks noChangeAspect="1" noChangeArrowheads="1"/>
          </p:cNvSpPr>
          <p:nvPr/>
        </p:nvSpPr>
        <p:spPr bwMode="auto">
          <a:xfrm>
            <a:off x="11177565" y="531333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" name="Picture 14" descr="display pane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44" y="3214674"/>
            <a:ext cx="13073090" cy="63579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71638" y="714344"/>
            <a:ext cx="13573156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GB" sz="7200" b="1" dirty="0" smtClean="0">
                <a:solidFill>
                  <a:srgbClr val="000000"/>
                </a:solidFill>
                <a:latin typeface="Brittany Bold"/>
              </a:rPr>
              <a:t>Remote and Display Panel</a:t>
            </a:r>
            <a:endParaRPr lang="en-US" sz="7200" b="1" dirty="0">
              <a:solidFill>
                <a:srgbClr val="000000"/>
              </a:solidFill>
              <a:latin typeface="Brittany Bold"/>
            </a:endParaRPr>
          </a:p>
        </p:txBody>
      </p:sp>
      <p:pic>
        <p:nvPicPr>
          <p:cNvPr id="12" name="Picture 11" descr="Remote 10hp ACTU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06" y="2500294"/>
            <a:ext cx="2635910" cy="778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297658"/>
            <a:ext cx="9420396" cy="10882315"/>
            <a:chOff x="0" y="0"/>
            <a:chExt cx="2481092" cy="28661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1092" cy="2866124"/>
            </a:xfrm>
            <a:custGeom>
              <a:avLst/>
              <a:gdLst/>
              <a:ahLst/>
              <a:cxnLst/>
              <a:rect l="l" t="t" r="r" b="b"/>
              <a:pathLst>
                <a:path w="2481092" h="2866124">
                  <a:moveTo>
                    <a:pt x="0" y="0"/>
                  </a:moveTo>
                  <a:lnTo>
                    <a:pt x="2481092" y="0"/>
                  </a:lnTo>
                  <a:lnTo>
                    <a:pt x="2481092" y="2866124"/>
                  </a:lnTo>
                  <a:lnTo>
                    <a:pt x="0" y="2866124"/>
                  </a:ln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21471" y="3346844"/>
            <a:ext cx="5135672" cy="1343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PH" sz="9999" dirty="0" smtClean="0">
                <a:solidFill>
                  <a:srgbClr val="000000"/>
                </a:solidFill>
                <a:latin typeface="Brittany Bold"/>
              </a:rPr>
              <a:t>warranty</a:t>
            </a:r>
            <a:endParaRPr lang="en-US" sz="9999" dirty="0">
              <a:solidFill>
                <a:srgbClr val="000000"/>
              </a:solidFill>
              <a:latin typeface="Brittany Bold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857748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 smtClean="0">
                <a:latin typeface="Montserrat Classic Bold" charset="0"/>
              </a:rPr>
              <a:t>One (1) Year Parts and </a:t>
            </a:r>
            <a:r>
              <a:rPr lang="en-GB" sz="2800" dirty="0" err="1" smtClean="0">
                <a:latin typeface="Montserrat Classic Bold" charset="0"/>
              </a:rPr>
              <a:t>Labor</a:t>
            </a:r>
            <a:endParaRPr lang="en-GB" sz="2800" dirty="0" smtClean="0">
              <a:latin typeface="Montserrat Classic Bold" charset="0"/>
            </a:endParaRPr>
          </a:p>
          <a:p>
            <a:pPr algn="ctr"/>
            <a:r>
              <a:rPr lang="en-GB" sz="2800" dirty="0" smtClean="0">
                <a:latin typeface="Montserrat Classic Bold" charset="0"/>
              </a:rPr>
              <a:t> (3) Years Compressor (Inverter)</a:t>
            </a:r>
            <a:endParaRPr lang="en-GB" sz="2800" dirty="0">
              <a:latin typeface="Montserrat Classic Bold" charset="0"/>
            </a:endParaRPr>
          </a:p>
        </p:txBody>
      </p:sp>
      <p:pic>
        <p:nvPicPr>
          <p:cNvPr id="23" name="Picture 22" descr="KolinLogo-Ic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88" y="285716"/>
            <a:ext cx="1357322" cy="47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6942" y="2000228"/>
            <a:ext cx="3466634" cy="680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lipboard - May 19, 2023 10_03 AM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58908" y="5286376"/>
            <a:ext cx="3727641" cy="31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7764" y="-110329"/>
            <a:ext cx="9511764" cy="10507658"/>
            <a:chOff x="0" y="0"/>
            <a:chExt cx="2505156" cy="27674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5156" cy="2767449"/>
            </a:xfrm>
            <a:custGeom>
              <a:avLst/>
              <a:gdLst/>
              <a:ahLst/>
              <a:cxnLst/>
              <a:rect l="l" t="t" r="r" b="b"/>
              <a:pathLst>
                <a:path w="2505156" h="2767449">
                  <a:moveTo>
                    <a:pt x="0" y="0"/>
                  </a:moveTo>
                  <a:lnTo>
                    <a:pt x="2505156" y="0"/>
                  </a:lnTo>
                  <a:lnTo>
                    <a:pt x="2505156" y="2767449"/>
                  </a:lnTo>
                  <a:lnTo>
                    <a:pt x="0" y="2767449"/>
                  </a:ln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7504">
            <a:off x="10805663" y="3900333"/>
            <a:ext cx="5289193" cy="2924817"/>
            <a:chOff x="0" y="0"/>
            <a:chExt cx="1393038" cy="7703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93039" cy="770322"/>
            </a:xfrm>
            <a:custGeom>
              <a:avLst/>
              <a:gdLst/>
              <a:ahLst/>
              <a:cxnLst/>
              <a:rect l="l" t="t" r="r" b="b"/>
              <a:pathLst>
                <a:path w="1393039" h="770322">
                  <a:moveTo>
                    <a:pt x="0" y="0"/>
                  </a:moveTo>
                  <a:lnTo>
                    <a:pt x="1393039" y="0"/>
                  </a:lnTo>
                  <a:lnTo>
                    <a:pt x="1393039" y="770322"/>
                  </a:lnTo>
                  <a:lnTo>
                    <a:pt x="0" y="770322"/>
                  </a:lnTo>
                  <a:close/>
                </a:path>
              </a:pathLst>
            </a:custGeom>
            <a:solidFill>
              <a:srgbClr val="FFF6E3"/>
            </a:solidFill>
            <a:ln w="19050">
              <a:solidFill>
                <a:srgbClr val="00000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34315">
            <a:off x="10751458" y="3831904"/>
            <a:ext cx="5289193" cy="2924817"/>
            <a:chOff x="0" y="0"/>
            <a:chExt cx="1393038" cy="7703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93039" cy="770322"/>
            </a:xfrm>
            <a:custGeom>
              <a:avLst/>
              <a:gdLst/>
              <a:ahLst/>
              <a:cxnLst/>
              <a:rect l="l" t="t" r="r" b="b"/>
              <a:pathLst>
                <a:path w="1393039" h="770322">
                  <a:moveTo>
                    <a:pt x="0" y="0"/>
                  </a:moveTo>
                  <a:lnTo>
                    <a:pt x="1393039" y="0"/>
                  </a:lnTo>
                  <a:lnTo>
                    <a:pt x="1393039" y="770322"/>
                  </a:lnTo>
                  <a:lnTo>
                    <a:pt x="0" y="770322"/>
                  </a:lnTo>
                  <a:close/>
                </a:path>
              </a:pathLst>
            </a:custGeom>
            <a:solidFill>
              <a:srgbClr val="FFF6E3"/>
            </a:solidFill>
            <a:ln w="19050">
              <a:solidFill>
                <a:srgbClr val="000000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696353" y="3681092"/>
            <a:ext cx="5289193" cy="2924817"/>
            <a:chOff x="0" y="0"/>
            <a:chExt cx="1393038" cy="77032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93039" cy="770322"/>
            </a:xfrm>
            <a:custGeom>
              <a:avLst/>
              <a:gdLst/>
              <a:ahLst/>
              <a:cxnLst/>
              <a:rect l="l" t="t" r="r" b="b"/>
              <a:pathLst>
                <a:path w="1393039" h="770322">
                  <a:moveTo>
                    <a:pt x="0" y="0"/>
                  </a:moveTo>
                  <a:lnTo>
                    <a:pt x="1393039" y="0"/>
                  </a:lnTo>
                  <a:lnTo>
                    <a:pt x="1393039" y="770322"/>
                  </a:lnTo>
                  <a:lnTo>
                    <a:pt x="0" y="770322"/>
                  </a:lnTo>
                  <a:close/>
                </a:path>
              </a:pathLst>
            </a:custGeom>
            <a:solidFill>
              <a:srgbClr val="FFF6E3"/>
            </a:solidFill>
            <a:ln w="19050">
              <a:solidFill>
                <a:srgbClr val="000000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2584685"/>
            <a:ext cx="7947263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US" sz="9999" dirty="0" smtClean="0">
                <a:solidFill>
                  <a:srgbClr val="000000"/>
                </a:solidFill>
                <a:latin typeface="Montserrat Classic Bold"/>
              </a:rPr>
              <a:t>THANK YOU!</a:t>
            </a:r>
            <a:endParaRPr lang="en-US" sz="9999" dirty="0">
              <a:solidFill>
                <a:srgbClr val="000000"/>
              </a:solidFill>
              <a:latin typeface="Montserrat Classic Bold"/>
            </a:endParaRPr>
          </a:p>
        </p:txBody>
      </p:sp>
      <p:pic>
        <p:nvPicPr>
          <p:cNvPr id="20" name="Picture 19" descr="KolinLogo-Ic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15702" y="4429120"/>
            <a:ext cx="425663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389</Words>
  <Application>Microsoft Office PowerPoint</Application>
  <PresentationFormat>Custom</PresentationFormat>
  <Paragraphs>97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 Classic Bold</vt:lpstr>
      <vt:lpstr>Brittany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Bryan Jed Arcilla</dc:creator>
  <cp:lastModifiedBy>umali</cp:lastModifiedBy>
  <cp:revision>68</cp:revision>
  <dcterms:created xsi:type="dcterms:W3CDTF">2006-08-16T00:00:00Z</dcterms:created>
  <dcterms:modified xsi:type="dcterms:W3CDTF">2024-02-14T01:40:29Z</dcterms:modified>
  <dc:identifier>DAFrHdTaqmc</dc:identifier>
</cp:coreProperties>
</file>