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98" r:id="rId3"/>
    <p:sldId id="257" r:id="rId4"/>
    <p:sldId id="299" r:id="rId5"/>
    <p:sldId id="295" r:id="rId6"/>
    <p:sldId id="258" r:id="rId7"/>
    <p:sldId id="296" r:id="rId8"/>
    <p:sldId id="297" r:id="rId9"/>
    <p:sldId id="263" r:id="rId10"/>
    <p:sldId id="262" r:id="rId11"/>
    <p:sldId id="300" r:id="rId12"/>
    <p:sldId id="301" r:id="rId13"/>
    <p:sldId id="266" r:id="rId14"/>
    <p:sldId id="278" r:id="rId15"/>
  </p:sldIdLst>
  <p:sldSz cx="9144000" cy="5143500" type="screen16x9"/>
  <p:notesSz cx="6858000" cy="9144000"/>
  <p:embeddedFontLst>
    <p:embeddedFont>
      <p:font typeface="Poppins" charset="0"/>
      <p:regular r:id="rId17"/>
      <p:bold r:id="rId18"/>
      <p:italic r:id="rId19"/>
      <p:boldItalic r:id="rId20"/>
    </p:embeddedFont>
    <p:embeddedFont>
      <p:font typeface="Poppins Light" charset="0"/>
      <p:regular r:id="rId21"/>
      <p:bold r:id="rId22"/>
      <p:italic r:id="rId23"/>
      <p:boldItalic r:id="rId24"/>
    </p:embeddedFont>
    <p:embeddedFont>
      <p:font typeface="Quattrocento Sans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Book Antiqua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84DA76C-795A-495A-BEFA-B778C0396278}">
  <a:tblStyle styleId="{F84DA76C-795A-495A-BEFA-B778C03962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1611BF4-621E-4B3C-804F-145F23E6AE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3154" autoAdjust="0"/>
  </p:normalViewPr>
  <p:slideViewPr>
    <p:cSldViewPr>
      <p:cViewPr varScale="1">
        <p:scale>
          <a:sx n="98" d="100"/>
          <a:sy n="98" d="100"/>
        </p:scale>
        <p:origin x="-57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7" r:id="rId4"/>
    <p:sldLayoutId id="2147483658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ABENSON OFFICE DAY </a:t>
            </a:r>
            <a:br>
              <a:rPr lang="en-US" dirty="0" smtClean="0"/>
            </a:br>
            <a:r>
              <a:rPr lang="en-US" dirty="0" smtClean="0"/>
              <a:t>September</a:t>
            </a:r>
            <a:r>
              <a:rPr lang="en-US" dirty="0" smtClean="0"/>
              <a:t> </a:t>
            </a:r>
            <a:r>
              <a:rPr lang="en-US" dirty="0" smtClean="0"/>
              <a:t>2022</a:t>
            </a:r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0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</p:grpSpPr>
        <p:sp>
          <p:nvSpPr>
            <p:cNvPr id="208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 rot="-587313">
            <a:off x="3850121" y="2274317"/>
            <a:ext cx="714809" cy="714768"/>
            <a:chOff x="576250" y="4319400"/>
            <a:chExt cx="442075" cy="442050"/>
          </a:xfrm>
        </p:grpSpPr>
        <p:sp>
          <p:nvSpPr>
            <p:cNvPr id="211" name="Google Shape;211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3536507" y="710554"/>
            <a:ext cx="271742" cy="25947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 rot="2697553">
            <a:off x="5327282" y="2038984"/>
            <a:ext cx="412519" cy="39388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5653628" y="1814107"/>
            <a:ext cx="165205" cy="15781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1280074">
            <a:off x="3348230" y="1493219"/>
            <a:ext cx="165200" cy="1577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857488" y="3071816"/>
            <a:ext cx="382348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</a:pPr>
            <a:endParaRPr lang="en-US" dirty="0" smtClean="0"/>
          </a:p>
          <a:p>
            <a:pPr lvl="0" algn="ctr">
              <a:spcBef>
                <a:spcPts val="600"/>
              </a:spcBef>
            </a:pPr>
            <a:r>
              <a:rPr lang="en-US" dirty="0" smtClean="0"/>
              <a:t>111</a:t>
            </a:r>
          </a:p>
          <a:p>
            <a:pPr lvl="0" algn="ctr">
              <a:spcBef>
                <a:spcPts val="600"/>
              </a:spcBef>
            </a:pPr>
            <a:r>
              <a:rPr lang="en-US" dirty="0" smtClean="0"/>
              <a:t>Whoa</a:t>
            </a:r>
            <a:r>
              <a:rPr lang="en-US" dirty="0" smtClean="0"/>
              <a:t>! That’s a big number, aren’t you proud?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785918" y="2143122"/>
            <a:ext cx="5589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Poppins Light" charset="0"/>
                <a:cs typeface="Poppins Light" charset="0"/>
              </a:rPr>
              <a:t>Concern per Branches?</a:t>
            </a:r>
            <a:endParaRPr lang="en-US" sz="3600" dirty="0">
              <a:latin typeface="Poppins Light" charset="0"/>
              <a:cs typeface="Poppins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785918" y="2143122"/>
            <a:ext cx="5875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Poppins Light" charset="0"/>
                <a:cs typeface="Poppins Light" charset="0"/>
              </a:rPr>
              <a:t>Sharing of Best Practices</a:t>
            </a:r>
            <a:endParaRPr lang="en-US" sz="3600" dirty="0">
              <a:latin typeface="Poppins Light" charset="0"/>
              <a:cs typeface="Poppins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428860" y="92867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Poppins Light" charset="0"/>
                <a:cs typeface="Poppins Light" charset="0"/>
              </a:rPr>
              <a:t>"Your most unhappy customers are your greatest source of learning</a:t>
            </a:r>
            <a:r>
              <a:rPr lang="en-US" sz="3600" b="1" dirty="0" smtClean="0">
                <a:solidFill>
                  <a:schemeClr val="bg1"/>
                </a:solidFill>
                <a:latin typeface="Poppins Light" charset="0"/>
                <a:cs typeface="Poppins Light" charset="0"/>
              </a:rPr>
              <a:t>.“ –Bill Gates</a:t>
            </a:r>
            <a:endParaRPr lang="en-US" sz="3600" dirty="0">
              <a:solidFill>
                <a:schemeClr val="bg1"/>
              </a:solidFill>
              <a:latin typeface="Poppins Light" charset="0"/>
              <a:cs typeface="Poppins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442" name="Google Shape;442;p36"/>
          <p:cNvSpPr txBox="1">
            <a:spLocks noGrp="1"/>
          </p:cNvSpPr>
          <p:nvPr>
            <p:ph type="ctrTitle" idx="4294967295"/>
          </p:nvPr>
        </p:nvSpPr>
        <p:spPr>
          <a:xfrm>
            <a:off x="2428860" y="2000246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Thanks!</a:t>
            </a:r>
            <a:endParaRPr sz="8000"/>
          </a:p>
        </p:txBody>
      </p:sp>
      <p:grpSp>
        <p:nvGrpSpPr>
          <p:cNvPr id="444" name="Google Shape;444;p36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445" name="Google Shape;445;p3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House Rules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14348" y="1958050"/>
            <a:ext cx="5143536" cy="2618400"/>
          </a:xfrm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Poppins Light" charset="0"/>
                <a:ea typeface="Quattrocento Sans"/>
                <a:cs typeface="Poppins Light" charset="0"/>
                <a:sym typeface="Quattrocento Sans"/>
              </a:rPr>
              <a:t>Maintain </a:t>
            </a:r>
            <a:r>
              <a:rPr lang="en-US" sz="1200" dirty="0" smtClean="0">
                <a:solidFill>
                  <a:schemeClr val="tx1"/>
                </a:solidFill>
                <a:latin typeface="Poppins Light" charset="0"/>
                <a:ea typeface="Quattrocento Sans"/>
                <a:cs typeface="Poppins Light" charset="0"/>
                <a:sym typeface="Quattrocento Sans"/>
              </a:rPr>
              <a:t>Safety Protocols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Poppins Light" charset="0"/>
                <a:ea typeface="Quattrocento Sans"/>
                <a:cs typeface="Poppins Light" charset="0"/>
                <a:sym typeface="Quattrocento Sans"/>
              </a:rPr>
              <a:t>Switch phones to silent mode 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Poppins Light" charset="0"/>
                <a:ea typeface="Quattrocento Sans"/>
                <a:cs typeface="Poppins Light" charset="0"/>
                <a:sym typeface="Quattrocento Sans"/>
              </a:rPr>
              <a:t>Avoid side conversations; listen when someone is talking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Poppins Light" charset="0"/>
                <a:ea typeface="Quattrocento Sans"/>
                <a:cs typeface="Poppins Light" charset="0"/>
                <a:sym typeface="Quattrocento Sans"/>
              </a:rPr>
              <a:t>Share your ideas; raise your hand when you want to talk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Poppins Light" charset="0"/>
                <a:ea typeface="Quattrocento Sans"/>
                <a:cs typeface="Poppins Light" charset="0"/>
                <a:sym typeface="Quattrocento Sans"/>
              </a:rPr>
              <a:t>Remember and apply all </a:t>
            </a:r>
            <a:r>
              <a:rPr lang="en-US" sz="1200" dirty="0" smtClean="0">
                <a:solidFill>
                  <a:schemeClr val="tx1"/>
                </a:solidFill>
                <a:latin typeface="Poppins Light" charset="0"/>
                <a:ea typeface="Quattrocento Sans"/>
                <a:cs typeface="Poppins Light" charset="0"/>
                <a:sym typeface="Quattrocento Sans"/>
              </a:rPr>
              <a:t>learning</a:t>
            </a:r>
            <a:endParaRPr lang="en-US" sz="1200" dirty="0" smtClean="0">
              <a:solidFill>
                <a:schemeClr val="tx1"/>
              </a:solidFill>
              <a:latin typeface="Poppins Light" charset="0"/>
              <a:ea typeface="Quattrocento Sans"/>
              <a:cs typeface="Poppins Light" charset="0"/>
              <a:sym typeface="Quattrocento Sans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Poppins Light" charset="0"/>
                <a:ea typeface="Quattrocento Sans"/>
                <a:cs typeface="Poppins Light" charset="0"/>
                <a:sym typeface="Quattrocento Sans"/>
              </a:rPr>
              <a:t>Clean as you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896814"/>
            <a:ext cx="2428860" cy="163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Agenda</a:t>
            </a:r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000100" y="2000246"/>
            <a:ext cx="5716953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PH" sz="1600" dirty="0" smtClean="0"/>
              <a:t>Top performers </a:t>
            </a:r>
            <a:r>
              <a:rPr lang="en-PH" sz="1600" dirty="0" smtClean="0"/>
              <a:t>August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1600" dirty="0" smtClean="0">
                <a:solidFill>
                  <a:srgbClr val="000000"/>
                </a:solidFill>
              </a:rPr>
              <a:t>Sales Update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1600" dirty="0" smtClean="0">
                <a:solidFill>
                  <a:srgbClr val="000000"/>
                </a:solidFill>
              </a:rPr>
              <a:t>Individual Sales Update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PH" sz="1600" dirty="0" smtClean="0">
                <a:solidFill>
                  <a:srgbClr val="000000"/>
                </a:solidFill>
              </a:rPr>
              <a:t>Sales Update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1600" dirty="0" smtClean="0">
                <a:solidFill>
                  <a:srgbClr val="000000"/>
                </a:solidFill>
              </a:rPr>
              <a:t>Concern </a:t>
            </a:r>
            <a:r>
              <a:rPr lang="en-US" sz="1600" dirty="0" smtClean="0">
                <a:solidFill>
                  <a:srgbClr val="000000"/>
                </a:solidFill>
              </a:rPr>
              <a:t>per branches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1600" dirty="0" smtClean="0">
                <a:solidFill>
                  <a:srgbClr val="000000"/>
                </a:solidFill>
              </a:rPr>
              <a:t>Sharing  </a:t>
            </a:r>
            <a:r>
              <a:rPr lang="en-US" sz="1600" dirty="0" smtClean="0">
                <a:solidFill>
                  <a:srgbClr val="000000"/>
                </a:solidFill>
              </a:rPr>
              <a:t>of best practices.</a:t>
            </a:r>
          </a:p>
          <a:p>
            <a:pPr marL="0" indent="0">
              <a:buClr>
                <a:schemeClr val="dk1"/>
              </a:buClr>
              <a:buSzPts val="1100"/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2"/>
          </p:nvPr>
        </p:nvSpPr>
        <p:spPr>
          <a:xfrm>
            <a:off x="1142976" y="4410300"/>
            <a:ext cx="56079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071684"/>
            <a:ext cx="2143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Top Performers</a:t>
            </a:r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b="1" dirty="0" smtClean="0"/>
              <a:t>August 2022</a:t>
            </a:r>
            <a:endParaRPr sz="4000" b="1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3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4414" y="500040"/>
          <a:ext cx="7215238" cy="4286286"/>
        </p:xfrm>
        <a:graphic>
          <a:graphicData uri="http://schemas.openxmlformats.org/drawingml/2006/table">
            <a:tbl>
              <a:tblPr/>
              <a:tblGrid>
                <a:gridCol w="2447417"/>
                <a:gridCol w="2579313"/>
                <a:gridCol w="2188508"/>
              </a:tblGrid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BRANCH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PERCENTAGE TO GOAL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Alabang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Aldrin Frisco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Las Pinas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Angelo Navarro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Ascott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Robert Padron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ATC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Kenneth Reyes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Capas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Jopeth Enriquez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Munoz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Irvin Igot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PG Guiguinto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Gideon Yurich Manuel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Bicutan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Heinz Exequiel De Ocampo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Quezon Ave.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Ralph Lorenz Bernal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Ermita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Jazmer Magpantay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Trinoma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John Rey Mauricio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Commonwealth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 Cent Songalia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Sta Maria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Robert Cataniag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UPTC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Carlos Formaran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Gapan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Joseph Magana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Los Banos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Jhunly Alvarez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Abenson Tayuman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Aldrin Chiu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2714612" y="1928808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Individual Sales Update</a:t>
            </a:r>
            <a:endParaRPr sz="4000"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3143240" y="2857502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As of </a:t>
            </a:r>
            <a:r>
              <a:rPr lang="en-US" b="1" dirty="0" smtClean="0"/>
              <a:t>September 14</a:t>
            </a:r>
            <a:r>
              <a:rPr lang="en-US" b="1" dirty="0" smtClean="0"/>
              <a:t>, </a:t>
            </a:r>
            <a:r>
              <a:rPr lang="en-US" b="1" dirty="0" smtClean="0"/>
              <a:t>2022</a:t>
            </a:r>
            <a:endParaRPr b="1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4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6446" y="2285998"/>
            <a:ext cx="3034500" cy="271464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24" y="646725"/>
          <a:ext cx="7786741" cy="3847579"/>
        </p:xfrm>
        <a:graphic>
          <a:graphicData uri="http://schemas.openxmlformats.org/drawingml/2006/table">
            <a:tbl>
              <a:tblPr/>
              <a:tblGrid>
                <a:gridCol w="630824"/>
                <a:gridCol w="2198031"/>
                <a:gridCol w="2838711"/>
                <a:gridCol w="699820"/>
                <a:gridCol w="788531"/>
                <a:gridCol w="630824"/>
              </a:tblGrid>
              <a:tr h="378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AREA</a:t>
                      </a: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DEALER / BRANCH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PS NAME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AUGUST</a:t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</a:b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TARGET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latin typeface="Book Antiqua"/>
                      </a:endParaRP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GRAND </a:t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</a:b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TOTAL</a:t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</a:b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(DAILY)</a:t>
                      </a: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TARGET </a:t>
                      </a: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/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</a:b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vs. </a:t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</a:b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ACTUAL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3129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 Q.AVE (NEW BRANCH)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RALPH LORENZ BERNAL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1,600,000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2,106,020.00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132%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 SM NE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CARCHA, JOHN ADAMS P.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2,000,000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1,927,710.00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96%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ALABANG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FRISCO, ALDRIN A. 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900,000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1,944,575.00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216%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ARVO-MARIKINA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JOSHUA GO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600,000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260,350.00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43%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ASCOTT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ROBERT PADRON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1,200,000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2,116,965.00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176%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ATC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KENNETH REYES (PROBY)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500,000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761,200.00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152%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AVANT TRINOMA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JHONREY MAURICIO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1,000,000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1,280,655.00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128%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9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AYALA TERRACES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LOUIL JEAGREY MARAGUINOT (PROBY)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900,000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416,330.00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46%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BICUTAN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HEINZ EXEQUIEL DEOCAMPO (PROBY)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1,000,000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1,356,285.00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136%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BUTING (PASIG)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ELMER JOHN MAKAHILIG (PROBY)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650,000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236,955.00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36%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COMMONWEALTH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JAN CENT SONGALIA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1,000,000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1,212,630.00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121%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DASMA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NOPRADA, NHEIL JHON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800,000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739,200.00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92%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EAST ORTIGAS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MARK NACARIO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1,800,000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761,850.00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42%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ERMITA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JAZMER MAGPANTAY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2,000,000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2,588,285.00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129%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FARMERS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JOSEPH PESIGAN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900,000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424,670.00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47%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FILINVEST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PATROCINIO MONTOYA III 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650,000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344,035.00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53%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GALLERIA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JAN ALBERT BALAGOT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1,500,000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762,335.00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51%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GLORIETTA 1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SILVESTRE GUARIN 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800,000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761,605.00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95%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69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LAS PIÑAS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ANGELO NAVARRO (PROBY)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650,000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1,258,980.00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Book Antiqua"/>
                        </a:rPr>
                        <a:t>194%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500053"/>
          <a:ext cx="8215370" cy="4214832"/>
        </p:xfrm>
        <a:graphic>
          <a:graphicData uri="http://schemas.openxmlformats.org/drawingml/2006/table">
            <a:tbl>
              <a:tblPr/>
              <a:tblGrid>
                <a:gridCol w="665549"/>
                <a:gridCol w="2319023"/>
                <a:gridCol w="2994971"/>
                <a:gridCol w="738343"/>
                <a:gridCol w="831935"/>
                <a:gridCol w="665549"/>
              </a:tblGrid>
              <a:tr h="494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AREA</a:t>
                      </a: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DEALER / BRANCH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PS NAME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AUGUST</a:t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</a:br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TARGET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latin typeface="Book Antiqua"/>
                      </a:endParaRP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GRAND </a:t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</a:b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TOTAL</a:t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</a:b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(DAILY)</a:t>
                      </a: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TARGET </a:t>
                      </a: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/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</a:b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vs. </a:t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</a:b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 Antiqua"/>
                        </a:rPr>
                        <a:t>ACTUAL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latin typeface="Book Antiqua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714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Arial"/>
                      </a:endParaRPr>
                    </a:p>
                  </a:txBody>
                  <a:tcPr marL="7723" marR="7723" marT="7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LIPA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RICKY GAJANO 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1,400,000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1,359,860.00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97%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LOS BANOS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JHUNLY ALVAREZ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700,000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737,430.00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105%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MALOLOS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ALJON ESTILON 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1,000,000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872,960.00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87%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MARKET-MARKET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JAYSON GABRIOLA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1,000,000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715,670.00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72%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MISSOURI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MOJICA, RIC S.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750,000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700,120.00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93%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PG GUIGUINTO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GIDEON YURICH MANUEL 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2,500,000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3,424,265.00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137%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PG MONUMENTO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NICO G. CRUZ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700,000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217,005.00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31%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PLARIDEL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REGINEL NALDA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900,000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632,435.00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70%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SHANGRILA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DOMASING, MARK DEO M.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900,000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846,560.00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94%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STA.MARIA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ROBERT CATANIAG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1,500,000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1,656,165.00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110%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TAYUMAN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ALDRIN CHIU (PROBY)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450,000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470,490.00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105%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UPTC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CARLOS FORMARAN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750,000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820,535.00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109%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WM MAKATI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KENO SUBLAY 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1,200,000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1,118,830.00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93%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MM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WM MUÑOZ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IGOT, IRVIN C.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850,000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1,170,035.00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138%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PAM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CAPAS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ENRIQUEZ, JOPETH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400,000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580,510.00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145%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PAM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ABENSON GAPAN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Book Antiqua"/>
                        </a:rPr>
                        <a:t>MAGANA, JOSEPH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latin typeface="Book Antiqua"/>
                        </a:rPr>
                        <a:t>800,000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Book Antiqua"/>
                        </a:rPr>
                        <a:t>848,520.00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Book Antiqua"/>
                        </a:rPr>
                        <a:t>106%</a:t>
                      </a:r>
                    </a:p>
                  </a:txBody>
                  <a:tcPr marL="7723" marR="7723" marT="7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578" y="1500180"/>
            <a:ext cx="2191444" cy="244599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214414" y="1357304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Poppins Light" charset="0"/>
                <a:cs typeface="Poppins Light" charset="0"/>
              </a:rPr>
              <a:t>Sales Update</a:t>
            </a:r>
            <a:endParaRPr lang="en-US" sz="3600" dirty="0">
              <a:latin typeface="Poppins Light" charset="0"/>
              <a:cs typeface="Poppins Light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8728" y="2143122"/>
          <a:ext cx="3857652" cy="2148840"/>
        </p:xfrm>
        <a:graphic>
          <a:graphicData uri="http://schemas.openxmlformats.org/drawingml/2006/table">
            <a:tbl>
              <a:tblPr/>
              <a:tblGrid>
                <a:gridCol w="1435405"/>
                <a:gridCol w="242224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SALES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13,067,500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25,066,910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44,142,510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38,744,650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29,920,580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666</Words>
  <PresentationFormat>On-screen Show (16:9)</PresentationFormat>
  <Paragraphs>334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Poppins</vt:lpstr>
      <vt:lpstr>Poppins Light</vt:lpstr>
      <vt:lpstr>Quattrocento Sans</vt:lpstr>
      <vt:lpstr>Calibri</vt:lpstr>
      <vt:lpstr>Book Antiqua</vt:lpstr>
      <vt:lpstr>Cymbeline template</vt:lpstr>
      <vt:lpstr>ABENSON OFFICE DAY  September 2022</vt:lpstr>
      <vt:lpstr>House Rules</vt:lpstr>
      <vt:lpstr>Agenda</vt:lpstr>
      <vt:lpstr>Top Performers</vt:lpstr>
      <vt:lpstr>Slide 5</vt:lpstr>
      <vt:lpstr>Individual Sales Update</vt:lpstr>
      <vt:lpstr>Slide 7</vt:lpstr>
      <vt:lpstr>Slide 8</vt:lpstr>
      <vt:lpstr>Slide 9</vt:lpstr>
      <vt:lpstr>Slide 10</vt:lpstr>
      <vt:lpstr>Slide 11</vt:lpstr>
      <vt:lpstr>Slide 12</vt:lpstr>
      <vt:lpstr>Slide 13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Kristian Solo</dc:creator>
  <cp:lastModifiedBy>kristian</cp:lastModifiedBy>
  <cp:revision>18</cp:revision>
  <dcterms:modified xsi:type="dcterms:W3CDTF">2022-09-19T00:48:25Z</dcterms:modified>
</cp:coreProperties>
</file>