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1" r:id="rId2"/>
    <p:sldId id="283" r:id="rId3"/>
    <p:sldId id="272" r:id="rId4"/>
    <p:sldId id="279" r:id="rId5"/>
    <p:sldId id="275" r:id="rId6"/>
    <p:sldId id="277" r:id="rId7"/>
    <p:sldId id="284" r:id="rId8"/>
    <p:sldId id="285" r:id="rId9"/>
    <p:sldId id="286" r:id="rId10"/>
    <p:sldId id="287" r:id="rId11"/>
    <p:sldId id="273" r:id="rId12"/>
    <p:sldId id="289" r:id="rId13"/>
    <p:sldId id="290" r:id="rId14"/>
    <p:sldId id="294" r:id="rId15"/>
    <p:sldId id="291" r:id="rId16"/>
    <p:sldId id="292" r:id="rId17"/>
    <p:sldId id="293"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6612"/>
    <a:srgbClr val="9132A6"/>
    <a:srgbClr val="E13A62"/>
    <a:srgbClr val="EEA720"/>
    <a:srgbClr val="7DBC2D"/>
    <a:srgbClr val="099481"/>
    <a:srgbClr val="16A1C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4" autoAdjust="0"/>
    <p:restoredTop sz="85071" autoAdjust="0"/>
  </p:normalViewPr>
  <p:slideViewPr>
    <p:cSldViewPr snapToGrid="0">
      <p:cViewPr varScale="1">
        <p:scale>
          <a:sx n="58" d="100"/>
          <a:sy n="58" d="100"/>
        </p:scale>
        <p:origin x="-964" y="-6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Sales</c:v>
                </c:pt>
              </c:strCache>
            </c:strRef>
          </c:tx>
          <c:spPr>
            <a:ln>
              <a:noFill/>
            </a:ln>
          </c:spPr>
          <c:dPt>
            <c:idx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83F1-4BB2-B57F-17BF70D5BFF7}"/>
              </c:ext>
            </c:extLst>
          </c:dPt>
          <c:dPt>
            <c:idx val="1"/>
            <c:spPr>
              <a:solidFill>
                <a:schemeClr val="tx1">
                  <a:lumMod val="65000"/>
                  <a:lumOff val="35000"/>
                </a:schemeClr>
              </a:solidFill>
              <a:ln w="19050">
                <a:noFill/>
              </a:ln>
              <a:effectLst/>
            </c:spPr>
            <c:extLst xmlns:c16r2="http://schemas.microsoft.com/office/drawing/2015/06/chart">
              <c:ext xmlns:c16="http://schemas.microsoft.com/office/drawing/2014/chart" uri="{C3380CC4-5D6E-409C-BE32-E72D297353CC}">
                <c16:uniqueId val="{00000003-83F1-4BB2-B57F-17BF70D5BFF7}"/>
              </c:ext>
            </c:extLst>
          </c:dPt>
          <c:cat>
            <c:strRef>
              <c:f>Sheet1!$A$2:$A$3</c:f>
              <c:strCache>
                <c:ptCount val="2"/>
                <c:pt idx="0">
                  <c:v>1st Qtr</c:v>
                </c:pt>
                <c:pt idx="1">
                  <c:v>2nd Qtr</c:v>
                </c:pt>
              </c:strCache>
            </c:strRef>
          </c:cat>
          <c:val>
            <c:numRef>
              <c:f>Sheet1!$B$2:$B$3</c:f>
              <c:numCache>
                <c:formatCode>General</c:formatCode>
                <c:ptCount val="2"/>
                <c:pt idx="0">
                  <c:v>8.2000000000000011</c:v>
                </c:pt>
                <c:pt idx="1">
                  <c:v>3.2</c:v>
                </c:pt>
              </c:numCache>
            </c:numRef>
          </c:val>
          <c:extLst xmlns:c16r2="http://schemas.microsoft.com/office/drawing/2015/06/chart">
            <c:ext xmlns:c16="http://schemas.microsoft.com/office/drawing/2014/chart" uri="{C3380CC4-5D6E-409C-BE32-E72D297353CC}">
              <c16:uniqueId val="{00000004-83F1-4BB2-B57F-17BF70D5BFF7}"/>
            </c:ext>
          </c:extLst>
        </c:ser>
        <c:firstSliceAng val="0"/>
        <c:holeSize val="75"/>
      </c:doughnut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Sales</c:v>
                </c:pt>
              </c:strCache>
            </c:strRef>
          </c:tx>
          <c:spPr>
            <a:ln>
              <a:noFill/>
            </a:ln>
          </c:spPr>
          <c:dPt>
            <c:idx val="0"/>
            <c:spPr>
              <a:solidFill>
                <a:schemeClr val="accent3"/>
              </a:solidFill>
              <a:ln w="19050">
                <a:noFill/>
              </a:ln>
              <a:effectLst/>
            </c:spPr>
            <c:extLst xmlns:c16r2="http://schemas.microsoft.com/office/drawing/2015/06/chart">
              <c:ext xmlns:c16="http://schemas.microsoft.com/office/drawing/2014/chart" uri="{C3380CC4-5D6E-409C-BE32-E72D297353CC}">
                <c16:uniqueId val="{00000001-83F1-4BB2-B57F-17BF70D5BFF7}"/>
              </c:ext>
            </c:extLst>
          </c:dPt>
          <c:dPt>
            <c:idx val="1"/>
            <c:spPr>
              <a:solidFill>
                <a:schemeClr val="tx1">
                  <a:lumMod val="65000"/>
                  <a:lumOff val="35000"/>
                </a:schemeClr>
              </a:solidFill>
              <a:ln w="19050">
                <a:noFill/>
              </a:ln>
              <a:effectLst/>
            </c:spPr>
            <c:extLst xmlns:c16r2="http://schemas.microsoft.com/office/drawing/2015/06/chart">
              <c:ext xmlns:c16="http://schemas.microsoft.com/office/drawing/2014/chart" uri="{C3380CC4-5D6E-409C-BE32-E72D297353CC}">
                <c16:uniqueId val="{00000003-83F1-4BB2-B57F-17BF70D5BFF7}"/>
              </c:ext>
            </c:extLst>
          </c:dPt>
          <c:cat>
            <c:strRef>
              <c:f>Sheet1!$A$2:$A$3</c:f>
              <c:strCache>
                <c:ptCount val="2"/>
                <c:pt idx="0">
                  <c:v>1st Qtr</c:v>
                </c:pt>
                <c:pt idx="1">
                  <c:v>2nd Qtr</c:v>
                </c:pt>
              </c:strCache>
            </c:strRef>
          </c:cat>
          <c:val>
            <c:numRef>
              <c:f>Sheet1!$B$2:$B$3</c:f>
              <c:numCache>
                <c:formatCode>General</c:formatCode>
                <c:ptCount val="2"/>
                <c:pt idx="0">
                  <c:v>44</c:v>
                </c:pt>
                <c:pt idx="1">
                  <c:v>32</c:v>
                </c:pt>
              </c:numCache>
            </c:numRef>
          </c:val>
          <c:extLst xmlns:c16r2="http://schemas.microsoft.com/office/drawing/2015/06/chart">
            <c:ext xmlns:c16="http://schemas.microsoft.com/office/drawing/2014/chart" uri="{C3380CC4-5D6E-409C-BE32-E72D297353CC}">
              <c16:uniqueId val="{00000004-83F1-4BB2-B57F-17BF70D5BFF7}"/>
            </c:ext>
          </c:extLst>
        </c:ser>
        <c:firstSliceAng val="0"/>
        <c:holeSize val="75"/>
      </c:doughnut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Sales</c:v>
                </c:pt>
              </c:strCache>
            </c:strRef>
          </c:tx>
          <c:spPr>
            <a:ln>
              <a:noFill/>
            </a:ln>
          </c:spPr>
          <c:dPt>
            <c:idx val="0"/>
            <c:spPr>
              <a:solidFill>
                <a:schemeClr val="accent4"/>
              </a:solidFill>
              <a:ln w="19050">
                <a:noFill/>
              </a:ln>
              <a:effectLst/>
            </c:spPr>
            <c:extLst xmlns:c16r2="http://schemas.microsoft.com/office/drawing/2015/06/chart">
              <c:ext xmlns:c16="http://schemas.microsoft.com/office/drawing/2014/chart" uri="{C3380CC4-5D6E-409C-BE32-E72D297353CC}">
                <c16:uniqueId val="{00000001-83F1-4BB2-B57F-17BF70D5BFF7}"/>
              </c:ext>
            </c:extLst>
          </c:dPt>
          <c:dPt>
            <c:idx val="1"/>
            <c:spPr>
              <a:solidFill>
                <a:schemeClr val="tx1">
                  <a:lumMod val="65000"/>
                  <a:lumOff val="35000"/>
                </a:schemeClr>
              </a:solidFill>
              <a:ln w="19050">
                <a:noFill/>
              </a:ln>
              <a:effectLst/>
            </c:spPr>
            <c:extLst xmlns:c16r2="http://schemas.microsoft.com/office/drawing/2015/06/chart">
              <c:ext xmlns:c16="http://schemas.microsoft.com/office/drawing/2014/chart" uri="{C3380CC4-5D6E-409C-BE32-E72D297353CC}">
                <c16:uniqueId val="{00000003-83F1-4BB2-B57F-17BF70D5BFF7}"/>
              </c:ext>
            </c:extLst>
          </c:dPt>
          <c:cat>
            <c:strRef>
              <c:f>Sheet1!$A$2:$A$3</c:f>
              <c:strCache>
                <c:ptCount val="2"/>
                <c:pt idx="0">
                  <c:v>1st Qtr</c:v>
                </c:pt>
                <c:pt idx="1">
                  <c:v>2nd Qtr</c:v>
                </c:pt>
              </c:strCache>
            </c:strRef>
          </c:cat>
          <c:val>
            <c:numRef>
              <c:f>Sheet1!$B$2:$B$3</c:f>
              <c:numCache>
                <c:formatCode>General</c:formatCode>
                <c:ptCount val="2"/>
                <c:pt idx="0">
                  <c:v>33</c:v>
                </c:pt>
                <c:pt idx="1">
                  <c:v>45</c:v>
                </c:pt>
              </c:numCache>
            </c:numRef>
          </c:val>
          <c:extLst xmlns:c16r2="http://schemas.microsoft.com/office/drawing/2015/06/chart">
            <c:ext xmlns:c16="http://schemas.microsoft.com/office/drawing/2014/chart" uri="{C3380CC4-5D6E-409C-BE32-E72D297353CC}">
              <c16:uniqueId val="{00000004-83F1-4BB2-B57F-17BF70D5BFF7}"/>
            </c:ext>
          </c:extLst>
        </c:ser>
        <c:firstSliceAng val="0"/>
        <c:holeSize val="75"/>
      </c:doughnut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firstSliceAng val="0"/>
        <c:holeSize val="75"/>
      </c:doughnut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E2A9F-8E2F-462C-B138-DF2C44970D69}" type="datetimeFigureOut">
              <a:rPr lang="en-US" smtClean="0"/>
              <a:pPr/>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B5515-C577-4D37-86A6-B260DCB2B0A0}" type="slidenum">
              <a:rPr lang="en-US" smtClean="0"/>
              <a:pPr/>
              <a:t>‹#›</a:t>
            </a:fld>
            <a:endParaRPr lang="en-US"/>
          </a:p>
        </p:txBody>
      </p:sp>
    </p:spTree>
    <p:extLst>
      <p:ext uri="{BB962C8B-B14F-4D97-AF65-F5344CB8AC3E}">
        <p14:creationId xmlns:p14="http://schemas.microsoft.com/office/powerpoint/2010/main" xmlns="" val="3048881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latin typeface="+mn-lt"/>
                <a:ea typeface="+mn-ea"/>
                <a:cs typeface="+mn-cs"/>
              </a:rPr>
              <a:t>As the world advances, so does technology. Our lives are becoming smarter, more energy-efficient, and tailored to our needs. In this era of smart homes and green initiatives, it's imperative that our air conditioning systems keep up. By doing so, we ensure comfort, savings, and reduced environmental impact.</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xmlns="" val="283033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Higher </a:t>
            </a:r>
            <a:r>
              <a:rPr lang="en-US" sz="1200" b="1" i="0" kern="1200" dirty="0" smtClean="0">
                <a:solidFill>
                  <a:schemeClr val="tx1"/>
                </a:solidFill>
                <a:latin typeface="+mn-lt"/>
                <a:ea typeface="+mn-ea"/>
                <a:cs typeface="+mn-cs"/>
              </a:rPr>
              <a:t>CSPF</a:t>
            </a:r>
            <a:r>
              <a:rPr lang="en-US" sz="1200" b="0" i="0" kern="1200" dirty="0" smtClean="0">
                <a:solidFill>
                  <a:schemeClr val="tx1"/>
                </a:solidFill>
                <a:latin typeface="+mn-lt"/>
                <a:ea typeface="+mn-ea"/>
                <a:cs typeface="+mn-cs"/>
              </a:rPr>
              <a:t> means greater Cooling Seasonal Performance Factor, indicating superior energy efficiency and cost savings in cooling operations.</a:t>
            </a:r>
          </a:p>
          <a:p>
            <a:endParaRPr lang="en-PH"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Active carbon filter: </a:t>
            </a:r>
            <a:r>
              <a:rPr lang="en-US" sz="1200" b="0" i="0" kern="1200" dirty="0" smtClean="0">
                <a:solidFill>
                  <a:schemeClr val="tx1"/>
                </a:solidFill>
                <a:latin typeface="+mn-lt"/>
                <a:ea typeface="+mn-ea"/>
                <a:cs typeface="+mn-cs"/>
              </a:rPr>
              <a:t>A specialized air filter that employs activated carbon to effectively capture and remove odors, pollutants, and impurities from the air.</a:t>
            </a:r>
          </a:p>
          <a:p>
            <a:endParaRPr lang="en-PH"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System diagnostic: </a:t>
            </a:r>
            <a:r>
              <a:rPr lang="en-US" sz="1200" b="0" i="0" kern="1200" dirty="0" smtClean="0">
                <a:solidFill>
                  <a:schemeClr val="tx1"/>
                </a:solidFill>
                <a:latin typeface="+mn-lt"/>
                <a:ea typeface="+mn-ea"/>
                <a:cs typeface="+mn-cs"/>
              </a:rPr>
              <a:t>An automated process that assesses the health and functionality of a system, identifying and reporting any potential issues or irregularities for efficient troubleshooting.</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Precise temperature: </a:t>
            </a:r>
            <a:r>
              <a:rPr lang="en-US" sz="1200" b="0" i="0" kern="1200" dirty="0" smtClean="0">
                <a:solidFill>
                  <a:schemeClr val="tx1"/>
                </a:solidFill>
                <a:latin typeface="+mn-lt"/>
                <a:ea typeface="+mn-ea"/>
                <a:cs typeface="+mn-cs"/>
              </a:rPr>
              <a:t>Accurate and exact control of the desired temperature, ensuring optimal comfort and energy efficiency.</a:t>
            </a:r>
          </a:p>
          <a:p>
            <a:endParaRPr lang="en-PH"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R32</a:t>
            </a:r>
            <a:r>
              <a:rPr lang="en-US" sz="1200" b="0" i="0" kern="1200" dirty="0" smtClean="0">
                <a:solidFill>
                  <a:schemeClr val="tx1"/>
                </a:solidFill>
                <a:latin typeface="+mn-lt"/>
                <a:ea typeface="+mn-ea"/>
                <a:cs typeface="+mn-cs"/>
              </a:rPr>
              <a:t> and R410A serve as refrigerants for air conditioning systems. They are both eco-friendly with a zero ozone depletion potential. However, there are distinctions between these two refrigerants.</a:t>
            </a:r>
          </a:p>
          <a:p>
            <a:r>
              <a:rPr lang="en-US" sz="1200" b="0" i="0" kern="1200" dirty="0" smtClean="0">
                <a:solidFill>
                  <a:schemeClr val="tx1"/>
                </a:solidFill>
                <a:latin typeface="+mn-lt"/>
                <a:ea typeface="+mn-ea"/>
                <a:cs typeface="+mn-cs"/>
              </a:rPr>
              <a:t>R410A is a compound comprising </a:t>
            </a:r>
            <a:r>
              <a:rPr lang="en-US" sz="1200" b="0" i="0" kern="1200" dirty="0" err="1" smtClean="0">
                <a:solidFill>
                  <a:schemeClr val="tx1"/>
                </a:solidFill>
                <a:latin typeface="+mn-lt"/>
                <a:ea typeface="+mn-ea"/>
                <a:cs typeface="+mn-cs"/>
              </a:rPr>
              <a:t>pentafluoroethane</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difluoromethane</a:t>
            </a:r>
            <a:r>
              <a:rPr lang="en-US" sz="1200" b="0" i="0" kern="1200" dirty="0" smtClean="0">
                <a:solidFill>
                  <a:schemeClr val="tx1"/>
                </a:solidFill>
                <a:latin typeface="+mn-lt"/>
                <a:ea typeface="+mn-ea"/>
                <a:cs typeface="+mn-cs"/>
              </a:rPr>
              <a:t>. It is employed as a refrigerant in ACs and heat pump systems. As a part of the </a:t>
            </a:r>
            <a:r>
              <a:rPr lang="en-US" sz="1200" b="0" i="0" kern="1200" dirty="0" err="1" smtClean="0">
                <a:solidFill>
                  <a:schemeClr val="tx1"/>
                </a:solidFill>
                <a:latin typeface="+mn-lt"/>
                <a:ea typeface="+mn-ea"/>
                <a:cs typeface="+mn-cs"/>
              </a:rPr>
              <a:t>hydrofluorocarbon</a:t>
            </a:r>
            <a:r>
              <a:rPr lang="en-US" sz="1200" b="0" i="0" kern="1200" dirty="0" smtClean="0">
                <a:solidFill>
                  <a:schemeClr val="tx1"/>
                </a:solidFill>
                <a:latin typeface="+mn-lt"/>
                <a:ea typeface="+mn-ea"/>
                <a:cs typeface="+mn-cs"/>
              </a:rPr>
              <a:t> (HFC) refrigerant class, it's composed of equal parts R125 and R321. R410A was introduced as a replacement for R22, which was banned due to its contribution to greenhouse gases.</a:t>
            </a:r>
          </a:p>
          <a:p>
            <a:r>
              <a:rPr lang="en-US" sz="1200" b="0" i="0" kern="1200" dirty="0" smtClean="0">
                <a:solidFill>
                  <a:schemeClr val="tx1"/>
                </a:solidFill>
                <a:latin typeface="+mn-lt"/>
                <a:ea typeface="+mn-ea"/>
                <a:cs typeface="+mn-cs"/>
              </a:rPr>
              <a:t>Conversely, R32 is an organic compound categorized as a halogenoalkane1. It finds predominant use in endothermic processes like air conditioning and refrigeration. Notably, R32 boasts a lower global warming potential (GWP) in comparison to R410A, rendering it more environmentally friendly.</a:t>
            </a:r>
          </a:p>
          <a:p>
            <a:r>
              <a:rPr lang="en-US" sz="1200" b="0" i="0" kern="1200" dirty="0" smtClean="0">
                <a:solidFill>
                  <a:schemeClr val="tx1"/>
                </a:solidFill>
                <a:latin typeface="+mn-lt"/>
                <a:ea typeface="+mn-ea"/>
                <a:cs typeface="+mn-cs"/>
              </a:rPr>
              <a:t>Regarding performance, R32 exhibits higher cooling efficiency than R410A2. In AC gas refilling, a smaller quantity of R32 is required as opposed to R410A2. However, it's worth noting that R32 carries a moderate flammability risk compared to R410A.</a:t>
            </a:r>
          </a:p>
          <a:p>
            <a:endParaRPr lang="en-PH" dirty="0" smtClean="0"/>
          </a:p>
          <a:p>
            <a:r>
              <a:rPr lang="en-US" sz="1200" b="1" i="0" kern="1200" dirty="0" smtClean="0">
                <a:solidFill>
                  <a:schemeClr val="tx1"/>
                </a:solidFill>
                <a:latin typeface="+mn-lt"/>
                <a:ea typeface="+mn-ea"/>
                <a:cs typeface="+mn-cs"/>
              </a:rPr>
              <a:t>Turbo Mode: </a:t>
            </a:r>
            <a:r>
              <a:rPr lang="en-US" sz="1200" b="0" i="0" kern="1200" dirty="0" smtClean="0">
                <a:solidFill>
                  <a:schemeClr val="tx1"/>
                </a:solidFill>
                <a:latin typeface="+mn-lt"/>
                <a:ea typeface="+mn-ea"/>
                <a:cs typeface="+mn-cs"/>
              </a:rPr>
              <a:t>A high-speed setting that rapidly cools the</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environment, providing quick comfort adjustment.</a:t>
            </a:r>
          </a:p>
          <a:p>
            <a:endParaRPr lang="en-PH"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Sleep Mode: </a:t>
            </a:r>
            <a:r>
              <a:rPr lang="en-US" sz="1200" b="0" i="0" kern="1200" dirty="0" smtClean="0">
                <a:solidFill>
                  <a:schemeClr val="tx1"/>
                </a:solidFill>
                <a:latin typeface="+mn-lt"/>
                <a:ea typeface="+mn-ea"/>
                <a:cs typeface="+mn-cs"/>
              </a:rPr>
              <a:t>A feature that optimizes settings for a comfortable sleeping environment, by adjusting temperature and noise levels.</a:t>
            </a:r>
          </a:p>
          <a:p>
            <a:endParaRPr lang="en-PH"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Gold Hydrophilic Fins: </a:t>
            </a:r>
            <a:r>
              <a:rPr lang="en-US" sz="1200" b="0" i="0" kern="1200" dirty="0" smtClean="0">
                <a:solidFill>
                  <a:schemeClr val="tx1"/>
                </a:solidFill>
                <a:latin typeface="+mn-lt"/>
                <a:ea typeface="+mn-ea"/>
                <a:cs typeface="+mn-cs"/>
              </a:rPr>
              <a:t>Air conditioner fins coated with a gold hydrophilic layer that repels moisture, improving efficiency and preventing corrosion.</a:t>
            </a:r>
          </a:p>
          <a:p>
            <a:r>
              <a:rPr lang="en-US" sz="1200" b="0" i="0" kern="1200" dirty="0" smtClean="0">
                <a:solidFill>
                  <a:schemeClr val="tx1"/>
                </a:solidFill>
                <a:latin typeface="+mn-lt"/>
                <a:ea typeface="+mn-ea"/>
                <a:cs typeface="+mn-cs"/>
              </a:rPr>
              <a:t>Comparison: Blue Fins vs. Gold Hydrophilic Fins: While blue fins are common, gold hydrophilic fins offer enhanced moisture resistance, boosting efficiency and durability for longer-lasting performance.</a:t>
            </a:r>
          </a:p>
          <a:p>
            <a:endParaRPr lang="en-PH"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Active Clean: </a:t>
            </a:r>
            <a:r>
              <a:rPr lang="en-US" sz="1200" b="0" i="0" kern="1200" dirty="0" smtClean="0">
                <a:solidFill>
                  <a:schemeClr val="tx1"/>
                </a:solidFill>
                <a:latin typeface="+mn-lt"/>
                <a:ea typeface="+mn-ea"/>
                <a:cs typeface="+mn-cs"/>
              </a:rPr>
              <a:t>A dynamic cleaning feature in air conditioners that uses advanced processes to maintain air quality by removing dust, allergens, and contaminants.</a:t>
            </a:r>
          </a:p>
          <a:p>
            <a:endParaRPr lang="en-PH"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CB5515-C577-4D37-86A6-B260DCB2B0A0}"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Higher </a:t>
            </a:r>
            <a:r>
              <a:rPr lang="en-US" sz="1200" b="1" i="0" kern="1200" dirty="0" smtClean="0">
                <a:solidFill>
                  <a:schemeClr val="tx1"/>
                </a:solidFill>
                <a:latin typeface="+mn-lt"/>
                <a:ea typeface="+mn-ea"/>
                <a:cs typeface="+mn-cs"/>
              </a:rPr>
              <a:t>CSPF</a:t>
            </a:r>
            <a:r>
              <a:rPr lang="en-US" sz="1200" b="0" i="0" kern="1200" dirty="0" smtClean="0">
                <a:solidFill>
                  <a:schemeClr val="tx1"/>
                </a:solidFill>
                <a:latin typeface="+mn-lt"/>
                <a:ea typeface="+mn-ea"/>
                <a:cs typeface="+mn-cs"/>
              </a:rPr>
              <a:t> means greater Cooling Seasonal Performance Factor, indicating superior energy efficiency and cost savings in cooling operations.</a:t>
            </a:r>
          </a:p>
          <a:p>
            <a:endParaRPr lang="en-PH"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Active carbon filter: </a:t>
            </a:r>
            <a:r>
              <a:rPr lang="en-US" sz="1200" b="0" i="0" kern="1200" dirty="0" smtClean="0">
                <a:solidFill>
                  <a:schemeClr val="tx1"/>
                </a:solidFill>
                <a:latin typeface="+mn-lt"/>
                <a:ea typeface="+mn-ea"/>
                <a:cs typeface="+mn-cs"/>
              </a:rPr>
              <a:t>A specialized air filter that employs activated carbon to effectively capture and remove odors, pollutants, and impurities from the air.</a:t>
            </a:r>
          </a:p>
          <a:p>
            <a:endParaRPr lang="en-PH"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System diagnostic: </a:t>
            </a:r>
            <a:r>
              <a:rPr lang="en-US" sz="1200" b="0" i="0" kern="1200" dirty="0" smtClean="0">
                <a:solidFill>
                  <a:schemeClr val="tx1"/>
                </a:solidFill>
                <a:latin typeface="+mn-lt"/>
                <a:ea typeface="+mn-ea"/>
                <a:cs typeface="+mn-cs"/>
              </a:rPr>
              <a:t>An automated process that assesses the health and functionality of a system, identifying and reporting any potential issues or irregularities for efficient troubleshooting.</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Precise temperature: </a:t>
            </a:r>
            <a:r>
              <a:rPr lang="en-US" sz="1200" b="0" i="0" kern="1200" dirty="0" smtClean="0">
                <a:solidFill>
                  <a:schemeClr val="tx1"/>
                </a:solidFill>
                <a:latin typeface="+mn-lt"/>
                <a:ea typeface="+mn-ea"/>
                <a:cs typeface="+mn-cs"/>
              </a:rPr>
              <a:t>Accurate and exact control of the desired temperature, ensuring optimal comfort and energy efficiency.</a:t>
            </a:r>
          </a:p>
          <a:p>
            <a:endParaRPr lang="en-PH"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R32</a:t>
            </a:r>
            <a:r>
              <a:rPr lang="en-US" sz="1200" b="0" i="0" kern="1200" dirty="0" smtClean="0">
                <a:solidFill>
                  <a:schemeClr val="tx1"/>
                </a:solidFill>
                <a:latin typeface="+mn-lt"/>
                <a:ea typeface="+mn-ea"/>
                <a:cs typeface="+mn-cs"/>
              </a:rPr>
              <a:t> and R410A serve as refrigerants for air conditioning systems. They are both eco-friendly with a zero ozone depletion potential. However, there are distinctions between these two refrigerants.</a:t>
            </a:r>
          </a:p>
          <a:p>
            <a:r>
              <a:rPr lang="en-US" sz="1200" b="0" i="0" kern="1200" dirty="0" smtClean="0">
                <a:solidFill>
                  <a:schemeClr val="tx1"/>
                </a:solidFill>
                <a:latin typeface="+mn-lt"/>
                <a:ea typeface="+mn-ea"/>
                <a:cs typeface="+mn-cs"/>
              </a:rPr>
              <a:t>R410A is a compound comprising </a:t>
            </a:r>
            <a:r>
              <a:rPr lang="en-US" sz="1200" b="0" i="0" kern="1200" dirty="0" err="1" smtClean="0">
                <a:solidFill>
                  <a:schemeClr val="tx1"/>
                </a:solidFill>
                <a:latin typeface="+mn-lt"/>
                <a:ea typeface="+mn-ea"/>
                <a:cs typeface="+mn-cs"/>
              </a:rPr>
              <a:t>pentafluoroethane</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difluoromethane</a:t>
            </a:r>
            <a:r>
              <a:rPr lang="en-US" sz="1200" b="0" i="0" kern="1200" dirty="0" smtClean="0">
                <a:solidFill>
                  <a:schemeClr val="tx1"/>
                </a:solidFill>
                <a:latin typeface="+mn-lt"/>
                <a:ea typeface="+mn-ea"/>
                <a:cs typeface="+mn-cs"/>
              </a:rPr>
              <a:t>. It is employed as a refrigerant in ACs and heat pump systems. As a part of the </a:t>
            </a:r>
            <a:r>
              <a:rPr lang="en-US" sz="1200" b="0" i="0" kern="1200" dirty="0" err="1" smtClean="0">
                <a:solidFill>
                  <a:schemeClr val="tx1"/>
                </a:solidFill>
                <a:latin typeface="+mn-lt"/>
                <a:ea typeface="+mn-ea"/>
                <a:cs typeface="+mn-cs"/>
              </a:rPr>
              <a:t>hydrofluorocarbon</a:t>
            </a:r>
            <a:r>
              <a:rPr lang="en-US" sz="1200" b="0" i="0" kern="1200" dirty="0" smtClean="0">
                <a:solidFill>
                  <a:schemeClr val="tx1"/>
                </a:solidFill>
                <a:latin typeface="+mn-lt"/>
                <a:ea typeface="+mn-ea"/>
                <a:cs typeface="+mn-cs"/>
              </a:rPr>
              <a:t> (HFC) refrigerant class, it's composed of equal parts R125 and R321. R410A was introduced as a replacement for R22, which was banned due to its contribution to greenhouse gases.</a:t>
            </a:r>
          </a:p>
          <a:p>
            <a:r>
              <a:rPr lang="en-US" sz="1200" b="0" i="0" kern="1200" dirty="0" smtClean="0">
                <a:solidFill>
                  <a:schemeClr val="tx1"/>
                </a:solidFill>
                <a:latin typeface="+mn-lt"/>
                <a:ea typeface="+mn-ea"/>
                <a:cs typeface="+mn-cs"/>
              </a:rPr>
              <a:t>Conversely, R32 is an organic compound categorized as a halogenoalkane1. It finds predominant use in endothermic processes like air conditioning and refrigeration. Notably, R32 boasts a lower global warming potential (GWP) in comparison to R410A, rendering it more environmentally friendly.</a:t>
            </a:r>
          </a:p>
          <a:p>
            <a:r>
              <a:rPr lang="en-US" sz="1200" b="0" i="0" kern="1200" dirty="0" smtClean="0">
                <a:solidFill>
                  <a:schemeClr val="tx1"/>
                </a:solidFill>
                <a:latin typeface="+mn-lt"/>
                <a:ea typeface="+mn-ea"/>
                <a:cs typeface="+mn-cs"/>
              </a:rPr>
              <a:t>Regarding performance, R32 exhibits higher cooling efficiency than R410A2. In AC gas refilling, a smaller quantity of R32 is required as opposed to R410A2. However, it's worth noting that R32 carries a moderate flammability risk compared to R410A.</a:t>
            </a:r>
          </a:p>
          <a:p>
            <a:endParaRPr lang="en-PH" dirty="0" smtClean="0"/>
          </a:p>
          <a:p>
            <a:r>
              <a:rPr lang="en-US" sz="1200" b="1" i="0" kern="1200" dirty="0" smtClean="0">
                <a:solidFill>
                  <a:schemeClr val="tx1"/>
                </a:solidFill>
                <a:latin typeface="+mn-lt"/>
                <a:ea typeface="+mn-ea"/>
                <a:cs typeface="+mn-cs"/>
              </a:rPr>
              <a:t>Turbo Mode: </a:t>
            </a:r>
            <a:r>
              <a:rPr lang="en-US" sz="1200" b="0" i="0" kern="1200" dirty="0" smtClean="0">
                <a:solidFill>
                  <a:schemeClr val="tx1"/>
                </a:solidFill>
                <a:latin typeface="+mn-lt"/>
                <a:ea typeface="+mn-ea"/>
                <a:cs typeface="+mn-cs"/>
              </a:rPr>
              <a:t>A high-speed setting that rapidly cools the</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environment, providing quick comfort adjustment.</a:t>
            </a:r>
          </a:p>
          <a:p>
            <a:endParaRPr lang="en-PH"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Sleep Mode: </a:t>
            </a:r>
            <a:r>
              <a:rPr lang="en-US" sz="1200" b="0" i="0" kern="1200" dirty="0" smtClean="0">
                <a:solidFill>
                  <a:schemeClr val="tx1"/>
                </a:solidFill>
                <a:latin typeface="+mn-lt"/>
                <a:ea typeface="+mn-ea"/>
                <a:cs typeface="+mn-cs"/>
              </a:rPr>
              <a:t>A feature that optimizes settings for a comfortable sleeping environment, by adjusting temperature and noise levels.</a:t>
            </a:r>
          </a:p>
          <a:p>
            <a:endParaRPr lang="en-PH"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Gold Hydrophilic Fins: </a:t>
            </a:r>
            <a:r>
              <a:rPr lang="en-US" sz="1200" b="0" i="0" kern="1200" dirty="0" smtClean="0">
                <a:solidFill>
                  <a:schemeClr val="tx1"/>
                </a:solidFill>
                <a:latin typeface="+mn-lt"/>
                <a:ea typeface="+mn-ea"/>
                <a:cs typeface="+mn-cs"/>
              </a:rPr>
              <a:t>Air conditioner fins coated with a gold hydrophilic layer that repels moisture, improving efficiency and preventing corrosion.</a:t>
            </a:r>
          </a:p>
          <a:p>
            <a:r>
              <a:rPr lang="en-US" sz="1200" b="0" i="0" kern="1200" dirty="0" smtClean="0">
                <a:solidFill>
                  <a:schemeClr val="tx1"/>
                </a:solidFill>
                <a:latin typeface="+mn-lt"/>
                <a:ea typeface="+mn-ea"/>
                <a:cs typeface="+mn-cs"/>
              </a:rPr>
              <a:t>Comparison: Blue Fins vs. Gold Hydrophilic Fins: While blue fins are common, gold hydrophilic fins offer enhanced moisture resistance, boosting efficiency and durability for longer-lasting performance.</a:t>
            </a:r>
          </a:p>
          <a:p>
            <a:endParaRPr lang="en-PH"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Active Clean: </a:t>
            </a:r>
            <a:r>
              <a:rPr lang="en-US" sz="1200" b="0" i="0" kern="1200" dirty="0" smtClean="0">
                <a:solidFill>
                  <a:schemeClr val="tx1"/>
                </a:solidFill>
                <a:latin typeface="+mn-lt"/>
                <a:ea typeface="+mn-ea"/>
                <a:cs typeface="+mn-cs"/>
              </a:rPr>
              <a:t>A dynamic cleaning feature in air conditioners that uses advanced processes to maintain air quality by removing dust, allergens, and contaminants.</a:t>
            </a:r>
          </a:p>
          <a:p>
            <a:endParaRPr lang="en-PH"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CB5515-C577-4D37-86A6-B260DCB2B0A0}"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Higher </a:t>
            </a:r>
            <a:r>
              <a:rPr lang="en-US" sz="1200" b="1" i="0" kern="1200" dirty="0" smtClean="0">
                <a:solidFill>
                  <a:schemeClr val="tx1"/>
                </a:solidFill>
                <a:latin typeface="+mn-lt"/>
                <a:ea typeface="+mn-ea"/>
                <a:cs typeface="+mn-cs"/>
              </a:rPr>
              <a:t>CSPF</a:t>
            </a:r>
            <a:r>
              <a:rPr lang="en-US" sz="1200" b="0" i="0" kern="1200" dirty="0" smtClean="0">
                <a:solidFill>
                  <a:schemeClr val="tx1"/>
                </a:solidFill>
                <a:latin typeface="+mn-lt"/>
                <a:ea typeface="+mn-ea"/>
                <a:cs typeface="+mn-cs"/>
              </a:rPr>
              <a:t> means greater Cooling Seasonal Performance Factor, indicating superior energy efficiency and cost savings in cooling operations.</a:t>
            </a:r>
          </a:p>
          <a:p>
            <a:endParaRPr lang="en-PH"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Active carbon filter: </a:t>
            </a:r>
            <a:r>
              <a:rPr lang="en-US" sz="1200" b="0" i="0" kern="1200" dirty="0" smtClean="0">
                <a:solidFill>
                  <a:schemeClr val="tx1"/>
                </a:solidFill>
                <a:latin typeface="+mn-lt"/>
                <a:ea typeface="+mn-ea"/>
                <a:cs typeface="+mn-cs"/>
              </a:rPr>
              <a:t>A specialized air filter that employs activated carbon to effectively capture and remove odors, pollutants, and impurities from the air.</a:t>
            </a:r>
          </a:p>
          <a:p>
            <a:endParaRPr lang="en-PH"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System diagnostic: </a:t>
            </a:r>
            <a:r>
              <a:rPr lang="en-US" sz="1200" b="0" i="0" kern="1200" dirty="0" smtClean="0">
                <a:solidFill>
                  <a:schemeClr val="tx1"/>
                </a:solidFill>
                <a:latin typeface="+mn-lt"/>
                <a:ea typeface="+mn-ea"/>
                <a:cs typeface="+mn-cs"/>
              </a:rPr>
              <a:t>An automated process that assesses the health and functionality of a system, identifying and reporting any potential issues or irregularities for efficient troubleshooting.</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Precise temperature: </a:t>
            </a:r>
            <a:r>
              <a:rPr lang="en-US" sz="1200" b="0" i="0" kern="1200" dirty="0" smtClean="0">
                <a:solidFill>
                  <a:schemeClr val="tx1"/>
                </a:solidFill>
                <a:latin typeface="+mn-lt"/>
                <a:ea typeface="+mn-ea"/>
                <a:cs typeface="+mn-cs"/>
              </a:rPr>
              <a:t>Accurate and exact control of the desired temperature, ensuring optimal comfort and energy efficiency.</a:t>
            </a:r>
          </a:p>
          <a:p>
            <a:endParaRPr lang="en-PH"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R32</a:t>
            </a:r>
            <a:r>
              <a:rPr lang="en-US" sz="1200" b="0" i="0" kern="1200" dirty="0" smtClean="0">
                <a:solidFill>
                  <a:schemeClr val="tx1"/>
                </a:solidFill>
                <a:latin typeface="+mn-lt"/>
                <a:ea typeface="+mn-ea"/>
                <a:cs typeface="+mn-cs"/>
              </a:rPr>
              <a:t> and R410A serve as refrigerants for air conditioning systems. They are both eco-friendly with a zero ozone depletion potential. However, there are distinctions between these two refrigerants.</a:t>
            </a:r>
          </a:p>
          <a:p>
            <a:r>
              <a:rPr lang="en-US" sz="1200" b="0" i="0" kern="1200" dirty="0" smtClean="0">
                <a:solidFill>
                  <a:schemeClr val="tx1"/>
                </a:solidFill>
                <a:latin typeface="+mn-lt"/>
                <a:ea typeface="+mn-ea"/>
                <a:cs typeface="+mn-cs"/>
              </a:rPr>
              <a:t>R410A is a compound comprising </a:t>
            </a:r>
            <a:r>
              <a:rPr lang="en-US" sz="1200" b="0" i="0" kern="1200" dirty="0" err="1" smtClean="0">
                <a:solidFill>
                  <a:schemeClr val="tx1"/>
                </a:solidFill>
                <a:latin typeface="+mn-lt"/>
                <a:ea typeface="+mn-ea"/>
                <a:cs typeface="+mn-cs"/>
              </a:rPr>
              <a:t>pentafluoroethane</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difluoromethane</a:t>
            </a:r>
            <a:r>
              <a:rPr lang="en-US" sz="1200" b="0" i="0" kern="1200" dirty="0" smtClean="0">
                <a:solidFill>
                  <a:schemeClr val="tx1"/>
                </a:solidFill>
                <a:latin typeface="+mn-lt"/>
                <a:ea typeface="+mn-ea"/>
                <a:cs typeface="+mn-cs"/>
              </a:rPr>
              <a:t>. It is employed as a refrigerant in ACs and heat pump systems. As a part of the </a:t>
            </a:r>
            <a:r>
              <a:rPr lang="en-US" sz="1200" b="0" i="0" kern="1200" dirty="0" err="1" smtClean="0">
                <a:solidFill>
                  <a:schemeClr val="tx1"/>
                </a:solidFill>
                <a:latin typeface="+mn-lt"/>
                <a:ea typeface="+mn-ea"/>
                <a:cs typeface="+mn-cs"/>
              </a:rPr>
              <a:t>hydrofluorocarbon</a:t>
            </a:r>
            <a:r>
              <a:rPr lang="en-US" sz="1200" b="0" i="0" kern="1200" dirty="0" smtClean="0">
                <a:solidFill>
                  <a:schemeClr val="tx1"/>
                </a:solidFill>
                <a:latin typeface="+mn-lt"/>
                <a:ea typeface="+mn-ea"/>
                <a:cs typeface="+mn-cs"/>
              </a:rPr>
              <a:t> (HFC) refrigerant class, it's composed of equal parts R125 and R321. R410A was introduced as a replacement for R22, which was banned due to its contribution to greenhouse gases.</a:t>
            </a:r>
          </a:p>
          <a:p>
            <a:r>
              <a:rPr lang="en-US" sz="1200" b="0" i="0" kern="1200" dirty="0" smtClean="0">
                <a:solidFill>
                  <a:schemeClr val="tx1"/>
                </a:solidFill>
                <a:latin typeface="+mn-lt"/>
                <a:ea typeface="+mn-ea"/>
                <a:cs typeface="+mn-cs"/>
              </a:rPr>
              <a:t>Conversely, R32 is an organic compound categorized as a halogenoalkane1. It finds predominant use in endothermic processes like air conditioning and refrigeration. Notably, R32 boasts a lower global warming potential (GWP) in comparison to R410A, rendering it more environmentally friendly.</a:t>
            </a:r>
          </a:p>
          <a:p>
            <a:r>
              <a:rPr lang="en-US" sz="1200" b="0" i="0" kern="1200" dirty="0" smtClean="0">
                <a:solidFill>
                  <a:schemeClr val="tx1"/>
                </a:solidFill>
                <a:latin typeface="+mn-lt"/>
                <a:ea typeface="+mn-ea"/>
                <a:cs typeface="+mn-cs"/>
              </a:rPr>
              <a:t>Regarding performance, R32 exhibits higher cooling efficiency than R410A2. In AC gas refilling, a smaller quantity of R32 is required as opposed to R410A2. However, it's worth noting that R32 carries a moderate flammability risk compared to R410A.</a:t>
            </a:r>
          </a:p>
          <a:p>
            <a:endParaRPr lang="en-PH" dirty="0" smtClean="0"/>
          </a:p>
          <a:p>
            <a:r>
              <a:rPr lang="en-US" sz="1200" b="1" i="0" kern="1200" dirty="0" smtClean="0">
                <a:solidFill>
                  <a:schemeClr val="tx1"/>
                </a:solidFill>
                <a:latin typeface="+mn-lt"/>
                <a:ea typeface="+mn-ea"/>
                <a:cs typeface="+mn-cs"/>
              </a:rPr>
              <a:t>Turbo Mode: </a:t>
            </a:r>
            <a:r>
              <a:rPr lang="en-US" sz="1200" b="0" i="0" kern="1200" dirty="0" smtClean="0">
                <a:solidFill>
                  <a:schemeClr val="tx1"/>
                </a:solidFill>
                <a:latin typeface="+mn-lt"/>
                <a:ea typeface="+mn-ea"/>
                <a:cs typeface="+mn-cs"/>
              </a:rPr>
              <a:t>A high-speed setting that rapidly cools the</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environment, providing quick comfort adjustment.</a:t>
            </a:r>
          </a:p>
          <a:p>
            <a:endParaRPr lang="en-PH"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Sleep Mode: </a:t>
            </a:r>
            <a:r>
              <a:rPr lang="en-US" sz="1200" b="0" i="0" kern="1200" dirty="0" smtClean="0">
                <a:solidFill>
                  <a:schemeClr val="tx1"/>
                </a:solidFill>
                <a:latin typeface="+mn-lt"/>
                <a:ea typeface="+mn-ea"/>
                <a:cs typeface="+mn-cs"/>
              </a:rPr>
              <a:t>A feature that optimizes settings for a comfortable sleeping environment, by adjusting temperature and noise levels.</a:t>
            </a:r>
          </a:p>
          <a:p>
            <a:endParaRPr lang="en-PH"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Gold Hydrophilic Fins: </a:t>
            </a:r>
            <a:r>
              <a:rPr lang="en-US" sz="1200" b="0" i="0" kern="1200" dirty="0" smtClean="0">
                <a:solidFill>
                  <a:schemeClr val="tx1"/>
                </a:solidFill>
                <a:latin typeface="+mn-lt"/>
                <a:ea typeface="+mn-ea"/>
                <a:cs typeface="+mn-cs"/>
              </a:rPr>
              <a:t>Air conditioner fins coated with a gold hydrophilic layer that repels moisture, improving efficiency and preventing corrosion.</a:t>
            </a:r>
          </a:p>
          <a:p>
            <a:r>
              <a:rPr lang="en-US" sz="1200" b="0" i="0" kern="1200" dirty="0" smtClean="0">
                <a:solidFill>
                  <a:schemeClr val="tx1"/>
                </a:solidFill>
                <a:latin typeface="+mn-lt"/>
                <a:ea typeface="+mn-ea"/>
                <a:cs typeface="+mn-cs"/>
              </a:rPr>
              <a:t>Comparison: Blue Fins vs. Gold Hydrophilic Fins: While blue fins are common, gold hydrophilic fins offer enhanced moisture resistance, boosting efficiency and durability for longer-lasting performance.</a:t>
            </a:r>
          </a:p>
          <a:p>
            <a:endParaRPr lang="en-PH"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Active Clean: </a:t>
            </a:r>
            <a:r>
              <a:rPr lang="en-US" sz="1200" b="0" i="0" kern="1200" dirty="0" smtClean="0">
                <a:solidFill>
                  <a:schemeClr val="tx1"/>
                </a:solidFill>
                <a:latin typeface="+mn-lt"/>
                <a:ea typeface="+mn-ea"/>
                <a:cs typeface="+mn-cs"/>
              </a:rPr>
              <a:t>A dynamic cleaning feature in air conditioners that uses advanced processes to maintain air quality by removing dust, allergens, and contaminants.</a:t>
            </a:r>
          </a:p>
          <a:p>
            <a:endParaRPr lang="en-PH"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CB5515-C577-4D37-86A6-B260DCB2B0A0}"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6254F-9338-4BA9-B7AC-A66622A3D01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xmlns="" val="2647176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834889-88A1-4E05-BE26-4B8479970F78}"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1D84C-9C77-4038-8AC7-641397FA4931}" type="slidenum">
              <a:rPr lang="en-US" smtClean="0"/>
              <a:pPr/>
              <a:t>‹#›</a:t>
            </a:fld>
            <a:endParaRPr lang="en-US"/>
          </a:p>
        </p:txBody>
      </p:sp>
    </p:spTree>
    <p:extLst>
      <p:ext uri="{BB962C8B-B14F-4D97-AF65-F5344CB8AC3E}">
        <p14:creationId xmlns:p14="http://schemas.microsoft.com/office/powerpoint/2010/main" xmlns="" val="270446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34889-88A1-4E05-BE26-4B8479970F78}"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1D84C-9C77-4038-8AC7-641397FA4931}" type="slidenum">
              <a:rPr lang="en-US" smtClean="0"/>
              <a:pPr/>
              <a:t>‹#›</a:t>
            </a:fld>
            <a:endParaRPr lang="en-US"/>
          </a:p>
        </p:txBody>
      </p:sp>
    </p:spTree>
    <p:extLst>
      <p:ext uri="{BB962C8B-B14F-4D97-AF65-F5344CB8AC3E}">
        <p14:creationId xmlns:p14="http://schemas.microsoft.com/office/powerpoint/2010/main" xmlns="" val="135986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34889-88A1-4E05-BE26-4B8479970F78}"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1D84C-9C77-4038-8AC7-641397FA4931}" type="slidenum">
              <a:rPr lang="en-US" smtClean="0"/>
              <a:pPr/>
              <a:t>‹#›</a:t>
            </a:fld>
            <a:endParaRPr lang="en-US"/>
          </a:p>
        </p:txBody>
      </p:sp>
    </p:spTree>
    <p:extLst>
      <p:ext uri="{BB962C8B-B14F-4D97-AF65-F5344CB8AC3E}">
        <p14:creationId xmlns:p14="http://schemas.microsoft.com/office/powerpoint/2010/main" xmlns="" val="259029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a:prstGeom prst="rect">
            <a:avLst/>
          </a:prstGeo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smtClean="0"/>
              <a:t>SlideModel.com</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25404F2-BE9A-4460-8815-8F645183555F}" type="datetimeFigureOut">
              <a:rPr lang="en-US" smtClean="0"/>
              <a:pPr/>
              <a:t>9/20/2023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15888072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34889-88A1-4E05-BE26-4B8479970F78}"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1D84C-9C77-4038-8AC7-641397FA4931}" type="slidenum">
              <a:rPr lang="en-US" smtClean="0"/>
              <a:pPr/>
              <a:t>‹#›</a:t>
            </a:fld>
            <a:endParaRPr lang="en-US"/>
          </a:p>
        </p:txBody>
      </p:sp>
    </p:spTree>
    <p:extLst>
      <p:ext uri="{BB962C8B-B14F-4D97-AF65-F5344CB8AC3E}">
        <p14:creationId xmlns:p14="http://schemas.microsoft.com/office/powerpoint/2010/main" xmlns="" val="22569591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834889-88A1-4E05-BE26-4B8479970F78}"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1D84C-9C77-4038-8AC7-641397FA4931}" type="slidenum">
              <a:rPr lang="en-US" smtClean="0"/>
              <a:pPr/>
              <a:t>‹#›</a:t>
            </a:fld>
            <a:endParaRPr lang="en-US"/>
          </a:p>
        </p:txBody>
      </p:sp>
    </p:spTree>
    <p:extLst>
      <p:ext uri="{BB962C8B-B14F-4D97-AF65-F5344CB8AC3E}">
        <p14:creationId xmlns:p14="http://schemas.microsoft.com/office/powerpoint/2010/main" xmlns="" val="29782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834889-88A1-4E05-BE26-4B8479970F78}"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1D84C-9C77-4038-8AC7-641397FA4931}" type="slidenum">
              <a:rPr lang="en-US" smtClean="0"/>
              <a:pPr/>
              <a:t>‹#›</a:t>
            </a:fld>
            <a:endParaRPr lang="en-US"/>
          </a:p>
        </p:txBody>
      </p:sp>
    </p:spTree>
    <p:extLst>
      <p:ext uri="{BB962C8B-B14F-4D97-AF65-F5344CB8AC3E}">
        <p14:creationId xmlns:p14="http://schemas.microsoft.com/office/powerpoint/2010/main" xmlns="" val="2003557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834889-88A1-4E05-BE26-4B8479970F78}" type="datetimeFigureOut">
              <a:rPr lang="en-US" smtClean="0"/>
              <a:pPr/>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1D84C-9C77-4038-8AC7-641397FA4931}" type="slidenum">
              <a:rPr lang="en-US" smtClean="0"/>
              <a:pPr/>
              <a:t>‹#›</a:t>
            </a:fld>
            <a:endParaRPr lang="en-US"/>
          </a:p>
        </p:txBody>
      </p:sp>
    </p:spTree>
    <p:extLst>
      <p:ext uri="{BB962C8B-B14F-4D97-AF65-F5344CB8AC3E}">
        <p14:creationId xmlns:p14="http://schemas.microsoft.com/office/powerpoint/2010/main" xmlns="" val="4036474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834889-88A1-4E05-BE26-4B8479970F78}" type="datetimeFigureOut">
              <a:rPr lang="en-US" smtClean="0"/>
              <a:pPr/>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01D84C-9C77-4038-8AC7-641397FA4931}" type="slidenum">
              <a:rPr lang="en-US" smtClean="0"/>
              <a:pPr/>
              <a:t>‹#›</a:t>
            </a:fld>
            <a:endParaRPr lang="en-US"/>
          </a:p>
        </p:txBody>
      </p:sp>
    </p:spTree>
    <p:extLst>
      <p:ext uri="{BB962C8B-B14F-4D97-AF65-F5344CB8AC3E}">
        <p14:creationId xmlns:p14="http://schemas.microsoft.com/office/powerpoint/2010/main" xmlns="" val="81690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34889-88A1-4E05-BE26-4B8479970F78}" type="datetimeFigureOut">
              <a:rPr lang="en-US" smtClean="0"/>
              <a:pPr/>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01D84C-9C77-4038-8AC7-641397FA4931}" type="slidenum">
              <a:rPr lang="en-US" smtClean="0"/>
              <a:pPr/>
              <a:t>‹#›</a:t>
            </a:fld>
            <a:endParaRPr lang="en-US"/>
          </a:p>
        </p:txBody>
      </p:sp>
    </p:spTree>
    <p:extLst>
      <p:ext uri="{BB962C8B-B14F-4D97-AF65-F5344CB8AC3E}">
        <p14:creationId xmlns:p14="http://schemas.microsoft.com/office/powerpoint/2010/main" xmlns="" val="119466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834889-88A1-4E05-BE26-4B8479970F78}"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1D84C-9C77-4038-8AC7-641397FA4931}" type="slidenum">
              <a:rPr lang="en-US" smtClean="0"/>
              <a:pPr/>
              <a:t>‹#›</a:t>
            </a:fld>
            <a:endParaRPr lang="en-US"/>
          </a:p>
        </p:txBody>
      </p:sp>
    </p:spTree>
    <p:extLst>
      <p:ext uri="{BB962C8B-B14F-4D97-AF65-F5344CB8AC3E}">
        <p14:creationId xmlns:p14="http://schemas.microsoft.com/office/powerpoint/2010/main" xmlns="" val="3269142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834889-88A1-4E05-BE26-4B8479970F78}"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1D84C-9C77-4038-8AC7-641397FA4931}" type="slidenum">
              <a:rPr lang="en-US" smtClean="0"/>
              <a:pPr/>
              <a:t>‹#›</a:t>
            </a:fld>
            <a:endParaRPr lang="en-US"/>
          </a:p>
        </p:txBody>
      </p:sp>
    </p:spTree>
    <p:extLst>
      <p:ext uri="{BB962C8B-B14F-4D97-AF65-F5344CB8AC3E}">
        <p14:creationId xmlns:p14="http://schemas.microsoft.com/office/powerpoint/2010/main" xmlns="" val="209620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46000">
              <a:schemeClr val="bg1">
                <a:lumMod val="95000"/>
              </a:schemeClr>
            </a:gs>
            <a:gs pos="100000">
              <a:schemeClr val="bg1">
                <a:lumMod val="85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34889-88A1-4E05-BE26-4B8479970F78}" type="datetimeFigureOut">
              <a:rPr lang="en-US" smtClean="0"/>
              <a:pPr/>
              <a:t>9/20/2023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1D84C-9C77-4038-8AC7-641397FA4931}" type="slidenum">
              <a:rPr lang="en-US" smtClean="0"/>
              <a:pPr/>
              <a:t>‹#›</a:t>
            </a:fld>
            <a:endParaRPr lang="en-US"/>
          </a:p>
        </p:txBody>
      </p:sp>
    </p:spTree>
    <p:extLst>
      <p:ext uri="{BB962C8B-B14F-4D97-AF65-F5344CB8AC3E}">
        <p14:creationId xmlns:p14="http://schemas.microsoft.com/office/powerpoint/2010/main" xmlns="" val="4210688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chart" Target="../charts/chart4.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88" y="0"/>
            <a:ext cx="12188825" cy="686980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s-UY" sz="2399" dirty="0">
              <a:solidFill>
                <a:prstClr val="white"/>
              </a:solidFill>
            </a:endParaRPr>
          </a:p>
        </p:txBody>
      </p:sp>
      <p:sp>
        <p:nvSpPr>
          <p:cNvPr id="20" name="Up Ribbon 19"/>
          <p:cNvSpPr/>
          <p:nvPr/>
        </p:nvSpPr>
        <p:spPr>
          <a:xfrm>
            <a:off x="3168642" y="1862273"/>
            <a:ext cx="5589692" cy="1368579"/>
          </a:xfrm>
          <a:prstGeom prst="ribbon2">
            <a:avLst>
              <a:gd name="adj1" fmla="val 16667"/>
              <a:gd name="adj2" fmla="val 7500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s-UY" sz="2399" dirty="0">
              <a:solidFill>
                <a:prstClr val="white"/>
              </a:solidFill>
            </a:endParaRPr>
          </a:p>
        </p:txBody>
      </p:sp>
      <p:sp>
        <p:nvSpPr>
          <p:cNvPr id="17" name="Freeform 19"/>
          <p:cNvSpPr>
            <a:spLocks noChangeAspect="1" noEditPoints="1"/>
          </p:cNvSpPr>
          <p:nvPr/>
        </p:nvSpPr>
        <p:spPr bwMode="auto">
          <a:xfrm rot="5818935">
            <a:off x="8207184" y="3457504"/>
            <a:ext cx="1919788" cy="753458"/>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pPr defTabSz="1218987"/>
            <a:endParaRPr lang="en-US" sz="2399">
              <a:solidFill>
                <a:prstClr val="black"/>
              </a:solidFill>
            </a:endParaRPr>
          </a:p>
        </p:txBody>
      </p:sp>
      <p:sp>
        <p:nvSpPr>
          <p:cNvPr id="18" name="TextBox 17"/>
          <p:cNvSpPr txBox="1"/>
          <p:nvPr/>
        </p:nvSpPr>
        <p:spPr>
          <a:xfrm>
            <a:off x="4062845" y="2170419"/>
            <a:ext cx="3855027" cy="461665"/>
          </a:xfrm>
          <a:prstGeom prst="rect">
            <a:avLst/>
          </a:prstGeom>
        </p:spPr>
        <p:txBody>
          <a:bodyPr wrap="square">
            <a:spAutoFit/>
          </a:bodyPr>
          <a:lstStyle>
            <a:defPPr>
              <a:defRPr lang="en-US"/>
            </a:defPPr>
            <a:lvl1pPr algn="ctr">
              <a:defRPr sz="2000">
                <a:latin typeface="Segoe UI" panose="020B0502040204020203" pitchFamily="34" charset="0"/>
                <a:ea typeface="Segoe UI" panose="020B0502040204020203" pitchFamily="34" charset="0"/>
                <a:cs typeface="Segoe UI" panose="020B0502040204020203" pitchFamily="34" charset="0"/>
              </a:defRPr>
            </a:lvl1pPr>
          </a:lstStyle>
          <a:p>
            <a:pPr defTabSz="1218987"/>
            <a:r>
              <a:rPr lang="en-US" sz="2400" b="1" dirty="0" smtClean="0">
                <a:solidFill>
                  <a:prstClr val="white"/>
                </a:solidFill>
              </a:rPr>
              <a:t>KSM-IW#-WCT10M1M32</a:t>
            </a:r>
            <a:endParaRPr lang="en-US" sz="2400" b="1" dirty="0" smtClean="0">
              <a:latin typeface="Comic Sans MS" pitchFamily="66" charset="0"/>
            </a:endParaRPr>
          </a:p>
        </p:txBody>
      </p:sp>
      <p:pic>
        <p:nvPicPr>
          <p:cNvPr id="27" name="Picture 26" descr="KolinLogo-Icon.png"/>
          <p:cNvPicPr>
            <a:picLocks noChangeAspect="1"/>
          </p:cNvPicPr>
          <p:nvPr/>
        </p:nvPicPr>
        <p:blipFill>
          <a:blip r:embed="rId3" cstate="print"/>
          <a:srcRect/>
          <a:stretch>
            <a:fillRect/>
          </a:stretch>
        </p:blipFill>
        <p:spPr bwMode="auto">
          <a:xfrm>
            <a:off x="4814743" y="708646"/>
            <a:ext cx="2253674" cy="794279"/>
          </a:xfrm>
          <a:prstGeom prst="rect">
            <a:avLst/>
          </a:prstGeom>
          <a:noFill/>
          <a:ln w="9525">
            <a:noFill/>
            <a:miter lim="800000"/>
            <a:headEnd/>
            <a:tailEnd/>
          </a:ln>
        </p:spPr>
      </p:pic>
      <p:pic>
        <p:nvPicPr>
          <p:cNvPr id="45" name="Picture 6" descr="S3-MATTE-GOLD"/>
          <p:cNvPicPr>
            <a:picLocks noChangeAspect="1" noChangeArrowheads="1"/>
          </p:cNvPicPr>
          <p:nvPr/>
        </p:nvPicPr>
        <p:blipFill>
          <a:blip r:embed="rId4" cstate="print"/>
          <a:srcRect/>
          <a:stretch>
            <a:fillRect/>
          </a:stretch>
        </p:blipFill>
        <p:spPr>
          <a:xfrm>
            <a:off x="3532909" y="4030064"/>
            <a:ext cx="4729045" cy="1891618"/>
          </a:xfrm>
          <a:prstGeom prst="rect">
            <a:avLst/>
          </a:prstGeom>
          <a:noFill/>
          <a:ln/>
        </p:spPr>
      </p:pic>
      <p:sp>
        <p:nvSpPr>
          <p:cNvPr id="47" name="Freeform 19"/>
          <p:cNvSpPr>
            <a:spLocks noChangeAspect="1" noEditPoints="1"/>
          </p:cNvSpPr>
          <p:nvPr/>
        </p:nvSpPr>
        <p:spPr bwMode="auto">
          <a:xfrm rot="5818935" flipV="1">
            <a:off x="1727883" y="3098955"/>
            <a:ext cx="1919788" cy="1084367"/>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pPr defTabSz="1218987"/>
            <a:endParaRPr lang="en-US" sz="2399">
              <a:solidFill>
                <a:prstClr val="black"/>
              </a:solidFill>
            </a:endParaRPr>
          </a:p>
        </p:txBody>
      </p:sp>
    </p:spTree>
    <p:extLst>
      <p:ext uri="{BB962C8B-B14F-4D97-AF65-F5344CB8AC3E}">
        <p14:creationId xmlns:p14="http://schemas.microsoft.com/office/powerpoint/2010/main" xmlns="" val="224502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8"/>
          <p:cNvGrpSpPr/>
          <p:nvPr/>
        </p:nvGrpSpPr>
        <p:grpSpPr>
          <a:xfrm>
            <a:off x="9502898" y="-1293091"/>
            <a:ext cx="3464956" cy="3539999"/>
            <a:chOff x="8988398" y="4654763"/>
            <a:chExt cx="1150255" cy="1084809"/>
          </a:xfrm>
          <a:gradFill>
            <a:gsLst>
              <a:gs pos="72568">
                <a:schemeClr val="accent4"/>
              </a:gs>
              <a:gs pos="25668">
                <a:schemeClr val="accent2"/>
              </a:gs>
              <a:gs pos="0">
                <a:schemeClr val="accent1"/>
              </a:gs>
              <a:gs pos="50000">
                <a:schemeClr val="accent3"/>
              </a:gs>
              <a:gs pos="100000">
                <a:schemeClr val="accent5"/>
              </a:gs>
            </a:gsLst>
            <a:path path="circle">
              <a:fillToRect l="50000" t="130000" r="50000" b="-30000"/>
            </a:path>
          </a:gradFill>
        </p:grpSpPr>
        <p:sp>
          <p:nvSpPr>
            <p:cNvPr id="60" name="Freeform 38"/>
            <p:cNvSpPr>
              <a:spLocks/>
            </p:cNvSpPr>
            <p:nvPr/>
          </p:nvSpPr>
          <p:spPr bwMode="auto">
            <a:xfrm>
              <a:off x="9882845" y="5620616"/>
              <a:ext cx="109380" cy="118956"/>
            </a:xfrm>
            <a:custGeom>
              <a:avLst/>
              <a:gdLst>
                <a:gd name="T0" fmla="*/ 42 w 83"/>
                <a:gd name="T1" fmla="*/ 13 h 89"/>
                <a:gd name="T2" fmla="*/ 75 w 83"/>
                <a:gd name="T3" fmla="*/ 5 h 89"/>
                <a:gd name="T4" fmla="*/ 83 w 83"/>
                <a:gd name="T5" fmla="*/ 29 h 89"/>
                <a:gd name="T6" fmla="*/ 48 w 83"/>
                <a:gd name="T7" fmla="*/ 89 h 89"/>
                <a:gd name="T8" fmla="*/ 0 w 83"/>
                <a:gd name="T9" fmla="*/ 13 h 89"/>
                <a:gd name="T10" fmla="*/ 42 w 83"/>
                <a:gd name="T11" fmla="*/ 13 h 89"/>
              </a:gdLst>
              <a:ahLst/>
              <a:cxnLst>
                <a:cxn ang="0">
                  <a:pos x="T0" y="T1"/>
                </a:cxn>
                <a:cxn ang="0">
                  <a:pos x="T2" y="T3"/>
                </a:cxn>
                <a:cxn ang="0">
                  <a:pos x="T4" y="T5"/>
                </a:cxn>
                <a:cxn ang="0">
                  <a:pos x="T6" y="T7"/>
                </a:cxn>
                <a:cxn ang="0">
                  <a:pos x="T8" y="T9"/>
                </a:cxn>
                <a:cxn ang="0">
                  <a:pos x="T10" y="T11"/>
                </a:cxn>
              </a:cxnLst>
              <a:rect l="0" t="0" r="r" b="b"/>
              <a:pathLst>
                <a:path w="83" h="89">
                  <a:moveTo>
                    <a:pt x="42" y="13"/>
                  </a:moveTo>
                  <a:cubicBezTo>
                    <a:pt x="52" y="13"/>
                    <a:pt x="65" y="8"/>
                    <a:pt x="75" y="5"/>
                  </a:cubicBezTo>
                  <a:cubicBezTo>
                    <a:pt x="77" y="15"/>
                    <a:pt x="83" y="19"/>
                    <a:pt x="83" y="29"/>
                  </a:cubicBezTo>
                  <a:cubicBezTo>
                    <a:pt x="83" y="47"/>
                    <a:pt x="63" y="89"/>
                    <a:pt x="48" y="89"/>
                  </a:cubicBezTo>
                  <a:cubicBezTo>
                    <a:pt x="25" y="89"/>
                    <a:pt x="0" y="30"/>
                    <a:pt x="0" y="13"/>
                  </a:cubicBezTo>
                  <a:cubicBezTo>
                    <a:pt x="0" y="0"/>
                    <a:pt x="41" y="13"/>
                    <a:pt x="42" y="13"/>
                  </a:cubicBezTo>
                  <a:close/>
                </a:path>
              </a:pathLst>
            </a:custGeom>
            <a:grpFill/>
            <a:ln w="9525">
              <a:noFill/>
              <a:round/>
              <a:headEnd/>
              <a:tailEnd/>
            </a:ln>
            <a:effectLst>
              <a:innerShdw blurRad="63500" dist="50800" dir="18900000">
                <a:prstClr val="black">
                  <a:alpha val="50000"/>
                </a:prstClr>
              </a:innerShdw>
            </a:effectLst>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61" name="Freeform 42"/>
            <p:cNvSpPr>
              <a:spLocks/>
            </p:cNvSpPr>
            <p:nvPr/>
          </p:nvSpPr>
          <p:spPr bwMode="auto">
            <a:xfrm>
              <a:off x="8988398" y="4654763"/>
              <a:ext cx="1150255" cy="917916"/>
            </a:xfrm>
            <a:custGeom>
              <a:avLst/>
              <a:gdLst>
                <a:gd name="T0" fmla="*/ 872 w 872"/>
                <a:gd name="T1" fmla="*/ 420 h 691"/>
                <a:gd name="T2" fmla="*/ 861 w 872"/>
                <a:gd name="T3" fmla="*/ 491 h 691"/>
                <a:gd name="T4" fmla="*/ 821 w 872"/>
                <a:gd name="T5" fmla="*/ 563 h 691"/>
                <a:gd name="T6" fmla="*/ 799 w 872"/>
                <a:gd name="T7" fmla="*/ 633 h 691"/>
                <a:gd name="T8" fmla="*/ 684 w 872"/>
                <a:gd name="T9" fmla="*/ 667 h 691"/>
                <a:gd name="T10" fmla="*/ 576 w 872"/>
                <a:gd name="T11" fmla="*/ 631 h 691"/>
                <a:gd name="T12" fmla="*/ 565 w 872"/>
                <a:gd name="T13" fmla="*/ 595 h 691"/>
                <a:gd name="T14" fmla="*/ 540 w 872"/>
                <a:gd name="T15" fmla="*/ 601 h 691"/>
                <a:gd name="T16" fmla="*/ 538 w 872"/>
                <a:gd name="T17" fmla="*/ 568 h 691"/>
                <a:gd name="T18" fmla="*/ 518 w 872"/>
                <a:gd name="T19" fmla="*/ 593 h 691"/>
                <a:gd name="T20" fmla="*/ 532 w 872"/>
                <a:gd name="T21" fmla="*/ 528 h 691"/>
                <a:gd name="T22" fmla="*/ 477 w 872"/>
                <a:gd name="T23" fmla="*/ 569 h 691"/>
                <a:gd name="T24" fmla="*/ 368 w 872"/>
                <a:gd name="T25" fmla="*/ 498 h 691"/>
                <a:gd name="T26" fmla="*/ 226 w 872"/>
                <a:gd name="T27" fmla="*/ 556 h 691"/>
                <a:gd name="T28" fmla="*/ 159 w 872"/>
                <a:gd name="T29" fmla="*/ 561 h 691"/>
                <a:gd name="T30" fmla="*/ 38 w 872"/>
                <a:gd name="T31" fmla="*/ 560 h 691"/>
                <a:gd name="T32" fmla="*/ 40 w 872"/>
                <a:gd name="T33" fmla="*/ 474 h 691"/>
                <a:gd name="T34" fmla="*/ 4 w 872"/>
                <a:gd name="T35" fmla="*/ 369 h 691"/>
                <a:gd name="T36" fmla="*/ 16 w 872"/>
                <a:gd name="T37" fmla="*/ 369 h 691"/>
                <a:gd name="T38" fmla="*/ 6 w 872"/>
                <a:gd name="T39" fmla="*/ 317 h 691"/>
                <a:gd name="T40" fmla="*/ 15 w 872"/>
                <a:gd name="T41" fmla="*/ 262 h 691"/>
                <a:gd name="T42" fmla="*/ 56 w 872"/>
                <a:gd name="T43" fmla="*/ 239 h 691"/>
                <a:gd name="T44" fmla="*/ 196 w 872"/>
                <a:gd name="T45" fmla="*/ 172 h 691"/>
                <a:gd name="T46" fmla="*/ 206 w 872"/>
                <a:gd name="T47" fmla="*/ 138 h 691"/>
                <a:gd name="T48" fmla="*/ 225 w 872"/>
                <a:gd name="T49" fmla="*/ 128 h 691"/>
                <a:gd name="T50" fmla="*/ 258 w 872"/>
                <a:gd name="T51" fmla="*/ 91 h 691"/>
                <a:gd name="T52" fmla="*/ 321 w 872"/>
                <a:gd name="T53" fmla="*/ 105 h 691"/>
                <a:gd name="T54" fmla="*/ 349 w 872"/>
                <a:gd name="T55" fmla="*/ 103 h 691"/>
                <a:gd name="T56" fmla="*/ 362 w 872"/>
                <a:gd name="T57" fmla="*/ 55 h 691"/>
                <a:gd name="T58" fmla="*/ 419 w 872"/>
                <a:gd name="T59" fmla="*/ 31 h 691"/>
                <a:gd name="T60" fmla="*/ 474 w 872"/>
                <a:gd name="T61" fmla="*/ 35 h 691"/>
                <a:gd name="T62" fmla="*/ 510 w 872"/>
                <a:gd name="T63" fmla="*/ 43 h 691"/>
                <a:gd name="T64" fmla="*/ 483 w 872"/>
                <a:gd name="T65" fmla="*/ 99 h 691"/>
                <a:gd name="T66" fmla="*/ 506 w 872"/>
                <a:gd name="T67" fmla="*/ 122 h 691"/>
                <a:gd name="T68" fmla="*/ 586 w 872"/>
                <a:gd name="T69" fmla="*/ 164 h 691"/>
                <a:gd name="T70" fmla="*/ 618 w 872"/>
                <a:gd name="T71" fmla="*/ 27 h 691"/>
                <a:gd name="T72" fmla="*/ 655 w 872"/>
                <a:gd name="T73" fmla="*/ 51 h 691"/>
                <a:gd name="T74" fmla="*/ 688 w 872"/>
                <a:gd name="T75" fmla="*/ 91 h 691"/>
                <a:gd name="T76" fmla="*/ 720 w 872"/>
                <a:gd name="T77" fmla="*/ 188 h 691"/>
                <a:gd name="T78" fmla="*/ 785 w 872"/>
                <a:gd name="T79" fmla="*/ 263 h 691"/>
                <a:gd name="T80" fmla="*/ 853 w 872"/>
                <a:gd name="T81" fmla="*/ 334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2" h="691">
                  <a:moveTo>
                    <a:pt x="852" y="336"/>
                  </a:moveTo>
                  <a:cubicBezTo>
                    <a:pt x="864" y="353"/>
                    <a:pt x="872" y="396"/>
                    <a:pt x="872" y="420"/>
                  </a:cubicBezTo>
                  <a:cubicBezTo>
                    <a:pt x="872" y="437"/>
                    <a:pt x="867" y="462"/>
                    <a:pt x="861" y="469"/>
                  </a:cubicBezTo>
                  <a:cubicBezTo>
                    <a:pt x="861" y="491"/>
                    <a:pt x="861" y="491"/>
                    <a:pt x="861" y="491"/>
                  </a:cubicBezTo>
                  <a:cubicBezTo>
                    <a:pt x="857" y="498"/>
                    <a:pt x="859" y="501"/>
                    <a:pt x="855" y="507"/>
                  </a:cubicBezTo>
                  <a:cubicBezTo>
                    <a:pt x="842" y="529"/>
                    <a:pt x="828" y="537"/>
                    <a:pt x="821" y="563"/>
                  </a:cubicBezTo>
                  <a:cubicBezTo>
                    <a:pt x="814" y="582"/>
                    <a:pt x="799" y="607"/>
                    <a:pt x="799" y="634"/>
                  </a:cubicBezTo>
                  <a:cubicBezTo>
                    <a:pt x="799" y="633"/>
                    <a:pt x="799" y="633"/>
                    <a:pt x="799" y="633"/>
                  </a:cubicBezTo>
                  <a:cubicBezTo>
                    <a:pt x="790" y="669"/>
                    <a:pt x="728" y="653"/>
                    <a:pt x="722" y="691"/>
                  </a:cubicBezTo>
                  <a:cubicBezTo>
                    <a:pt x="716" y="690"/>
                    <a:pt x="685" y="672"/>
                    <a:pt x="684" y="667"/>
                  </a:cubicBezTo>
                  <a:cubicBezTo>
                    <a:pt x="667" y="669"/>
                    <a:pt x="673" y="684"/>
                    <a:pt x="654" y="684"/>
                  </a:cubicBezTo>
                  <a:cubicBezTo>
                    <a:pt x="624" y="684"/>
                    <a:pt x="576" y="664"/>
                    <a:pt x="576" y="631"/>
                  </a:cubicBezTo>
                  <a:cubicBezTo>
                    <a:pt x="576" y="619"/>
                    <a:pt x="566" y="610"/>
                    <a:pt x="565" y="599"/>
                  </a:cubicBezTo>
                  <a:cubicBezTo>
                    <a:pt x="565" y="599"/>
                    <a:pt x="565" y="596"/>
                    <a:pt x="565" y="595"/>
                  </a:cubicBezTo>
                  <a:cubicBezTo>
                    <a:pt x="559" y="599"/>
                    <a:pt x="555" y="599"/>
                    <a:pt x="549" y="601"/>
                  </a:cubicBezTo>
                  <a:cubicBezTo>
                    <a:pt x="540" y="601"/>
                    <a:pt x="540" y="601"/>
                    <a:pt x="540" y="601"/>
                  </a:cubicBezTo>
                  <a:cubicBezTo>
                    <a:pt x="543" y="596"/>
                    <a:pt x="546" y="591"/>
                    <a:pt x="546" y="584"/>
                  </a:cubicBezTo>
                  <a:cubicBezTo>
                    <a:pt x="546" y="574"/>
                    <a:pt x="541" y="571"/>
                    <a:pt x="538" y="568"/>
                  </a:cubicBezTo>
                  <a:cubicBezTo>
                    <a:pt x="538" y="570"/>
                    <a:pt x="537" y="573"/>
                    <a:pt x="537" y="576"/>
                  </a:cubicBezTo>
                  <a:cubicBezTo>
                    <a:pt x="530" y="579"/>
                    <a:pt x="529" y="593"/>
                    <a:pt x="518" y="593"/>
                  </a:cubicBezTo>
                  <a:cubicBezTo>
                    <a:pt x="514" y="593"/>
                    <a:pt x="510" y="589"/>
                    <a:pt x="510" y="585"/>
                  </a:cubicBezTo>
                  <a:cubicBezTo>
                    <a:pt x="529" y="581"/>
                    <a:pt x="533" y="540"/>
                    <a:pt x="532" y="528"/>
                  </a:cubicBezTo>
                  <a:cubicBezTo>
                    <a:pt x="518" y="542"/>
                    <a:pt x="499" y="584"/>
                    <a:pt x="483" y="584"/>
                  </a:cubicBezTo>
                  <a:cubicBezTo>
                    <a:pt x="474" y="584"/>
                    <a:pt x="477" y="569"/>
                    <a:pt x="477" y="569"/>
                  </a:cubicBezTo>
                  <a:cubicBezTo>
                    <a:pt x="472" y="569"/>
                    <a:pt x="455" y="530"/>
                    <a:pt x="449" y="522"/>
                  </a:cubicBezTo>
                  <a:cubicBezTo>
                    <a:pt x="437" y="506"/>
                    <a:pt x="393" y="498"/>
                    <a:pt x="368" y="498"/>
                  </a:cubicBezTo>
                  <a:cubicBezTo>
                    <a:pt x="340" y="498"/>
                    <a:pt x="335" y="510"/>
                    <a:pt x="318" y="516"/>
                  </a:cubicBezTo>
                  <a:cubicBezTo>
                    <a:pt x="280" y="529"/>
                    <a:pt x="232" y="515"/>
                    <a:pt x="226" y="556"/>
                  </a:cubicBezTo>
                  <a:cubicBezTo>
                    <a:pt x="210" y="557"/>
                    <a:pt x="197" y="561"/>
                    <a:pt x="181" y="561"/>
                  </a:cubicBezTo>
                  <a:cubicBezTo>
                    <a:pt x="168" y="555"/>
                    <a:pt x="168" y="561"/>
                    <a:pt x="159" y="561"/>
                  </a:cubicBezTo>
                  <a:cubicBezTo>
                    <a:pt x="133" y="561"/>
                    <a:pt x="121" y="588"/>
                    <a:pt x="87" y="588"/>
                  </a:cubicBezTo>
                  <a:cubicBezTo>
                    <a:pt x="75" y="588"/>
                    <a:pt x="38" y="571"/>
                    <a:pt x="38" y="560"/>
                  </a:cubicBezTo>
                  <a:cubicBezTo>
                    <a:pt x="38" y="548"/>
                    <a:pt x="56" y="542"/>
                    <a:pt x="56" y="524"/>
                  </a:cubicBezTo>
                  <a:cubicBezTo>
                    <a:pt x="56" y="501"/>
                    <a:pt x="44" y="488"/>
                    <a:pt x="40" y="474"/>
                  </a:cubicBezTo>
                  <a:cubicBezTo>
                    <a:pt x="31" y="439"/>
                    <a:pt x="29" y="428"/>
                    <a:pt x="19" y="397"/>
                  </a:cubicBezTo>
                  <a:cubicBezTo>
                    <a:pt x="16" y="385"/>
                    <a:pt x="0" y="381"/>
                    <a:pt x="4" y="369"/>
                  </a:cubicBezTo>
                  <a:cubicBezTo>
                    <a:pt x="6" y="366"/>
                    <a:pt x="6" y="363"/>
                    <a:pt x="9" y="359"/>
                  </a:cubicBezTo>
                  <a:cubicBezTo>
                    <a:pt x="10" y="363"/>
                    <a:pt x="13" y="367"/>
                    <a:pt x="16" y="369"/>
                  </a:cubicBezTo>
                  <a:cubicBezTo>
                    <a:pt x="18" y="366"/>
                    <a:pt x="16" y="363"/>
                    <a:pt x="16" y="359"/>
                  </a:cubicBezTo>
                  <a:cubicBezTo>
                    <a:pt x="16" y="347"/>
                    <a:pt x="6" y="337"/>
                    <a:pt x="6" y="317"/>
                  </a:cubicBezTo>
                  <a:cubicBezTo>
                    <a:pt x="6" y="293"/>
                    <a:pt x="6" y="292"/>
                    <a:pt x="6" y="271"/>
                  </a:cubicBezTo>
                  <a:cubicBezTo>
                    <a:pt x="6" y="265"/>
                    <a:pt x="12" y="263"/>
                    <a:pt x="15" y="262"/>
                  </a:cubicBezTo>
                  <a:cubicBezTo>
                    <a:pt x="16" y="264"/>
                    <a:pt x="16" y="267"/>
                    <a:pt x="16" y="270"/>
                  </a:cubicBezTo>
                  <a:cubicBezTo>
                    <a:pt x="30" y="268"/>
                    <a:pt x="47" y="248"/>
                    <a:pt x="56" y="239"/>
                  </a:cubicBezTo>
                  <a:cubicBezTo>
                    <a:pt x="65" y="230"/>
                    <a:pt x="92" y="228"/>
                    <a:pt x="106" y="226"/>
                  </a:cubicBezTo>
                  <a:cubicBezTo>
                    <a:pt x="134" y="221"/>
                    <a:pt x="196" y="199"/>
                    <a:pt x="196" y="172"/>
                  </a:cubicBezTo>
                  <a:cubicBezTo>
                    <a:pt x="196" y="167"/>
                    <a:pt x="196" y="163"/>
                    <a:pt x="196" y="158"/>
                  </a:cubicBezTo>
                  <a:cubicBezTo>
                    <a:pt x="196" y="150"/>
                    <a:pt x="198" y="142"/>
                    <a:pt x="206" y="138"/>
                  </a:cubicBezTo>
                  <a:cubicBezTo>
                    <a:pt x="209" y="145"/>
                    <a:pt x="214" y="149"/>
                    <a:pt x="217" y="154"/>
                  </a:cubicBezTo>
                  <a:cubicBezTo>
                    <a:pt x="225" y="149"/>
                    <a:pt x="221" y="137"/>
                    <a:pt x="225" y="128"/>
                  </a:cubicBezTo>
                  <a:cubicBezTo>
                    <a:pt x="231" y="131"/>
                    <a:pt x="235" y="134"/>
                    <a:pt x="241" y="134"/>
                  </a:cubicBezTo>
                  <a:cubicBezTo>
                    <a:pt x="241" y="112"/>
                    <a:pt x="256" y="109"/>
                    <a:pt x="258" y="91"/>
                  </a:cubicBezTo>
                  <a:cubicBezTo>
                    <a:pt x="278" y="91"/>
                    <a:pt x="282" y="75"/>
                    <a:pt x="298" y="75"/>
                  </a:cubicBezTo>
                  <a:cubicBezTo>
                    <a:pt x="312" y="75"/>
                    <a:pt x="319" y="91"/>
                    <a:pt x="321" y="105"/>
                  </a:cubicBezTo>
                  <a:cubicBezTo>
                    <a:pt x="324" y="99"/>
                    <a:pt x="330" y="96"/>
                    <a:pt x="337" y="96"/>
                  </a:cubicBezTo>
                  <a:cubicBezTo>
                    <a:pt x="341" y="96"/>
                    <a:pt x="347" y="102"/>
                    <a:pt x="349" y="103"/>
                  </a:cubicBezTo>
                  <a:cubicBezTo>
                    <a:pt x="353" y="95"/>
                    <a:pt x="351" y="90"/>
                    <a:pt x="351" y="83"/>
                  </a:cubicBezTo>
                  <a:cubicBezTo>
                    <a:pt x="351" y="72"/>
                    <a:pt x="362" y="66"/>
                    <a:pt x="362" y="55"/>
                  </a:cubicBezTo>
                  <a:cubicBezTo>
                    <a:pt x="362" y="44"/>
                    <a:pt x="393" y="37"/>
                    <a:pt x="405" y="37"/>
                  </a:cubicBezTo>
                  <a:cubicBezTo>
                    <a:pt x="411" y="37"/>
                    <a:pt x="417" y="32"/>
                    <a:pt x="419" y="31"/>
                  </a:cubicBezTo>
                  <a:cubicBezTo>
                    <a:pt x="415" y="24"/>
                    <a:pt x="407" y="22"/>
                    <a:pt x="405" y="13"/>
                  </a:cubicBezTo>
                  <a:cubicBezTo>
                    <a:pt x="431" y="24"/>
                    <a:pt x="446" y="35"/>
                    <a:pt x="474" y="35"/>
                  </a:cubicBezTo>
                  <a:cubicBezTo>
                    <a:pt x="483" y="35"/>
                    <a:pt x="487" y="29"/>
                    <a:pt x="495" y="29"/>
                  </a:cubicBezTo>
                  <a:cubicBezTo>
                    <a:pt x="499" y="29"/>
                    <a:pt x="510" y="37"/>
                    <a:pt x="510" y="43"/>
                  </a:cubicBezTo>
                  <a:cubicBezTo>
                    <a:pt x="510" y="53"/>
                    <a:pt x="499" y="54"/>
                    <a:pt x="493" y="59"/>
                  </a:cubicBezTo>
                  <a:cubicBezTo>
                    <a:pt x="483" y="99"/>
                    <a:pt x="483" y="99"/>
                    <a:pt x="483" y="99"/>
                  </a:cubicBezTo>
                  <a:cubicBezTo>
                    <a:pt x="483" y="105"/>
                    <a:pt x="494" y="103"/>
                    <a:pt x="499" y="107"/>
                  </a:cubicBezTo>
                  <a:cubicBezTo>
                    <a:pt x="503" y="110"/>
                    <a:pt x="503" y="122"/>
                    <a:pt x="506" y="122"/>
                  </a:cubicBezTo>
                  <a:cubicBezTo>
                    <a:pt x="527" y="130"/>
                    <a:pt x="538" y="134"/>
                    <a:pt x="557" y="142"/>
                  </a:cubicBezTo>
                  <a:cubicBezTo>
                    <a:pt x="568" y="146"/>
                    <a:pt x="571" y="164"/>
                    <a:pt x="586" y="164"/>
                  </a:cubicBezTo>
                  <a:cubicBezTo>
                    <a:pt x="609" y="164"/>
                    <a:pt x="614" y="117"/>
                    <a:pt x="618" y="99"/>
                  </a:cubicBezTo>
                  <a:cubicBezTo>
                    <a:pt x="618" y="27"/>
                    <a:pt x="618" y="27"/>
                    <a:pt x="618" y="27"/>
                  </a:cubicBezTo>
                  <a:cubicBezTo>
                    <a:pt x="630" y="17"/>
                    <a:pt x="626" y="7"/>
                    <a:pt x="639" y="0"/>
                  </a:cubicBezTo>
                  <a:cubicBezTo>
                    <a:pt x="641" y="22"/>
                    <a:pt x="651" y="36"/>
                    <a:pt x="655" y="51"/>
                  </a:cubicBezTo>
                  <a:cubicBezTo>
                    <a:pt x="658" y="62"/>
                    <a:pt x="655" y="76"/>
                    <a:pt x="663" y="83"/>
                  </a:cubicBezTo>
                  <a:cubicBezTo>
                    <a:pt x="671" y="85"/>
                    <a:pt x="685" y="90"/>
                    <a:pt x="688" y="91"/>
                  </a:cubicBezTo>
                  <a:cubicBezTo>
                    <a:pt x="697" y="98"/>
                    <a:pt x="697" y="123"/>
                    <a:pt x="701" y="136"/>
                  </a:cubicBezTo>
                  <a:cubicBezTo>
                    <a:pt x="708" y="157"/>
                    <a:pt x="714" y="168"/>
                    <a:pt x="720" y="188"/>
                  </a:cubicBezTo>
                  <a:cubicBezTo>
                    <a:pt x="726" y="207"/>
                    <a:pt x="758" y="214"/>
                    <a:pt x="771" y="227"/>
                  </a:cubicBezTo>
                  <a:cubicBezTo>
                    <a:pt x="780" y="237"/>
                    <a:pt x="782" y="252"/>
                    <a:pt x="785" y="263"/>
                  </a:cubicBezTo>
                  <a:cubicBezTo>
                    <a:pt x="788" y="273"/>
                    <a:pt x="800" y="273"/>
                    <a:pt x="810" y="273"/>
                  </a:cubicBezTo>
                  <a:cubicBezTo>
                    <a:pt x="810" y="305"/>
                    <a:pt x="839" y="319"/>
                    <a:pt x="853" y="334"/>
                  </a:cubicBezTo>
                  <a:lnTo>
                    <a:pt x="852" y="336"/>
                  </a:lnTo>
                  <a:close/>
                </a:path>
              </a:pathLst>
            </a:custGeom>
            <a:grpFill/>
            <a:ln w="9525">
              <a:noFill/>
              <a:round/>
              <a:headEnd/>
              <a:tailEnd/>
            </a:ln>
            <a:effectLst>
              <a:innerShdw blurRad="63500" dist="50800" dir="18900000">
                <a:prstClr val="black">
                  <a:alpha val="50000"/>
                </a:prstClr>
              </a:innerShdw>
            </a:effectLst>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grpSp>
      <p:grpSp>
        <p:nvGrpSpPr>
          <p:cNvPr id="2" name="Group 61"/>
          <p:cNvGrpSpPr/>
          <p:nvPr/>
        </p:nvGrpSpPr>
        <p:grpSpPr>
          <a:xfrm rot="908920">
            <a:off x="-1460377" y="4494069"/>
            <a:ext cx="3464956" cy="3539999"/>
            <a:chOff x="8988398" y="4654763"/>
            <a:chExt cx="1150255" cy="1084809"/>
          </a:xfrm>
          <a:gradFill>
            <a:gsLst>
              <a:gs pos="72568">
                <a:schemeClr val="accent4"/>
              </a:gs>
              <a:gs pos="25668">
                <a:schemeClr val="accent2"/>
              </a:gs>
              <a:gs pos="0">
                <a:schemeClr val="accent1"/>
              </a:gs>
              <a:gs pos="50000">
                <a:schemeClr val="accent3"/>
              </a:gs>
              <a:gs pos="100000">
                <a:schemeClr val="accent5"/>
              </a:gs>
            </a:gsLst>
            <a:path path="circle">
              <a:fillToRect l="50000" t="130000" r="50000" b="-30000"/>
            </a:path>
          </a:gradFill>
        </p:grpSpPr>
        <p:sp>
          <p:nvSpPr>
            <p:cNvPr id="63" name="Freeform 38"/>
            <p:cNvSpPr>
              <a:spLocks/>
            </p:cNvSpPr>
            <p:nvPr/>
          </p:nvSpPr>
          <p:spPr bwMode="auto">
            <a:xfrm>
              <a:off x="9882845" y="5620616"/>
              <a:ext cx="109380" cy="118956"/>
            </a:xfrm>
            <a:custGeom>
              <a:avLst/>
              <a:gdLst>
                <a:gd name="T0" fmla="*/ 42 w 83"/>
                <a:gd name="T1" fmla="*/ 13 h 89"/>
                <a:gd name="T2" fmla="*/ 75 w 83"/>
                <a:gd name="T3" fmla="*/ 5 h 89"/>
                <a:gd name="T4" fmla="*/ 83 w 83"/>
                <a:gd name="T5" fmla="*/ 29 h 89"/>
                <a:gd name="T6" fmla="*/ 48 w 83"/>
                <a:gd name="T7" fmla="*/ 89 h 89"/>
                <a:gd name="T8" fmla="*/ 0 w 83"/>
                <a:gd name="T9" fmla="*/ 13 h 89"/>
                <a:gd name="T10" fmla="*/ 42 w 83"/>
                <a:gd name="T11" fmla="*/ 13 h 89"/>
              </a:gdLst>
              <a:ahLst/>
              <a:cxnLst>
                <a:cxn ang="0">
                  <a:pos x="T0" y="T1"/>
                </a:cxn>
                <a:cxn ang="0">
                  <a:pos x="T2" y="T3"/>
                </a:cxn>
                <a:cxn ang="0">
                  <a:pos x="T4" y="T5"/>
                </a:cxn>
                <a:cxn ang="0">
                  <a:pos x="T6" y="T7"/>
                </a:cxn>
                <a:cxn ang="0">
                  <a:pos x="T8" y="T9"/>
                </a:cxn>
                <a:cxn ang="0">
                  <a:pos x="T10" y="T11"/>
                </a:cxn>
              </a:cxnLst>
              <a:rect l="0" t="0" r="r" b="b"/>
              <a:pathLst>
                <a:path w="83" h="89">
                  <a:moveTo>
                    <a:pt x="42" y="13"/>
                  </a:moveTo>
                  <a:cubicBezTo>
                    <a:pt x="52" y="13"/>
                    <a:pt x="65" y="8"/>
                    <a:pt x="75" y="5"/>
                  </a:cubicBezTo>
                  <a:cubicBezTo>
                    <a:pt x="77" y="15"/>
                    <a:pt x="83" y="19"/>
                    <a:pt x="83" y="29"/>
                  </a:cubicBezTo>
                  <a:cubicBezTo>
                    <a:pt x="83" y="47"/>
                    <a:pt x="63" y="89"/>
                    <a:pt x="48" y="89"/>
                  </a:cubicBezTo>
                  <a:cubicBezTo>
                    <a:pt x="25" y="89"/>
                    <a:pt x="0" y="30"/>
                    <a:pt x="0" y="13"/>
                  </a:cubicBezTo>
                  <a:cubicBezTo>
                    <a:pt x="0" y="0"/>
                    <a:pt x="41" y="13"/>
                    <a:pt x="42" y="13"/>
                  </a:cubicBezTo>
                  <a:close/>
                </a:path>
              </a:pathLst>
            </a:custGeom>
            <a:grpFill/>
            <a:ln w="9525">
              <a:noFill/>
              <a:round/>
              <a:headEnd/>
              <a:tailEnd/>
            </a:ln>
            <a:effectLst>
              <a:innerShdw blurRad="63500" dist="50800" dir="18900000">
                <a:prstClr val="black">
                  <a:alpha val="50000"/>
                </a:prstClr>
              </a:innerShdw>
            </a:effectLst>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64" name="Freeform 42"/>
            <p:cNvSpPr>
              <a:spLocks/>
            </p:cNvSpPr>
            <p:nvPr/>
          </p:nvSpPr>
          <p:spPr bwMode="auto">
            <a:xfrm>
              <a:off x="8988398" y="4654763"/>
              <a:ext cx="1150255" cy="917916"/>
            </a:xfrm>
            <a:custGeom>
              <a:avLst/>
              <a:gdLst>
                <a:gd name="T0" fmla="*/ 872 w 872"/>
                <a:gd name="T1" fmla="*/ 420 h 691"/>
                <a:gd name="T2" fmla="*/ 861 w 872"/>
                <a:gd name="T3" fmla="*/ 491 h 691"/>
                <a:gd name="T4" fmla="*/ 821 w 872"/>
                <a:gd name="T5" fmla="*/ 563 h 691"/>
                <a:gd name="T6" fmla="*/ 799 w 872"/>
                <a:gd name="T7" fmla="*/ 633 h 691"/>
                <a:gd name="T8" fmla="*/ 684 w 872"/>
                <a:gd name="T9" fmla="*/ 667 h 691"/>
                <a:gd name="T10" fmla="*/ 576 w 872"/>
                <a:gd name="T11" fmla="*/ 631 h 691"/>
                <a:gd name="T12" fmla="*/ 565 w 872"/>
                <a:gd name="T13" fmla="*/ 595 h 691"/>
                <a:gd name="T14" fmla="*/ 540 w 872"/>
                <a:gd name="T15" fmla="*/ 601 h 691"/>
                <a:gd name="T16" fmla="*/ 538 w 872"/>
                <a:gd name="T17" fmla="*/ 568 h 691"/>
                <a:gd name="T18" fmla="*/ 518 w 872"/>
                <a:gd name="T19" fmla="*/ 593 h 691"/>
                <a:gd name="T20" fmla="*/ 532 w 872"/>
                <a:gd name="T21" fmla="*/ 528 h 691"/>
                <a:gd name="T22" fmla="*/ 477 w 872"/>
                <a:gd name="T23" fmla="*/ 569 h 691"/>
                <a:gd name="T24" fmla="*/ 368 w 872"/>
                <a:gd name="T25" fmla="*/ 498 h 691"/>
                <a:gd name="T26" fmla="*/ 226 w 872"/>
                <a:gd name="T27" fmla="*/ 556 h 691"/>
                <a:gd name="T28" fmla="*/ 159 w 872"/>
                <a:gd name="T29" fmla="*/ 561 h 691"/>
                <a:gd name="T30" fmla="*/ 38 w 872"/>
                <a:gd name="T31" fmla="*/ 560 h 691"/>
                <a:gd name="T32" fmla="*/ 40 w 872"/>
                <a:gd name="T33" fmla="*/ 474 h 691"/>
                <a:gd name="T34" fmla="*/ 4 w 872"/>
                <a:gd name="T35" fmla="*/ 369 h 691"/>
                <a:gd name="T36" fmla="*/ 16 w 872"/>
                <a:gd name="T37" fmla="*/ 369 h 691"/>
                <a:gd name="T38" fmla="*/ 6 w 872"/>
                <a:gd name="T39" fmla="*/ 317 h 691"/>
                <a:gd name="T40" fmla="*/ 15 w 872"/>
                <a:gd name="T41" fmla="*/ 262 h 691"/>
                <a:gd name="T42" fmla="*/ 56 w 872"/>
                <a:gd name="T43" fmla="*/ 239 h 691"/>
                <a:gd name="T44" fmla="*/ 196 w 872"/>
                <a:gd name="T45" fmla="*/ 172 h 691"/>
                <a:gd name="T46" fmla="*/ 206 w 872"/>
                <a:gd name="T47" fmla="*/ 138 h 691"/>
                <a:gd name="T48" fmla="*/ 225 w 872"/>
                <a:gd name="T49" fmla="*/ 128 h 691"/>
                <a:gd name="T50" fmla="*/ 258 w 872"/>
                <a:gd name="T51" fmla="*/ 91 h 691"/>
                <a:gd name="T52" fmla="*/ 321 w 872"/>
                <a:gd name="T53" fmla="*/ 105 h 691"/>
                <a:gd name="T54" fmla="*/ 349 w 872"/>
                <a:gd name="T55" fmla="*/ 103 h 691"/>
                <a:gd name="T56" fmla="*/ 362 w 872"/>
                <a:gd name="T57" fmla="*/ 55 h 691"/>
                <a:gd name="T58" fmla="*/ 419 w 872"/>
                <a:gd name="T59" fmla="*/ 31 h 691"/>
                <a:gd name="T60" fmla="*/ 474 w 872"/>
                <a:gd name="T61" fmla="*/ 35 h 691"/>
                <a:gd name="T62" fmla="*/ 510 w 872"/>
                <a:gd name="T63" fmla="*/ 43 h 691"/>
                <a:gd name="T64" fmla="*/ 483 w 872"/>
                <a:gd name="T65" fmla="*/ 99 h 691"/>
                <a:gd name="T66" fmla="*/ 506 w 872"/>
                <a:gd name="T67" fmla="*/ 122 h 691"/>
                <a:gd name="T68" fmla="*/ 586 w 872"/>
                <a:gd name="T69" fmla="*/ 164 h 691"/>
                <a:gd name="T70" fmla="*/ 618 w 872"/>
                <a:gd name="T71" fmla="*/ 27 h 691"/>
                <a:gd name="T72" fmla="*/ 655 w 872"/>
                <a:gd name="T73" fmla="*/ 51 h 691"/>
                <a:gd name="T74" fmla="*/ 688 w 872"/>
                <a:gd name="T75" fmla="*/ 91 h 691"/>
                <a:gd name="T76" fmla="*/ 720 w 872"/>
                <a:gd name="T77" fmla="*/ 188 h 691"/>
                <a:gd name="T78" fmla="*/ 785 w 872"/>
                <a:gd name="T79" fmla="*/ 263 h 691"/>
                <a:gd name="T80" fmla="*/ 853 w 872"/>
                <a:gd name="T81" fmla="*/ 334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2" h="691">
                  <a:moveTo>
                    <a:pt x="852" y="336"/>
                  </a:moveTo>
                  <a:cubicBezTo>
                    <a:pt x="864" y="353"/>
                    <a:pt x="872" y="396"/>
                    <a:pt x="872" y="420"/>
                  </a:cubicBezTo>
                  <a:cubicBezTo>
                    <a:pt x="872" y="437"/>
                    <a:pt x="867" y="462"/>
                    <a:pt x="861" y="469"/>
                  </a:cubicBezTo>
                  <a:cubicBezTo>
                    <a:pt x="861" y="491"/>
                    <a:pt x="861" y="491"/>
                    <a:pt x="861" y="491"/>
                  </a:cubicBezTo>
                  <a:cubicBezTo>
                    <a:pt x="857" y="498"/>
                    <a:pt x="859" y="501"/>
                    <a:pt x="855" y="507"/>
                  </a:cubicBezTo>
                  <a:cubicBezTo>
                    <a:pt x="842" y="529"/>
                    <a:pt x="828" y="537"/>
                    <a:pt x="821" y="563"/>
                  </a:cubicBezTo>
                  <a:cubicBezTo>
                    <a:pt x="814" y="582"/>
                    <a:pt x="799" y="607"/>
                    <a:pt x="799" y="634"/>
                  </a:cubicBezTo>
                  <a:cubicBezTo>
                    <a:pt x="799" y="633"/>
                    <a:pt x="799" y="633"/>
                    <a:pt x="799" y="633"/>
                  </a:cubicBezTo>
                  <a:cubicBezTo>
                    <a:pt x="790" y="669"/>
                    <a:pt x="728" y="653"/>
                    <a:pt x="722" y="691"/>
                  </a:cubicBezTo>
                  <a:cubicBezTo>
                    <a:pt x="716" y="690"/>
                    <a:pt x="685" y="672"/>
                    <a:pt x="684" y="667"/>
                  </a:cubicBezTo>
                  <a:cubicBezTo>
                    <a:pt x="667" y="669"/>
                    <a:pt x="673" y="684"/>
                    <a:pt x="654" y="684"/>
                  </a:cubicBezTo>
                  <a:cubicBezTo>
                    <a:pt x="624" y="684"/>
                    <a:pt x="576" y="664"/>
                    <a:pt x="576" y="631"/>
                  </a:cubicBezTo>
                  <a:cubicBezTo>
                    <a:pt x="576" y="619"/>
                    <a:pt x="566" y="610"/>
                    <a:pt x="565" y="599"/>
                  </a:cubicBezTo>
                  <a:cubicBezTo>
                    <a:pt x="565" y="599"/>
                    <a:pt x="565" y="596"/>
                    <a:pt x="565" y="595"/>
                  </a:cubicBezTo>
                  <a:cubicBezTo>
                    <a:pt x="559" y="599"/>
                    <a:pt x="555" y="599"/>
                    <a:pt x="549" y="601"/>
                  </a:cubicBezTo>
                  <a:cubicBezTo>
                    <a:pt x="540" y="601"/>
                    <a:pt x="540" y="601"/>
                    <a:pt x="540" y="601"/>
                  </a:cubicBezTo>
                  <a:cubicBezTo>
                    <a:pt x="543" y="596"/>
                    <a:pt x="546" y="591"/>
                    <a:pt x="546" y="584"/>
                  </a:cubicBezTo>
                  <a:cubicBezTo>
                    <a:pt x="546" y="574"/>
                    <a:pt x="541" y="571"/>
                    <a:pt x="538" y="568"/>
                  </a:cubicBezTo>
                  <a:cubicBezTo>
                    <a:pt x="538" y="570"/>
                    <a:pt x="537" y="573"/>
                    <a:pt x="537" y="576"/>
                  </a:cubicBezTo>
                  <a:cubicBezTo>
                    <a:pt x="530" y="579"/>
                    <a:pt x="529" y="593"/>
                    <a:pt x="518" y="593"/>
                  </a:cubicBezTo>
                  <a:cubicBezTo>
                    <a:pt x="514" y="593"/>
                    <a:pt x="510" y="589"/>
                    <a:pt x="510" y="585"/>
                  </a:cubicBezTo>
                  <a:cubicBezTo>
                    <a:pt x="529" y="581"/>
                    <a:pt x="533" y="540"/>
                    <a:pt x="532" y="528"/>
                  </a:cubicBezTo>
                  <a:cubicBezTo>
                    <a:pt x="518" y="542"/>
                    <a:pt x="499" y="584"/>
                    <a:pt x="483" y="584"/>
                  </a:cubicBezTo>
                  <a:cubicBezTo>
                    <a:pt x="474" y="584"/>
                    <a:pt x="477" y="569"/>
                    <a:pt x="477" y="569"/>
                  </a:cubicBezTo>
                  <a:cubicBezTo>
                    <a:pt x="472" y="569"/>
                    <a:pt x="455" y="530"/>
                    <a:pt x="449" y="522"/>
                  </a:cubicBezTo>
                  <a:cubicBezTo>
                    <a:pt x="437" y="506"/>
                    <a:pt x="393" y="498"/>
                    <a:pt x="368" y="498"/>
                  </a:cubicBezTo>
                  <a:cubicBezTo>
                    <a:pt x="340" y="498"/>
                    <a:pt x="335" y="510"/>
                    <a:pt x="318" y="516"/>
                  </a:cubicBezTo>
                  <a:cubicBezTo>
                    <a:pt x="280" y="529"/>
                    <a:pt x="232" y="515"/>
                    <a:pt x="226" y="556"/>
                  </a:cubicBezTo>
                  <a:cubicBezTo>
                    <a:pt x="210" y="557"/>
                    <a:pt x="197" y="561"/>
                    <a:pt x="181" y="561"/>
                  </a:cubicBezTo>
                  <a:cubicBezTo>
                    <a:pt x="168" y="555"/>
                    <a:pt x="168" y="561"/>
                    <a:pt x="159" y="561"/>
                  </a:cubicBezTo>
                  <a:cubicBezTo>
                    <a:pt x="133" y="561"/>
                    <a:pt x="121" y="588"/>
                    <a:pt x="87" y="588"/>
                  </a:cubicBezTo>
                  <a:cubicBezTo>
                    <a:pt x="75" y="588"/>
                    <a:pt x="38" y="571"/>
                    <a:pt x="38" y="560"/>
                  </a:cubicBezTo>
                  <a:cubicBezTo>
                    <a:pt x="38" y="548"/>
                    <a:pt x="56" y="542"/>
                    <a:pt x="56" y="524"/>
                  </a:cubicBezTo>
                  <a:cubicBezTo>
                    <a:pt x="56" y="501"/>
                    <a:pt x="44" y="488"/>
                    <a:pt x="40" y="474"/>
                  </a:cubicBezTo>
                  <a:cubicBezTo>
                    <a:pt x="31" y="439"/>
                    <a:pt x="29" y="428"/>
                    <a:pt x="19" y="397"/>
                  </a:cubicBezTo>
                  <a:cubicBezTo>
                    <a:pt x="16" y="385"/>
                    <a:pt x="0" y="381"/>
                    <a:pt x="4" y="369"/>
                  </a:cubicBezTo>
                  <a:cubicBezTo>
                    <a:pt x="6" y="366"/>
                    <a:pt x="6" y="363"/>
                    <a:pt x="9" y="359"/>
                  </a:cubicBezTo>
                  <a:cubicBezTo>
                    <a:pt x="10" y="363"/>
                    <a:pt x="13" y="367"/>
                    <a:pt x="16" y="369"/>
                  </a:cubicBezTo>
                  <a:cubicBezTo>
                    <a:pt x="18" y="366"/>
                    <a:pt x="16" y="363"/>
                    <a:pt x="16" y="359"/>
                  </a:cubicBezTo>
                  <a:cubicBezTo>
                    <a:pt x="16" y="347"/>
                    <a:pt x="6" y="337"/>
                    <a:pt x="6" y="317"/>
                  </a:cubicBezTo>
                  <a:cubicBezTo>
                    <a:pt x="6" y="293"/>
                    <a:pt x="6" y="292"/>
                    <a:pt x="6" y="271"/>
                  </a:cubicBezTo>
                  <a:cubicBezTo>
                    <a:pt x="6" y="265"/>
                    <a:pt x="12" y="263"/>
                    <a:pt x="15" y="262"/>
                  </a:cubicBezTo>
                  <a:cubicBezTo>
                    <a:pt x="16" y="264"/>
                    <a:pt x="16" y="267"/>
                    <a:pt x="16" y="270"/>
                  </a:cubicBezTo>
                  <a:cubicBezTo>
                    <a:pt x="30" y="268"/>
                    <a:pt x="47" y="248"/>
                    <a:pt x="56" y="239"/>
                  </a:cubicBezTo>
                  <a:cubicBezTo>
                    <a:pt x="65" y="230"/>
                    <a:pt x="92" y="228"/>
                    <a:pt x="106" y="226"/>
                  </a:cubicBezTo>
                  <a:cubicBezTo>
                    <a:pt x="134" y="221"/>
                    <a:pt x="196" y="199"/>
                    <a:pt x="196" y="172"/>
                  </a:cubicBezTo>
                  <a:cubicBezTo>
                    <a:pt x="196" y="167"/>
                    <a:pt x="196" y="163"/>
                    <a:pt x="196" y="158"/>
                  </a:cubicBezTo>
                  <a:cubicBezTo>
                    <a:pt x="196" y="150"/>
                    <a:pt x="198" y="142"/>
                    <a:pt x="206" y="138"/>
                  </a:cubicBezTo>
                  <a:cubicBezTo>
                    <a:pt x="209" y="145"/>
                    <a:pt x="214" y="149"/>
                    <a:pt x="217" y="154"/>
                  </a:cubicBezTo>
                  <a:cubicBezTo>
                    <a:pt x="225" y="149"/>
                    <a:pt x="221" y="137"/>
                    <a:pt x="225" y="128"/>
                  </a:cubicBezTo>
                  <a:cubicBezTo>
                    <a:pt x="231" y="131"/>
                    <a:pt x="235" y="134"/>
                    <a:pt x="241" y="134"/>
                  </a:cubicBezTo>
                  <a:cubicBezTo>
                    <a:pt x="241" y="112"/>
                    <a:pt x="256" y="109"/>
                    <a:pt x="258" y="91"/>
                  </a:cubicBezTo>
                  <a:cubicBezTo>
                    <a:pt x="278" y="91"/>
                    <a:pt x="282" y="75"/>
                    <a:pt x="298" y="75"/>
                  </a:cubicBezTo>
                  <a:cubicBezTo>
                    <a:pt x="312" y="75"/>
                    <a:pt x="319" y="91"/>
                    <a:pt x="321" y="105"/>
                  </a:cubicBezTo>
                  <a:cubicBezTo>
                    <a:pt x="324" y="99"/>
                    <a:pt x="330" y="96"/>
                    <a:pt x="337" y="96"/>
                  </a:cubicBezTo>
                  <a:cubicBezTo>
                    <a:pt x="341" y="96"/>
                    <a:pt x="347" y="102"/>
                    <a:pt x="349" y="103"/>
                  </a:cubicBezTo>
                  <a:cubicBezTo>
                    <a:pt x="353" y="95"/>
                    <a:pt x="351" y="90"/>
                    <a:pt x="351" y="83"/>
                  </a:cubicBezTo>
                  <a:cubicBezTo>
                    <a:pt x="351" y="72"/>
                    <a:pt x="362" y="66"/>
                    <a:pt x="362" y="55"/>
                  </a:cubicBezTo>
                  <a:cubicBezTo>
                    <a:pt x="362" y="44"/>
                    <a:pt x="393" y="37"/>
                    <a:pt x="405" y="37"/>
                  </a:cubicBezTo>
                  <a:cubicBezTo>
                    <a:pt x="411" y="37"/>
                    <a:pt x="417" y="32"/>
                    <a:pt x="419" y="31"/>
                  </a:cubicBezTo>
                  <a:cubicBezTo>
                    <a:pt x="415" y="24"/>
                    <a:pt x="407" y="22"/>
                    <a:pt x="405" y="13"/>
                  </a:cubicBezTo>
                  <a:cubicBezTo>
                    <a:pt x="431" y="24"/>
                    <a:pt x="446" y="35"/>
                    <a:pt x="474" y="35"/>
                  </a:cubicBezTo>
                  <a:cubicBezTo>
                    <a:pt x="483" y="35"/>
                    <a:pt x="487" y="29"/>
                    <a:pt x="495" y="29"/>
                  </a:cubicBezTo>
                  <a:cubicBezTo>
                    <a:pt x="499" y="29"/>
                    <a:pt x="510" y="37"/>
                    <a:pt x="510" y="43"/>
                  </a:cubicBezTo>
                  <a:cubicBezTo>
                    <a:pt x="510" y="53"/>
                    <a:pt x="499" y="54"/>
                    <a:pt x="493" y="59"/>
                  </a:cubicBezTo>
                  <a:cubicBezTo>
                    <a:pt x="483" y="99"/>
                    <a:pt x="483" y="99"/>
                    <a:pt x="483" y="99"/>
                  </a:cubicBezTo>
                  <a:cubicBezTo>
                    <a:pt x="483" y="105"/>
                    <a:pt x="494" y="103"/>
                    <a:pt x="499" y="107"/>
                  </a:cubicBezTo>
                  <a:cubicBezTo>
                    <a:pt x="503" y="110"/>
                    <a:pt x="503" y="122"/>
                    <a:pt x="506" y="122"/>
                  </a:cubicBezTo>
                  <a:cubicBezTo>
                    <a:pt x="527" y="130"/>
                    <a:pt x="538" y="134"/>
                    <a:pt x="557" y="142"/>
                  </a:cubicBezTo>
                  <a:cubicBezTo>
                    <a:pt x="568" y="146"/>
                    <a:pt x="571" y="164"/>
                    <a:pt x="586" y="164"/>
                  </a:cubicBezTo>
                  <a:cubicBezTo>
                    <a:pt x="609" y="164"/>
                    <a:pt x="614" y="117"/>
                    <a:pt x="618" y="99"/>
                  </a:cubicBezTo>
                  <a:cubicBezTo>
                    <a:pt x="618" y="27"/>
                    <a:pt x="618" y="27"/>
                    <a:pt x="618" y="27"/>
                  </a:cubicBezTo>
                  <a:cubicBezTo>
                    <a:pt x="630" y="17"/>
                    <a:pt x="626" y="7"/>
                    <a:pt x="639" y="0"/>
                  </a:cubicBezTo>
                  <a:cubicBezTo>
                    <a:pt x="641" y="22"/>
                    <a:pt x="651" y="36"/>
                    <a:pt x="655" y="51"/>
                  </a:cubicBezTo>
                  <a:cubicBezTo>
                    <a:pt x="658" y="62"/>
                    <a:pt x="655" y="76"/>
                    <a:pt x="663" y="83"/>
                  </a:cubicBezTo>
                  <a:cubicBezTo>
                    <a:pt x="671" y="85"/>
                    <a:pt x="685" y="90"/>
                    <a:pt x="688" y="91"/>
                  </a:cubicBezTo>
                  <a:cubicBezTo>
                    <a:pt x="697" y="98"/>
                    <a:pt x="697" y="123"/>
                    <a:pt x="701" y="136"/>
                  </a:cubicBezTo>
                  <a:cubicBezTo>
                    <a:pt x="708" y="157"/>
                    <a:pt x="714" y="168"/>
                    <a:pt x="720" y="188"/>
                  </a:cubicBezTo>
                  <a:cubicBezTo>
                    <a:pt x="726" y="207"/>
                    <a:pt x="758" y="214"/>
                    <a:pt x="771" y="227"/>
                  </a:cubicBezTo>
                  <a:cubicBezTo>
                    <a:pt x="780" y="237"/>
                    <a:pt x="782" y="252"/>
                    <a:pt x="785" y="263"/>
                  </a:cubicBezTo>
                  <a:cubicBezTo>
                    <a:pt x="788" y="273"/>
                    <a:pt x="800" y="273"/>
                    <a:pt x="810" y="273"/>
                  </a:cubicBezTo>
                  <a:cubicBezTo>
                    <a:pt x="810" y="305"/>
                    <a:pt x="839" y="319"/>
                    <a:pt x="853" y="334"/>
                  </a:cubicBezTo>
                  <a:lnTo>
                    <a:pt x="852" y="336"/>
                  </a:lnTo>
                  <a:close/>
                </a:path>
              </a:pathLst>
            </a:custGeom>
            <a:grpFill/>
            <a:ln w="9525">
              <a:noFill/>
              <a:round/>
              <a:headEnd/>
              <a:tailEnd/>
            </a:ln>
            <a:effectLst>
              <a:innerShdw blurRad="63500" dist="50800" dir="18900000">
                <a:prstClr val="black">
                  <a:alpha val="50000"/>
                </a:prstClr>
              </a:innerShdw>
            </a:effectLst>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grpSp>
      <p:sp>
        <p:nvSpPr>
          <p:cNvPr id="10" name="Rectangle 9"/>
          <p:cNvSpPr/>
          <p:nvPr/>
        </p:nvSpPr>
        <p:spPr>
          <a:xfrm>
            <a:off x="0" y="6280727"/>
            <a:ext cx="12192000" cy="5772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KolinLogo-Icon.png"/>
          <p:cNvPicPr>
            <a:picLocks noChangeAspect="1"/>
          </p:cNvPicPr>
          <p:nvPr/>
        </p:nvPicPr>
        <p:blipFill>
          <a:blip r:embed="rId2" cstate="print"/>
          <a:srcRect/>
          <a:stretch>
            <a:fillRect/>
          </a:stretch>
        </p:blipFill>
        <p:spPr bwMode="auto">
          <a:xfrm>
            <a:off x="11157526" y="6444427"/>
            <a:ext cx="858981" cy="302737"/>
          </a:xfrm>
          <a:prstGeom prst="rect">
            <a:avLst/>
          </a:prstGeom>
          <a:noFill/>
          <a:ln w="9525">
            <a:noFill/>
            <a:miter lim="800000"/>
            <a:headEnd/>
            <a:tailEnd/>
          </a:ln>
        </p:spPr>
      </p:pic>
      <p:pic>
        <p:nvPicPr>
          <p:cNvPr id="50" name="Picture 49" descr="Kolin-Home-Icon.png"/>
          <p:cNvPicPr>
            <a:picLocks noChangeAspect="1"/>
          </p:cNvPicPr>
          <p:nvPr/>
        </p:nvPicPr>
        <p:blipFill>
          <a:blip r:embed="rId3" cstate="print"/>
          <a:srcRect/>
          <a:stretch>
            <a:fillRect/>
          </a:stretch>
        </p:blipFill>
        <p:spPr bwMode="auto">
          <a:xfrm>
            <a:off x="142122" y="6326910"/>
            <a:ext cx="393587" cy="448252"/>
          </a:xfrm>
          <a:prstGeom prst="rect">
            <a:avLst/>
          </a:prstGeom>
          <a:noFill/>
          <a:ln w="9525">
            <a:noFill/>
            <a:miter lim="800000"/>
            <a:headEnd/>
            <a:tailEnd/>
          </a:ln>
        </p:spPr>
      </p:pic>
      <p:pic>
        <p:nvPicPr>
          <p:cNvPr id="55" name="Picture 6" descr="S3-MATTE-GOLD"/>
          <p:cNvPicPr>
            <a:picLocks noChangeAspect="1" noChangeArrowheads="1"/>
          </p:cNvPicPr>
          <p:nvPr/>
        </p:nvPicPr>
        <p:blipFill>
          <a:blip r:embed="rId4" cstate="print"/>
          <a:srcRect/>
          <a:stretch>
            <a:fillRect/>
          </a:stretch>
        </p:blipFill>
        <p:spPr>
          <a:xfrm>
            <a:off x="1163452" y="1294768"/>
            <a:ext cx="9907319" cy="3110737"/>
          </a:xfrm>
          <a:prstGeom prst="rect">
            <a:avLst/>
          </a:prstGeom>
          <a:noFill/>
          <a:ln/>
        </p:spPr>
      </p:pic>
      <p:sp>
        <p:nvSpPr>
          <p:cNvPr id="57" name="TextBox 56"/>
          <p:cNvSpPr txBox="1"/>
          <p:nvPr/>
        </p:nvSpPr>
        <p:spPr>
          <a:xfrm>
            <a:off x="1761834" y="4500748"/>
            <a:ext cx="1612737" cy="584775"/>
          </a:xfrm>
          <a:prstGeom prst="rect">
            <a:avLst/>
          </a:prstGeom>
          <a:noFill/>
        </p:spPr>
        <p:txBody>
          <a:bodyPr wrap="square" rtlCol="0">
            <a:spAutoFit/>
          </a:bodyPr>
          <a:lstStyle/>
          <a:p>
            <a:r>
              <a:rPr lang="en-PH" sz="3200" b="1" dirty="0" err="1" smtClean="0">
                <a:latin typeface="Arial" pitchFamily="34" charset="0"/>
                <a:cs typeface="Arial" pitchFamily="34" charset="0"/>
              </a:rPr>
              <a:t>Certus</a:t>
            </a:r>
            <a:endParaRPr lang="en-US" sz="3200" b="1" dirty="0">
              <a:latin typeface="Arial" pitchFamily="34" charset="0"/>
              <a:cs typeface="Arial" pitchFamily="34" charset="0"/>
            </a:endParaRPr>
          </a:p>
        </p:txBody>
      </p:sp>
      <p:sp>
        <p:nvSpPr>
          <p:cNvPr id="58" name="TextBox 57"/>
          <p:cNvSpPr txBox="1"/>
          <p:nvPr/>
        </p:nvSpPr>
        <p:spPr>
          <a:xfrm>
            <a:off x="3850904" y="510308"/>
            <a:ext cx="4583306" cy="584775"/>
          </a:xfrm>
          <a:prstGeom prst="rect">
            <a:avLst/>
          </a:prstGeom>
          <a:noFill/>
        </p:spPr>
        <p:txBody>
          <a:bodyPr wrap="none" rtlCol="0">
            <a:spAutoFit/>
          </a:bodyPr>
          <a:lstStyle/>
          <a:p>
            <a:pPr algn="ctr"/>
            <a:r>
              <a:rPr lang="en-GB" altLang="en-US" sz="3200" b="1" dirty="0" smtClean="0">
                <a:latin typeface="Arial" pitchFamily="34" charset="0"/>
                <a:cs typeface="Arial" pitchFamily="34" charset="0"/>
              </a:rPr>
              <a:t>PRODUCT HIGHLIGHT</a:t>
            </a:r>
            <a:endParaRPr lang="en-US" sz="3200" b="1" dirty="0">
              <a:latin typeface="Arial" pitchFamily="34" charset="0"/>
              <a:cs typeface="Arial" pitchFamily="34" charset="0"/>
            </a:endParaRPr>
          </a:p>
        </p:txBody>
      </p:sp>
      <p:sp>
        <p:nvSpPr>
          <p:cNvPr id="14" name="Rectangle 13"/>
          <p:cNvSpPr/>
          <p:nvPr/>
        </p:nvSpPr>
        <p:spPr>
          <a:xfrm>
            <a:off x="6545943" y="4417536"/>
            <a:ext cx="5646056" cy="1938992"/>
          </a:xfrm>
          <a:prstGeom prst="rect">
            <a:avLst/>
          </a:prstGeom>
        </p:spPr>
        <p:txBody>
          <a:bodyPr wrap="square">
            <a:spAutoFit/>
          </a:bodyPr>
          <a:lstStyle/>
          <a:p>
            <a:pPr>
              <a:defRPr/>
            </a:pPr>
            <a:r>
              <a:rPr lang="en-GB" sz="2400" dirty="0" smtClean="0">
                <a:latin typeface="Arial" pitchFamily="34" charset="0"/>
                <a:cs typeface="Arial" pitchFamily="34" charset="0"/>
              </a:rPr>
              <a:t>- Higher CSPF than previous model.</a:t>
            </a:r>
          </a:p>
          <a:p>
            <a:pPr>
              <a:defRPr/>
            </a:pPr>
            <a:r>
              <a:rPr lang="en-GB" sz="2400" dirty="0" smtClean="0">
                <a:latin typeface="Arial" pitchFamily="34" charset="0"/>
                <a:cs typeface="Arial" pitchFamily="34" charset="0"/>
              </a:rPr>
              <a:t>- Aesthetic Design (Rose Gold Strip).</a:t>
            </a:r>
          </a:p>
          <a:p>
            <a:pPr>
              <a:buFontTx/>
              <a:buChar char="-"/>
              <a:defRPr/>
            </a:pPr>
            <a:r>
              <a:rPr lang="en-GB" sz="2400" dirty="0" smtClean="0">
                <a:latin typeface="Arial" pitchFamily="34" charset="0"/>
                <a:cs typeface="Arial" pitchFamily="34" charset="0"/>
              </a:rPr>
              <a:t> Quite Operation (Low Decibels).</a:t>
            </a:r>
          </a:p>
          <a:p>
            <a:pPr>
              <a:buFontTx/>
              <a:buChar char="-"/>
              <a:defRPr/>
            </a:pPr>
            <a:r>
              <a:rPr lang="en-GB" sz="2400" dirty="0" smtClean="0">
                <a:latin typeface="Arial" pitchFamily="34" charset="0"/>
                <a:cs typeface="Arial" pitchFamily="34" charset="0"/>
              </a:rPr>
              <a:t> Equipped with smart controller (Works with </a:t>
            </a:r>
            <a:r>
              <a:rPr lang="en-GB" sz="2400" dirty="0" err="1" smtClean="0">
                <a:latin typeface="Arial" pitchFamily="34" charset="0"/>
                <a:cs typeface="Arial" pitchFamily="34" charset="0"/>
              </a:rPr>
              <a:t>Alexa</a:t>
            </a:r>
            <a:r>
              <a:rPr lang="en-GB" sz="2400" dirty="0" smtClean="0">
                <a:latin typeface="Arial" pitchFamily="34" charset="0"/>
                <a:cs typeface="Arial" pitchFamily="34" charset="0"/>
              </a:rPr>
              <a:t> and Google Home).</a:t>
            </a:r>
          </a:p>
        </p:txBody>
      </p:sp>
    </p:spTree>
    <p:extLst>
      <p:ext uri="{BB962C8B-B14F-4D97-AF65-F5344CB8AC3E}">
        <p14:creationId xmlns:p14="http://schemas.microsoft.com/office/powerpoint/2010/main" xmlns="" val="2724454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rot="908920">
            <a:off x="-1460377" y="4494069"/>
            <a:ext cx="3464956" cy="3539999"/>
            <a:chOff x="8988398" y="4654763"/>
            <a:chExt cx="1150255" cy="1084809"/>
          </a:xfrm>
          <a:gradFill>
            <a:gsLst>
              <a:gs pos="72568">
                <a:schemeClr val="accent4"/>
              </a:gs>
              <a:gs pos="25668">
                <a:schemeClr val="accent2"/>
              </a:gs>
              <a:gs pos="0">
                <a:schemeClr val="accent1"/>
              </a:gs>
              <a:gs pos="50000">
                <a:schemeClr val="accent3"/>
              </a:gs>
              <a:gs pos="100000">
                <a:schemeClr val="accent5"/>
              </a:gs>
            </a:gsLst>
            <a:path path="circle">
              <a:fillToRect l="50000" t="130000" r="50000" b="-30000"/>
            </a:path>
          </a:gradFill>
        </p:grpSpPr>
        <p:sp>
          <p:nvSpPr>
            <p:cNvPr id="37" name="Freeform 38"/>
            <p:cNvSpPr>
              <a:spLocks/>
            </p:cNvSpPr>
            <p:nvPr/>
          </p:nvSpPr>
          <p:spPr bwMode="auto">
            <a:xfrm>
              <a:off x="9882845" y="5620616"/>
              <a:ext cx="109380" cy="118956"/>
            </a:xfrm>
            <a:custGeom>
              <a:avLst/>
              <a:gdLst>
                <a:gd name="T0" fmla="*/ 42 w 83"/>
                <a:gd name="T1" fmla="*/ 13 h 89"/>
                <a:gd name="T2" fmla="*/ 75 w 83"/>
                <a:gd name="T3" fmla="*/ 5 h 89"/>
                <a:gd name="T4" fmla="*/ 83 w 83"/>
                <a:gd name="T5" fmla="*/ 29 h 89"/>
                <a:gd name="T6" fmla="*/ 48 w 83"/>
                <a:gd name="T7" fmla="*/ 89 h 89"/>
                <a:gd name="T8" fmla="*/ 0 w 83"/>
                <a:gd name="T9" fmla="*/ 13 h 89"/>
                <a:gd name="T10" fmla="*/ 42 w 83"/>
                <a:gd name="T11" fmla="*/ 13 h 89"/>
              </a:gdLst>
              <a:ahLst/>
              <a:cxnLst>
                <a:cxn ang="0">
                  <a:pos x="T0" y="T1"/>
                </a:cxn>
                <a:cxn ang="0">
                  <a:pos x="T2" y="T3"/>
                </a:cxn>
                <a:cxn ang="0">
                  <a:pos x="T4" y="T5"/>
                </a:cxn>
                <a:cxn ang="0">
                  <a:pos x="T6" y="T7"/>
                </a:cxn>
                <a:cxn ang="0">
                  <a:pos x="T8" y="T9"/>
                </a:cxn>
                <a:cxn ang="0">
                  <a:pos x="T10" y="T11"/>
                </a:cxn>
              </a:cxnLst>
              <a:rect l="0" t="0" r="r" b="b"/>
              <a:pathLst>
                <a:path w="83" h="89">
                  <a:moveTo>
                    <a:pt x="42" y="13"/>
                  </a:moveTo>
                  <a:cubicBezTo>
                    <a:pt x="52" y="13"/>
                    <a:pt x="65" y="8"/>
                    <a:pt x="75" y="5"/>
                  </a:cubicBezTo>
                  <a:cubicBezTo>
                    <a:pt x="77" y="15"/>
                    <a:pt x="83" y="19"/>
                    <a:pt x="83" y="29"/>
                  </a:cubicBezTo>
                  <a:cubicBezTo>
                    <a:pt x="83" y="47"/>
                    <a:pt x="63" y="89"/>
                    <a:pt x="48" y="89"/>
                  </a:cubicBezTo>
                  <a:cubicBezTo>
                    <a:pt x="25" y="89"/>
                    <a:pt x="0" y="30"/>
                    <a:pt x="0" y="13"/>
                  </a:cubicBezTo>
                  <a:cubicBezTo>
                    <a:pt x="0" y="0"/>
                    <a:pt x="41" y="13"/>
                    <a:pt x="42" y="13"/>
                  </a:cubicBezTo>
                  <a:close/>
                </a:path>
              </a:pathLst>
            </a:custGeom>
            <a:grpFill/>
            <a:ln w="9525">
              <a:noFill/>
              <a:round/>
              <a:headEnd/>
              <a:tailEnd/>
            </a:ln>
            <a:effectLst>
              <a:innerShdw blurRad="63500" dist="50800" dir="18900000">
                <a:prstClr val="black">
                  <a:alpha val="50000"/>
                </a:prstClr>
              </a:innerShdw>
            </a:effectLst>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38" name="Freeform 42"/>
            <p:cNvSpPr>
              <a:spLocks/>
            </p:cNvSpPr>
            <p:nvPr/>
          </p:nvSpPr>
          <p:spPr bwMode="auto">
            <a:xfrm>
              <a:off x="8988398" y="4654763"/>
              <a:ext cx="1150255" cy="917916"/>
            </a:xfrm>
            <a:custGeom>
              <a:avLst/>
              <a:gdLst>
                <a:gd name="T0" fmla="*/ 872 w 872"/>
                <a:gd name="T1" fmla="*/ 420 h 691"/>
                <a:gd name="T2" fmla="*/ 861 w 872"/>
                <a:gd name="T3" fmla="*/ 491 h 691"/>
                <a:gd name="T4" fmla="*/ 821 w 872"/>
                <a:gd name="T5" fmla="*/ 563 h 691"/>
                <a:gd name="T6" fmla="*/ 799 w 872"/>
                <a:gd name="T7" fmla="*/ 633 h 691"/>
                <a:gd name="T8" fmla="*/ 684 w 872"/>
                <a:gd name="T9" fmla="*/ 667 h 691"/>
                <a:gd name="T10" fmla="*/ 576 w 872"/>
                <a:gd name="T11" fmla="*/ 631 h 691"/>
                <a:gd name="T12" fmla="*/ 565 w 872"/>
                <a:gd name="T13" fmla="*/ 595 h 691"/>
                <a:gd name="T14" fmla="*/ 540 w 872"/>
                <a:gd name="T15" fmla="*/ 601 h 691"/>
                <a:gd name="T16" fmla="*/ 538 w 872"/>
                <a:gd name="T17" fmla="*/ 568 h 691"/>
                <a:gd name="T18" fmla="*/ 518 w 872"/>
                <a:gd name="T19" fmla="*/ 593 h 691"/>
                <a:gd name="T20" fmla="*/ 532 w 872"/>
                <a:gd name="T21" fmla="*/ 528 h 691"/>
                <a:gd name="T22" fmla="*/ 477 w 872"/>
                <a:gd name="T23" fmla="*/ 569 h 691"/>
                <a:gd name="T24" fmla="*/ 368 w 872"/>
                <a:gd name="T25" fmla="*/ 498 h 691"/>
                <a:gd name="T26" fmla="*/ 226 w 872"/>
                <a:gd name="T27" fmla="*/ 556 h 691"/>
                <a:gd name="T28" fmla="*/ 159 w 872"/>
                <a:gd name="T29" fmla="*/ 561 h 691"/>
                <a:gd name="T30" fmla="*/ 38 w 872"/>
                <a:gd name="T31" fmla="*/ 560 h 691"/>
                <a:gd name="T32" fmla="*/ 40 w 872"/>
                <a:gd name="T33" fmla="*/ 474 h 691"/>
                <a:gd name="T34" fmla="*/ 4 w 872"/>
                <a:gd name="T35" fmla="*/ 369 h 691"/>
                <a:gd name="T36" fmla="*/ 16 w 872"/>
                <a:gd name="T37" fmla="*/ 369 h 691"/>
                <a:gd name="T38" fmla="*/ 6 w 872"/>
                <a:gd name="T39" fmla="*/ 317 h 691"/>
                <a:gd name="T40" fmla="*/ 15 w 872"/>
                <a:gd name="T41" fmla="*/ 262 h 691"/>
                <a:gd name="T42" fmla="*/ 56 w 872"/>
                <a:gd name="T43" fmla="*/ 239 h 691"/>
                <a:gd name="T44" fmla="*/ 196 w 872"/>
                <a:gd name="T45" fmla="*/ 172 h 691"/>
                <a:gd name="T46" fmla="*/ 206 w 872"/>
                <a:gd name="T47" fmla="*/ 138 h 691"/>
                <a:gd name="T48" fmla="*/ 225 w 872"/>
                <a:gd name="T49" fmla="*/ 128 h 691"/>
                <a:gd name="T50" fmla="*/ 258 w 872"/>
                <a:gd name="T51" fmla="*/ 91 h 691"/>
                <a:gd name="T52" fmla="*/ 321 w 872"/>
                <a:gd name="T53" fmla="*/ 105 h 691"/>
                <a:gd name="T54" fmla="*/ 349 w 872"/>
                <a:gd name="T55" fmla="*/ 103 h 691"/>
                <a:gd name="T56" fmla="*/ 362 w 872"/>
                <a:gd name="T57" fmla="*/ 55 h 691"/>
                <a:gd name="T58" fmla="*/ 419 w 872"/>
                <a:gd name="T59" fmla="*/ 31 h 691"/>
                <a:gd name="T60" fmla="*/ 474 w 872"/>
                <a:gd name="T61" fmla="*/ 35 h 691"/>
                <a:gd name="T62" fmla="*/ 510 w 872"/>
                <a:gd name="T63" fmla="*/ 43 h 691"/>
                <a:gd name="T64" fmla="*/ 483 w 872"/>
                <a:gd name="T65" fmla="*/ 99 h 691"/>
                <a:gd name="T66" fmla="*/ 506 w 872"/>
                <a:gd name="T67" fmla="*/ 122 h 691"/>
                <a:gd name="T68" fmla="*/ 586 w 872"/>
                <a:gd name="T69" fmla="*/ 164 h 691"/>
                <a:gd name="T70" fmla="*/ 618 w 872"/>
                <a:gd name="T71" fmla="*/ 27 h 691"/>
                <a:gd name="T72" fmla="*/ 655 w 872"/>
                <a:gd name="T73" fmla="*/ 51 h 691"/>
                <a:gd name="T74" fmla="*/ 688 w 872"/>
                <a:gd name="T75" fmla="*/ 91 h 691"/>
                <a:gd name="T76" fmla="*/ 720 w 872"/>
                <a:gd name="T77" fmla="*/ 188 h 691"/>
                <a:gd name="T78" fmla="*/ 785 w 872"/>
                <a:gd name="T79" fmla="*/ 263 h 691"/>
                <a:gd name="T80" fmla="*/ 853 w 872"/>
                <a:gd name="T81" fmla="*/ 334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2" h="691">
                  <a:moveTo>
                    <a:pt x="852" y="336"/>
                  </a:moveTo>
                  <a:cubicBezTo>
                    <a:pt x="864" y="353"/>
                    <a:pt x="872" y="396"/>
                    <a:pt x="872" y="420"/>
                  </a:cubicBezTo>
                  <a:cubicBezTo>
                    <a:pt x="872" y="437"/>
                    <a:pt x="867" y="462"/>
                    <a:pt x="861" y="469"/>
                  </a:cubicBezTo>
                  <a:cubicBezTo>
                    <a:pt x="861" y="491"/>
                    <a:pt x="861" y="491"/>
                    <a:pt x="861" y="491"/>
                  </a:cubicBezTo>
                  <a:cubicBezTo>
                    <a:pt x="857" y="498"/>
                    <a:pt x="859" y="501"/>
                    <a:pt x="855" y="507"/>
                  </a:cubicBezTo>
                  <a:cubicBezTo>
                    <a:pt x="842" y="529"/>
                    <a:pt x="828" y="537"/>
                    <a:pt x="821" y="563"/>
                  </a:cubicBezTo>
                  <a:cubicBezTo>
                    <a:pt x="814" y="582"/>
                    <a:pt x="799" y="607"/>
                    <a:pt x="799" y="634"/>
                  </a:cubicBezTo>
                  <a:cubicBezTo>
                    <a:pt x="799" y="633"/>
                    <a:pt x="799" y="633"/>
                    <a:pt x="799" y="633"/>
                  </a:cubicBezTo>
                  <a:cubicBezTo>
                    <a:pt x="790" y="669"/>
                    <a:pt x="728" y="653"/>
                    <a:pt x="722" y="691"/>
                  </a:cubicBezTo>
                  <a:cubicBezTo>
                    <a:pt x="716" y="690"/>
                    <a:pt x="685" y="672"/>
                    <a:pt x="684" y="667"/>
                  </a:cubicBezTo>
                  <a:cubicBezTo>
                    <a:pt x="667" y="669"/>
                    <a:pt x="673" y="684"/>
                    <a:pt x="654" y="684"/>
                  </a:cubicBezTo>
                  <a:cubicBezTo>
                    <a:pt x="624" y="684"/>
                    <a:pt x="576" y="664"/>
                    <a:pt x="576" y="631"/>
                  </a:cubicBezTo>
                  <a:cubicBezTo>
                    <a:pt x="576" y="619"/>
                    <a:pt x="566" y="610"/>
                    <a:pt x="565" y="599"/>
                  </a:cubicBezTo>
                  <a:cubicBezTo>
                    <a:pt x="565" y="599"/>
                    <a:pt x="565" y="596"/>
                    <a:pt x="565" y="595"/>
                  </a:cubicBezTo>
                  <a:cubicBezTo>
                    <a:pt x="559" y="599"/>
                    <a:pt x="555" y="599"/>
                    <a:pt x="549" y="601"/>
                  </a:cubicBezTo>
                  <a:cubicBezTo>
                    <a:pt x="540" y="601"/>
                    <a:pt x="540" y="601"/>
                    <a:pt x="540" y="601"/>
                  </a:cubicBezTo>
                  <a:cubicBezTo>
                    <a:pt x="543" y="596"/>
                    <a:pt x="546" y="591"/>
                    <a:pt x="546" y="584"/>
                  </a:cubicBezTo>
                  <a:cubicBezTo>
                    <a:pt x="546" y="574"/>
                    <a:pt x="541" y="571"/>
                    <a:pt x="538" y="568"/>
                  </a:cubicBezTo>
                  <a:cubicBezTo>
                    <a:pt x="538" y="570"/>
                    <a:pt x="537" y="573"/>
                    <a:pt x="537" y="576"/>
                  </a:cubicBezTo>
                  <a:cubicBezTo>
                    <a:pt x="530" y="579"/>
                    <a:pt x="529" y="593"/>
                    <a:pt x="518" y="593"/>
                  </a:cubicBezTo>
                  <a:cubicBezTo>
                    <a:pt x="514" y="593"/>
                    <a:pt x="510" y="589"/>
                    <a:pt x="510" y="585"/>
                  </a:cubicBezTo>
                  <a:cubicBezTo>
                    <a:pt x="529" y="581"/>
                    <a:pt x="533" y="540"/>
                    <a:pt x="532" y="528"/>
                  </a:cubicBezTo>
                  <a:cubicBezTo>
                    <a:pt x="518" y="542"/>
                    <a:pt x="499" y="584"/>
                    <a:pt x="483" y="584"/>
                  </a:cubicBezTo>
                  <a:cubicBezTo>
                    <a:pt x="474" y="584"/>
                    <a:pt x="477" y="569"/>
                    <a:pt x="477" y="569"/>
                  </a:cubicBezTo>
                  <a:cubicBezTo>
                    <a:pt x="472" y="569"/>
                    <a:pt x="455" y="530"/>
                    <a:pt x="449" y="522"/>
                  </a:cubicBezTo>
                  <a:cubicBezTo>
                    <a:pt x="437" y="506"/>
                    <a:pt x="393" y="498"/>
                    <a:pt x="368" y="498"/>
                  </a:cubicBezTo>
                  <a:cubicBezTo>
                    <a:pt x="340" y="498"/>
                    <a:pt x="335" y="510"/>
                    <a:pt x="318" y="516"/>
                  </a:cubicBezTo>
                  <a:cubicBezTo>
                    <a:pt x="280" y="529"/>
                    <a:pt x="232" y="515"/>
                    <a:pt x="226" y="556"/>
                  </a:cubicBezTo>
                  <a:cubicBezTo>
                    <a:pt x="210" y="557"/>
                    <a:pt x="197" y="561"/>
                    <a:pt x="181" y="561"/>
                  </a:cubicBezTo>
                  <a:cubicBezTo>
                    <a:pt x="168" y="555"/>
                    <a:pt x="168" y="561"/>
                    <a:pt x="159" y="561"/>
                  </a:cubicBezTo>
                  <a:cubicBezTo>
                    <a:pt x="133" y="561"/>
                    <a:pt x="121" y="588"/>
                    <a:pt x="87" y="588"/>
                  </a:cubicBezTo>
                  <a:cubicBezTo>
                    <a:pt x="75" y="588"/>
                    <a:pt x="38" y="571"/>
                    <a:pt x="38" y="560"/>
                  </a:cubicBezTo>
                  <a:cubicBezTo>
                    <a:pt x="38" y="548"/>
                    <a:pt x="56" y="542"/>
                    <a:pt x="56" y="524"/>
                  </a:cubicBezTo>
                  <a:cubicBezTo>
                    <a:pt x="56" y="501"/>
                    <a:pt x="44" y="488"/>
                    <a:pt x="40" y="474"/>
                  </a:cubicBezTo>
                  <a:cubicBezTo>
                    <a:pt x="31" y="439"/>
                    <a:pt x="29" y="428"/>
                    <a:pt x="19" y="397"/>
                  </a:cubicBezTo>
                  <a:cubicBezTo>
                    <a:pt x="16" y="385"/>
                    <a:pt x="0" y="381"/>
                    <a:pt x="4" y="369"/>
                  </a:cubicBezTo>
                  <a:cubicBezTo>
                    <a:pt x="6" y="366"/>
                    <a:pt x="6" y="363"/>
                    <a:pt x="9" y="359"/>
                  </a:cubicBezTo>
                  <a:cubicBezTo>
                    <a:pt x="10" y="363"/>
                    <a:pt x="13" y="367"/>
                    <a:pt x="16" y="369"/>
                  </a:cubicBezTo>
                  <a:cubicBezTo>
                    <a:pt x="18" y="366"/>
                    <a:pt x="16" y="363"/>
                    <a:pt x="16" y="359"/>
                  </a:cubicBezTo>
                  <a:cubicBezTo>
                    <a:pt x="16" y="347"/>
                    <a:pt x="6" y="337"/>
                    <a:pt x="6" y="317"/>
                  </a:cubicBezTo>
                  <a:cubicBezTo>
                    <a:pt x="6" y="293"/>
                    <a:pt x="6" y="292"/>
                    <a:pt x="6" y="271"/>
                  </a:cubicBezTo>
                  <a:cubicBezTo>
                    <a:pt x="6" y="265"/>
                    <a:pt x="12" y="263"/>
                    <a:pt x="15" y="262"/>
                  </a:cubicBezTo>
                  <a:cubicBezTo>
                    <a:pt x="16" y="264"/>
                    <a:pt x="16" y="267"/>
                    <a:pt x="16" y="270"/>
                  </a:cubicBezTo>
                  <a:cubicBezTo>
                    <a:pt x="30" y="268"/>
                    <a:pt x="47" y="248"/>
                    <a:pt x="56" y="239"/>
                  </a:cubicBezTo>
                  <a:cubicBezTo>
                    <a:pt x="65" y="230"/>
                    <a:pt x="92" y="228"/>
                    <a:pt x="106" y="226"/>
                  </a:cubicBezTo>
                  <a:cubicBezTo>
                    <a:pt x="134" y="221"/>
                    <a:pt x="196" y="199"/>
                    <a:pt x="196" y="172"/>
                  </a:cubicBezTo>
                  <a:cubicBezTo>
                    <a:pt x="196" y="167"/>
                    <a:pt x="196" y="163"/>
                    <a:pt x="196" y="158"/>
                  </a:cubicBezTo>
                  <a:cubicBezTo>
                    <a:pt x="196" y="150"/>
                    <a:pt x="198" y="142"/>
                    <a:pt x="206" y="138"/>
                  </a:cubicBezTo>
                  <a:cubicBezTo>
                    <a:pt x="209" y="145"/>
                    <a:pt x="214" y="149"/>
                    <a:pt x="217" y="154"/>
                  </a:cubicBezTo>
                  <a:cubicBezTo>
                    <a:pt x="225" y="149"/>
                    <a:pt x="221" y="137"/>
                    <a:pt x="225" y="128"/>
                  </a:cubicBezTo>
                  <a:cubicBezTo>
                    <a:pt x="231" y="131"/>
                    <a:pt x="235" y="134"/>
                    <a:pt x="241" y="134"/>
                  </a:cubicBezTo>
                  <a:cubicBezTo>
                    <a:pt x="241" y="112"/>
                    <a:pt x="256" y="109"/>
                    <a:pt x="258" y="91"/>
                  </a:cubicBezTo>
                  <a:cubicBezTo>
                    <a:pt x="278" y="91"/>
                    <a:pt x="282" y="75"/>
                    <a:pt x="298" y="75"/>
                  </a:cubicBezTo>
                  <a:cubicBezTo>
                    <a:pt x="312" y="75"/>
                    <a:pt x="319" y="91"/>
                    <a:pt x="321" y="105"/>
                  </a:cubicBezTo>
                  <a:cubicBezTo>
                    <a:pt x="324" y="99"/>
                    <a:pt x="330" y="96"/>
                    <a:pt x="337" y="96"/>
                  </a:cubicBezTo>
                  <a:cubicBezTo>
                    <a:pt x="341" y="96"/>
                    <a:pt x="347" y="102"/>
                    <a:pt x="349" y="103"/>
                  </a:cubicBezTo>
                  <a:cubicBezTo>
                    <a:pt x="353" y="95"/>
                    <a:pt x="351" y="90"/>
                    <a:pt x="351" y="83"/>
                  </a:cubicBezTo>
                  <a:cubicBezTo>
                    <a:pt x="351" y="72"/>
                    <a:pt x="362" y="66"/>
                    <a:pt x="362" y="55"/>
                  </a:cubicBezTo>
                  <a:cubicBezTo>
                    <a:pt x="362" y="44"/>
                    <a:pt x="393" y="37"/>
                    <a:pt x="405" y="37"/>
                  </a:cubicBezTo>
                  <a:cubicBezTo>
                    <a:pt x="411" y="37"/>
                    <a:pt x="417" y="32"/>
                    <a:pt x="419" y="31"/>
                  </a:cubicBezTo>
                  <a:cubicBezTo>
                    <a:pt x="415" y="24"/>
                    <a:pt x="407" y="22"/>
                    <a:pt x="405" y="13"/>
                  </a:cubicBezTo>
                  <a:cubicBezTo>
                    <a:pt x="431" y="24"/>
                    <a:pt x="446" y="35"/>
                    <a:pt x="474" y="35"/>
                  </a:cubicBezTo>
                  <a:cubicBezTo>
                    <a:pt x="483" y="35"/>
                    <a:pt x="487" y="29"/>
                    <a:pt x="495" y="29"/>
                  </a:cubicBezTo>
                  <a:cubicBezTo>
                    <a:pt x="499" y="29"/>
                    <a:pt x="510" y="37"/>
                    <a:pt x="510" y="43"/>
                  </a:cubicBezTo>
                  <a:cubicBezTo>
                    <a:pt x="510" y="53"/>
                    <a:pt x="499" y="54"/>
                    <a:pt x="493" y="59"/>
                  </a:cubicBezTo>
                  <a:cubicBezTo>
                    <a:pt x="483" y="99"/>
                    <a:pt x="483" y="99"/>
                    <a:pt x="483" y="99"/>
                  </a:cubicBezTo>
                  <a:cubicBezTo>
                    <a:pt x="483" y="105"/>
                    <a:pt x="494" y="103"/>
                    <a:pt x="499" y="107"/>
                  </a:cubicBezTo>
                  <a:cubicBezTo>
                    <a:pt x="503" y="110"/>
                    <a:pt x="503" y="122"/>
                    <a:pt x="506" y="122"/>
                  </a:cubicBezTo>
                  <a:cubicBezTo>
                    <a:pt x="527" y="130"/>
                    <a:pt x="538" y="134"/>
                    <a:pt x="557" y="142"/>
                  </a:cubicBezTo>
                  <a:cubicBezTo>
                    <a:pt x="568" y="146"/>
                    <a:pt x="571" y="164"/>
                    <a:pt x="586" y="164"/>
                  </a:cubicBezTo>
                  <a:cubicBezTo>
                    <a:pt x="609" y="164"/>
                    <a:pt x="614" y="117"/>
                    <a:pt x="618" y="99"/>
                  </a:cubicBezTo>
                  <a:cubicBezTo>
                    <a:pt x="618" y="27"/>
                    <a:pt x="618" y="27"/>
                    <a:pt x="618" y="27"/>
                  </a:cubicBezTo>
                  <a:cubicBezTo>
                    <a:pt x="630" y="17"/>
                    <a:pt x="626" y="7"/>
                    <a:pt x="639" y="0"/>
                  </a:cubicBezTo>
                  <a:cubicBezTo>
                    <a:pt x="641" y="22"/>
                    <a:pt x="651" y="36"/>
                    <a:pt x="655" y="51"/>
                  </a:cubicBezTo>
                  <a:cubicBezTo>
                    <a:pt x="658" y="62"/>
                    <a:pt x="655" y="76"/>
                    <a:pt x="663" y="83"/>
                  </a:cubicBezTo>
                  <a:cubicBezTo>
                    <a:pt x="671" y="85"/>
                    <a:pt x="685" y="90"/>
                    <a:pt x="688" y="91"/>
                  </a:cubicBezTo>
                  <a:cubicBezTo>
                    <a:pt x="697" y="98"/>
                    <a:pt x="697" y="123"/>
                    <a:pt x="701" y="136"/>
                  </a:cubicBezTo>
                  <a:cubicBezTo>
                    <a:pt x="708" y="157"/>
                    <a:pt x="714" y="168"/>
                    <a:pt x="720" y="188"/>
                  </a:cubicBezTo>
                  <a:cubicBezTo>
                    <a:pt x="726" y="207"/>
                    <a:pt x="758" y="214"/>
                    <a:pt x="771" y="227"/>
                  </a:cubicBezTo>
                  <a:cubicBezTo>
                    <a:pt x="780" y="237"/>
                    <a:pt x="782" y="252"/>
                    <a:pt x="785" y="263"/>
                  </a:cubicBezTo>
                  <a:cubicBezTo>
                    <a:pt x="788" y="273"/>
                    <a:pt x="800" y="273"/>
                    <a:pt x="810" y="273"/>
                  </a:cubicBezTo>
                  <a:cubicBezTo>
                    <a:pt x="810" y="305"/>
                    <a:pt x="839" y="319"/>
                    <a:pt x="853" y="334"/>
                  </a:cubicBezTo>
                  <a:lnTo>
                    <a:pt x="852" y="336"/>
                  </a:lnTo>
                  <a:close/>
                </a:path>
              </a:pathLst>
            </a:custGeom>
            <a:grpFill/>
            <a:ln w="9525">
              <a:noFill/>
              <a:round/>
              <a:headEnd/>
              <a:tailEnd/>
            </a:ln>
            <a:effectLst>
              <a:innerShdw blurRad="63500" dist="50800" dir="18900000">
                <a:prstClr val="black">
                  <a:alpha val="50000"/>
                </a:prstClr>
              </a:innerShdw>
            </a:effectLst>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grpSp>
      <p:sp>
        <p:nvSpPr>
          <p:cNvPr id="44" name="Rectangle 43"/>
          <p:cNvSpPr/>
          <p:nvPr/>
        </p:nvSpPr>
        <p:spPr>
          <a:xfrm>
            <a:off x="0" y="6280727"/>
            <a:ext cx="12192000" cy="5772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526213" y="1474788"/>
            <a:ext cx="4311650" cy="3322637"/>
            <a:chOff x="7288213" y="2017713"/>
            <a:chExt cx="4311650" cy="3322637"/>
          </a:xfrm>
        </p:grpSpPr>
        <p:sp>
          <p:nvSpPr>
            <p:cNvPr id="2" name="Rectangle 1"/>
            <p:cNvSpPr/>
            <p:nvPr/>
          </p:nvSpPr>
          <p:spPr>
            <a:xfrm>
              <a:off x="7416800" y="2133600"/>
              <a:ext cx="4025900" cy="2336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dirty="0">
                <a:latin typeface="Arial" panose="020B0604020202020204" pitchFamily="34" charset="0"/>
                <a:cs typeface="Arial" panose="020B0604020202020204" pitchFamily="34" charset="0"/>
              </a:endParaRPr>
            </a:p>
          </p:txBody>
        </p:sp>
        <p:grpSp>
          <p:nvGrpSpPr>
            <p:cNvPr id="3" name="Group 36"/>
            <p:cNvGrpSpPr>
              <a:grpSpLocks noChangeAspect="1"/>
            </p:cNvGrpSpPr>
            <p:nvPr/>
          </p:nvGrpSpPr>
          <p:grpSpPr bwMode="auto">
            <a:xfrm>
              <a:off x="7288213" y="2017713"/>
              <a:ext cx="4311650" cy="3322637"/>
              <a:chOff x="255" y="1263"/>
              <a:chExt cx="2716" cy="2093"/>
            </a:xfrm>
          </p:grpSpPr>
          <p:sp>
            <p:nvSpPr>
              <p:cNvPr id="4" name="Freeform 37"/>
              <p:cNvSpPr>
                <a:spLocks/>
              </p:cNvSpPr>
              <p:nvPr/>
            </p:nvSpPr>
            <p:spPr bwMode="auto">
              <a:xfrm>
                <a:off x="1162" y="2963"/>
                <a:ext cx="908" cy="393"/>
              </a:xfrm>
              <a:custGeom>
                <a:avLst/>
                <a:gdLst>
                  <a:gd name="T0" fmla="*/ 432 w 453"/>
                  <a:gd name="T1" fmla="*/ 171 h 196"/>
                  <a:gd name="T2" fmla="*/ 396 w 453"/>
                  <a:gd name="T3" fmla="*/ 138 h 196"/>
                  <a:gd name="T4" fmla="*/ 379 w 453"/>
                  <a:gd name="T5" fmla="*/ 110 h 196"/>
                  <a:gd name="T6" fmla="*/ 369 w 453"/>
                  <a:gd name="T7" fmla="*/ 0 h 196"/>
                  <a:gd name="T8" fmla="*/ 84 w 453"/>
                  <a:gd name="T9" fmla="*/ 0 h 196"/>
                  <a:gd name="T10" fmla="*/ 74 w 453"/>
                  <a:gd name="T11" fmla="*/ 110 h 196"/>
                  <a:gd name="T12" fmla="*/ 58 w 453"/>
                  <a:gd name="T13" fmla="*/ 139 h 196"/>
                  <a:gd name="T14" fmla="*/ 21 w 453"/>
                  <a:gd name="T15" fmla="*/ 172 h 196"/>
                  <a:gd name="T16" fmla="*/ 32 w 453"/>
                  <a:gd name="T17" fmla="*/ 191 h 196"/>
                  <a:gd name="T18" fmla="*/ 196 w 453"/>
                  <a:gd name="T19" fmla="*/ 196 h 196"/>
                  <a:gd name="T20" fmla="*/ 257 w 453"/>
                  <a:gd name="T21" fmla="*/ 196 h 196"/>
                  <a:gd name="T22" fmla="*/ 422 w 453"/>
                  <a:gd name="T23" fmla="*/ 191 h 196"/>
                  <a:gd name="T24" fmla="*/ 432 w 453"/>
                  <a:gd name="T25" fmla="*/ 17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 h="196">
                    <a:moveTo>
                      <a:pt x="432" y="171"/>
                    </a:moveTo>
                    <a:cubicBezTo>
                      <a:pt x="432" y="171"/>
                      <a:pt x="409" y="151"/>
                      <a:pt x="396" y="138"/>
                    </a:cubicBezTo>
                    <a:cubicBezTo>
                      <a:pt x="383" y="125"/>
                      <a:pt x="379" y="110"/>
                      <a:pt x="379" y="110"/>
                    </a:cubicBezTo>
                    <a:cubicBezTo>
                      <a:pt x="369" y="0"/>
                      <a:pt x="369" y="0"/>
                      <a:pt x="369" y="0"/>
                    </a:cubicBezTo>
                    <a:cubicBezTo>
                      <a:pt x="84" y="0"/>
                      <a:pt x="84" y="0"/>
                      <a:pt x="84" y="0"/>
                    </a:cubicBezTo>
                    <a:cubicBezTo>
                      <a:pt x="74" y="110"/>
                      <a:pt x="74" y="110"/>
                      <a:pt x="74" y="110"/>
                    </a:cubicBezTo>
                    <a:cubicBezTo>
                      <a:pt x="74" y="110"/>
                      <a:pt x="70" y="126"/>
                      <a:pt x="58" y="139"/>
                    </a:cubicBezTo>
                    <a:cubicBezTo>
                      <a:pt x="45" y="152"/>
                      <a:pt x="21" y="172"/>
                      <a:pt x="21" y="172"/>
                    </a:cubicBezTo>
                    <a:cubicBezTo>
                      <a:pt x="21" y="172"/>
                      <a:pt x="0" y="187"/>
                      <a:pt x="32" y="191"/>
                    </a:cubicBezTo>
                    <a:cubicBezTo>
                      <a:pt x="50" y="194"/>
                      <a:pt x="131" y="196"/>
                      <a:pt x="196" y="196"/>
                    </a:cubicBezTo>
                    <a:cubicBezTo>
                      <a:pt x="257" y="196"/>
                      <a:pt x="257" y="196"/>
                      <a:pt x="257" y="196"/>
                    </a:cubicBezTo>
                    <a:cubicBezTo>
                      <a:pt x="324" y="196"/>
                      <a:pt x="403" y="194"/>
                      <a:pt x="422" y="191"/>
                    </a:cubicBezTo>
                    <a:cubicBezTo>
                      <a:pt x="453" y="186"/>
                      <a:pt x="432" y="171"/>
                      <a:pt x="432" y="171"/>
                    </a:cubicBez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38"/>
              <p:cNvSpPr>
                <a:spLocks noEditPoints="1"/>
              </p:cNvSpPr>
              <p:nvPr/>
            </p:nvSpPr>
            <p:spPr bwMode="auto">
              <a:xfrm>
                <a:off x="255" y="1263"/>
                <a:ext cx="2716" cy="1660"/>
              </a:xfrm>
              <a:custGeom>
                <a:avLst/>
                <a:gdLst>
                  <a:gd name="T0" fmla="*/ 1323 w 1356"/>
                  <a:gd name="T1" fmla="*/ 0 h 828"/>
                  <a:gd name="T2" fmla="*/ 35 w 1356"/>
                  <a:gd name="T3" fmla="*/ 0 h 828"/>
                  <a:gd name="T4" fmla="*/ 0 w 1356"/>
                  <a:gd name="T5" fmla="*/ 36 h 828"/>
                  <a:gd name="T6" fmla="*/ 0 w 1356"/>
                  <a:gd name="T7" fmla="*/ 792 h 828"/>
                  <a:gd name="T8" fmla="*/ 35 w 1356"/>
                  <a:gd name="T9" fmla="*/ 828 h 828"/>
                  <a:gd name="T10" fmla="*/ 512 w 1356"/>
                  <a:gd name="T11" fmla="*/ 828 h 828"/>
                  <a:gd name="T12" fmla="*/ 539 w 1356"/>
                  <a:gd name="T13" fmla="*/ 828 h 828"/>
                  <a:gd name="T14" fmla="*/ 820 w 1356"/>
                  <a:gd name="T15" fmla="*/ 828 h 828"/>
                  <a:gd name="T16" fmla="*/ 849 w 1356"/>
                  <a:gd name="T17" fmla="*/ 828 h 828"/>
                  <a:gd name="T18" fmla="*/ 1323 w 1356"/>
                  <a:gd name="T19" fmla="*/ 828 h 828"/>
                  <a:gd name="T20" fmla="*/ 1356 w 1356"/>
                  <a:gd name="T21" fmla="*/ 792 h 828"/>
                  <a:gd name="T22" fmla="*/ 1356 w 1356"/>
                  <a:gd name="T23" fmla="*/ 36 h 828"/>
                  <a:gd name="T24" fmla="*/ 1323 w 1356"/>
                  <a:gd name="T25" fmla="*/ 0 h 828"/>
                  <a:gd name="T26" fmla="*/ 1300 w 1356"/>
                  <a:gd name="T27" fmla="*/ 768 h 828"/>
                  <a:gd name="T28" fmla="*/ 52 w 1356"/>
                  <a:gd name="T29" fmla="*/ 768 h 828"/>
                  <a:gd name="T30" fmla="*/ 52 w 1356"/>
                  <a:gd name="T31" fmla="*/ 60 h 828"/>
                  <a:gd name="T32" fmla="*/ 1300 w 1356"/>
                  <a:gd name="T33" fmla="*/ 60 h 828"/>
                  <a:gd name="T34" fmla="*/ 1300 w 1356"/>
                  <a:gd name="T35" fmla="*/ 768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6" h="828">
                    <a:moveTo>
                      <a:pt x="1323" y="0"/>
                    </a:moveTo>
                    <a:cubicBezTo>
                      <a:pt x="35" y="0"/>
                      <a:pt x="35" y="0"/>
                      <a:pt x="35" y="0"/>
                    </a:cubicBezTo>
                    <a:cubicBezTo>
                      <a:pt x="16" y="0"/>
                      <a:pt x="0" y="17"/>
                      <a:pt x="0" y="36"/>
                    </a:cubicBezTo>
                    <a:cubicBezTo>
                      <a:pt x="0" y="792"/>
                      <a:pt x="0" y="792"/>
                      <a:pt x="0" y="792"/>
                    </a:cubicBezTo>
                    <a:cubicBezTo>
                      <a:pt x="0" y="811"/>
                      <a:pt x="16" y="828"/>
                      <a:pt x="35" y="828"/>
                    </a:cubicBezTo>
                    <a:cubicBezTo>
                      <a:pt x="512" y="828"/>
                      <a:pt x="512" y="828"/>
                      <a:pt x="512" y="828"/>
                    </a:cubicBezTo>
                    <a:cubicBezTo>
                      <a:pt x="539" y="828"/>
                      <a:pt x="539" y="828"/>
                      <a:pt x="539" y="828"/>
                    </a:cubicBezTo>
                    <a:cubicBezTo>
                      <a:pt x="820" y="828"/>
                      <a:pt x="820" y="828"/>
                      <a:pt x="820" y="828"/>
                    </a:cubicBezTo>
                    <a:cubicBezTo>
                      <a:pt x="849" y="828"/>
                      <a:pt x="849" y="828"/>
                      <a:pt x="849" y="828"/>
                    </a:cubicBezTo>
                    <a:cubicBezTo>
                      <a:pt x="1323" y="828"/>
                      <a:pt x="1323" y="828"/>
                      <a:pt x="1323" y="828"/>
                    </a:cubicBezTo>
                    <a:cubicBezTo>
                      <a:pt x="1342" y="828"/>
                      <a:pt x="1356" y="811"/>
                      <a:pt x="1356" y="792"/>
                    </a:cubicBezTo>
                    <a:cubicBezTo>
                      <a:pt x="1356" y="36"/>
                      <a:pt x="1356" y="36"/>
                      <a:pt x="1356" y="36"/>
                    </a:cubicBezTo>
                    <a:cubicBezTo>
                      <a:pt x="1356" y="17"/>
                      <a:pt x="1342" y="0"/>
                      <a:pt x="1323" y="0"/>
                    </a:cubicBezTo>
                    <a:close/>
                    <a:moveTo>
                      <a:pt x="1300" y="768"/>
                    </a:moveTo>
                    <a:cubicBezTo>
                      <a:pt x="52" y="768"/>
                      <a:pt x="52" y="768"/>
                      <a:pt x="52" y="768"/>
                    </a:cubicBezTo>
                    <a:cubicBezTo>
                      <a:pt x="52" y="60"/>
                      <a:pt x="52" y="60"/>
                      <a:pt x="52" y="60"/>
                    </a:cubicBezTo>
                    <a:cubicBezTo>
                      <a:pt x="1300" y="60"/>
                      <a:pt x="1300" y="60"/>
                      <a:pt x="1300" y="60"/>
                    </a:cubicBezTo>
                    <a:lnTo>
                      <a:pt x="1300" y="768"/>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6" name="Rectangle 5"/>
          <p:cNvSpPr/>
          <p:nvPr/>
        </p:nvSpPr>
        <p:spPr>
          <a:xfrm>
            <a:off x="2252091" y="482577"/>
            <a:ext cx="3240000"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0"/>
            <a:r>
              <a:rPr lang="en-US" sz="2000" spc="-150" dirty="0" err="1" smtClean="0">
                <a:solidFill>
                  <a:schemeClr val="bg1"/>
                </a:solidFill>
                <a:cs typeface="Arial" panose="020B0604020202020204" pitchFamily="34" charset="0"/>
              </a:rPr>
              <a:t>Kolin</a:t>
            </a:r>
            <a:endParaRPr lang="en-US" sz="2000" dirty="0">
              <a:solidFill>
                <a:schemeClr val="bg1"/>
              </a:solidFill>
            </a:endParaRPr>
          </a:p>
        </p:txBody>
      </p:sp>
      <p:sp>
        <p:nvSpPr>
          <p:cNvPr id="7" name="Rectangle 6"/>
          <p:cNvSpPr/>
          <p:nvPr/>
        </p:nvSpPr>
        <p:spPr>
          <a:xfrm>
            <a:off x="2247208" y="911143"/>
            <a:ext cx="3240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0"/>
            <a:r>
              <a:rPr lang="en-US" sz="2000" spc="-150" dirty="0" smtClean="0">
                <a:solidFill>
                  <a:schemeClr val="bg1"/>
                </a:solidFill>
                <a:cs typeface="Arial" panose="020B0604020202020204" pitchFamily="34" charset="0"/>
              </a:rPr>
              <a:t>Split Type</a:t>
            </a:r>
          </a:p>
        </p:txBody>
      </p:sp>
      <p:sp>
        <p:nvSpPr>
          <p:cNvPr id="8" name="Rectangle 7"/>
          <p:cNvSpPr/>
          <p:nvPr/>
        </p:nvSpPr>
        <p:spPr>
          <a:xfrm>
            <a:off x="2248820" y="1774597"/>
            <a:ext cx="3240000" cy="43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0"/>
            <a:r>
              <a:rPr lang="en-US" sz="2000" spc="-150" dirty="0" smtClean="0">
                <a:solidFill>
                  <a:schemeClr val="bg1"/>
                </a:solidFill>
                <a:cs typeface="Arial" panose="020B0604020202020204" pitchFamily="34" charset="0"/>
              </a:rPr>
              <a:t>Wall mounted</a:t>
            </a:r>
          </a:p>
        </p:txBody>
      </p:sp>
      <p:sp>
        <p:nvSpPr>
          <p:cNvPr id="9" name="Rectangle 8"/>
          <p:cNvSpPr/>
          <p:nvPr/>
        </p:nvSpPr>
        <p:spPr>
          <a:xfrm>
            <a:off x="2251866" y="1338141"/>
            <a:ext cx="3240000" cy="43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0"/>
            <a:r>
              <a:rPr lang="en-US" sz="2000" spc="-150" dirty="0" smtClean="0">
                <a:solidFill>
                  <a:schemeClr val="bg1"/>
                </a:solidFill>
                <a:cs typeface="Arial" panose="020B0604020202020204" pitchFamily="34" charset="0"/>
              </a:rPr>
              <a:t>Inverter</a:t>
            </a:r>
          </a:p>
        </p:txBody>
      </p:sp>
      <p:sp>
        <p:nvSpPr>
          <p:cNvPr id="13" name="Rectangle 12"/>
          <p:cNvSpPr/>
          <p:nvPr/>
        </p:nvSpPr>
        <p:spPr>
          <a:xfrm>
            <a:off x="2244395" y="486809"/>
            <a:ext cx="1059944" cy="4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t>K</a:t>
            </a:r>
            <a:endParaRPr lang="en-US" sz="4000" spc="-300" dirty="0">
              <a:cs typeface="Arial" panose="020B0604020202020204" pitchFamily="34" charset="0"/>
            </a:endParaRPr>
          </a:p>
        </p:txBody>
      </p:sp>
      <p:sp>
        <p:nvSpPr>
          <p:cNvPr id="14" name="Rectangle 13"/>
          <p:cNvSpPr/>
          <p:nvPr/>
        </p:nvSpPr>
        <p:spPr>
          <a:xfrm>
            <a:off x="2253560" y="895903"/>
            <a:ext cx="1059944" cy="4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4000" spc="-300" dirty="0" smtClean="0">
                <a:cs typeface="Arial" panose="020B0604020202020204" pitchFamily="34" charset="0"/>
              </a:rPr>
              <a:t>SM</a:t>
            </a:r>
            <a:endParaRPr lang="en-US" sz="4000" spc="-300" dirty="0">
              <a:cs typeface="Arial" panose="020B0604020202020204" pitchFamily="34" charset="0"/>
            </a:endParaRPr>
          </a:p>
        </p:txBody>
      </p:sp>
      <p:sp>
        <p:nvSpPr>
          <p:cNvPr id="15" name="Rectangle 14"/>
          <p:cNvSpPr/>
          <p:nvPr/>
        </p:nvSpPr>
        <p:spPr>
          <a:xfrm>
            <a:off x="2250937" y="1769094"/>
            <a:ext cx="1059944" cy="4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4000" spc="-300" dirty="0" smtClean="0">
                <a:cs typeface="Arial" panose="020B0604020202020204" pitchFamily="34" charset="0"/>
              </a:rPr>
              <a:t>W</a:t>
            </a:r>
          </a:p>
        </p:txBody>
      </p:sp>
      <p:sp>
        <p:nvSpPr>
          <p:cNvPr id="16" name="Rectangle 15"/>
          <p:cNvSpPr/>
          <p:nvPr/>
        </p:nvSpPr>
        <p:spPr>
          <a:xfrm>
            <a:off x="2251443" y="1342374"/>
            <a:ext cx="1059944" cy="4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300" dirty="0" smtClean="0">
                <a:cs typeface="Arial" panose="020B0604020202020204" pitchFamily="34" charset="0"/>
              </a:rPr>
              <a:t>I</a:t>
            </a:r>
          </a:p>
        </p:txBody>
      </p:sp>
      <p:sp>
        <p:nvSpPr>
          <p:cNvPr id="19" name="Rectangle 18"/>
          <p:cNvSpPr/>
          <p:nvPr/>
        </p:nvSpPr>
        <p:spPr>
          <a:xfrm>
            <a:off x="0" y="6434667"/>
            <a:ext cx="12192000" cy="42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48820" y="2206397"/>
            <a:ext cx="3240000" cy="4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0"/>
            <a:r>
              <a:rPr lang="en-US" sz="2000" spc="-150" dirty="0" smtClean="0">
                <a:solidFill>
                  <a:schemeClr val="bg1"/>
                </a:solidFill>
                <a:cs typeface="Arial" panose="020B0604020202020204" pitchFamily="34" charset="0"/>
              </a:rPr>
              <a:t>Nominal Capacity</a:t>
            </a:r>
          </a:p>
        </p:txBody>
      </p:sp>
      <p:sp>
        <p:nvSpPr>
          <p:cNvPr id="24" name="Rectangle 23"/>
          <p:cNvSpPr/>
          <p:nvPr/>
        </p:nvSpPr>
        <p:spPr>
          <a:xfrm>
            <a:off x="2248820" y="2638197"/>
            <a:ext cx="3240000" cy="4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0"/>
            <a:r>
              <a:rPr lang="en-US" sz="2000" spc="-150" dirty="0" err="1" smtClean="0">
                <a:solidFill>
                  <a:schemeClr val="bg1"/>
                </a:solidFill>
                <a:cs typeface="Arial" panose="020B0604020202020204" pitchFamily="34" charset="0"/>
              </a:rPr>
              <a:t>Certus</a:t>
            </a:r>
            <a:endParaRPr lang="en-US" sz="2000" spc="-150" dirty="0" smtClean="0">
              <a:solidFill>
                <a:schemeClr val="bg1"/>
              </a:solidFill>
              <a:cs typeface="Arial" panose="020B0604020202020204" pitchFamily="34" charset="0"/>
            </a:endParaRPr>
          </a:p>
        </p:txBody>
      </p:sp>
      <p:sp>
        <p:nvSpPr>
          <p:cNvPr id="25" name="Rectangle 24"/>
          <p:cNvSpPr/>
          <p:nvPr/>
        </p:nvSpPr>
        <p:spPr>
          <a:xfrm>
            <a:off x="2251866" y="3061531"/>
            <a:ext cx="3240000" cy="4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0"/>
            <a:r>
              <a:rPr lang="en-US" sz="2000" spc="-150" dirty="0" smtClean="0">
                <a:solidFill>
                  <a:schemeClr val="bg1"/>
                </a:solidFill>
                <a:cs typeface="Arial" panose="020B0604020202020204" pitchFamily="34" charset="0"/>
              </a:rPr>
              <a:t>Generational Model</a:t>
            </a:r>
          </a:p>
        </p:txBody>
      </p:sp>
      <p:sp>
        <p:nvSpPr>
          <p:cNvPr id="26" name="Rectangle 25"/>
          <p:cNvSpPr/>
          <p:nvPr/>
        </p:nvSpPr>
        <p:spPr>
          <a:xfrm>
            <a:off x="2251866" y="3488251"/>
            <a:ext cx="3240000" cy="43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0"/>
            <a:r>
              <a:rPr lang="en-PH" sz="2000" spc="-150" dirty="0" smtClean="0">
                <a:solidFill>
                  <a:schemeClr val="bg1"/>
                </a:solidFill>
                <a:cs typeface="Arial" panose="020B0604020202020204" pitchFamily="34" charset="0"/>
              </a:rPr>
              <a:t>Single Phase</a:t>
            </a:r>
            <a:endParaRPr lang="en-US" sz="2000" spc="-150" dirty="0" smtClean="0">
              <a:solidFill>
                <a:schemeClr val="bg1"/>
              </a:solidFill>
              <a:cs typeface="Arial" panose="020B0604020202020204" pitchFamily="34" charset="0"/>
            </a:endParaRPr>
          </a:p>
        </p:txBody>
      </p:sp>
      <p:sp>
        <p:nvSpPr>
          <p:cNvPr id="27" name="Rectangle 26"/>
          <p:cNvSpPr/>
          <p:nvPr/>
        </p:nvSpPr>
        <p:spPr>
          <a:xfrm>
            <a:off x="2251866" y="3920051"/>
            <a:ext cx="3240000" cy="43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0"/>
            <a:r>
              <a:rPr lang="en-US" sz="2000" spc="-150" dirty="0" smtClean="0">
                <a:solidFill>
                  <a:schemeClr val="bg1"/>
                </a:solidFill>
                <a:cs typeface="Arial" panose="020B0604020202020204" pitchFamily="34" charset="0"/>
              </a:rPr>
              <a:t>Side Discharge</a:t>
            </a:r>
          </a:p>
        </p:txBody>
      </p:sp>
      <p:sp>
        <p:nvSpPr>
          <p:cNvPr id="28" name="Rectangle 27"/>
          <p:cNvSpPr/>
          <p:nvPr/>
        </p:nvSpPr>
        <p:spPr>
          <a:xfrm>
            <a:off x="2251866" y="4351851"/>
            <a:ext cx="3240000" cy="432000"/>
          </a:xfrm>
          <a:prstGeom prst="rect">
            <a:avLst/>
          </a:prstGeom>
          <a:solidFill>
            <a:srgbClr val="EE6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0"/>
            <a:r>
              <a:rPr lang="en-US" sz="2000" spc="-150" dirty="0" smtClean="0">
                <a:solidFill>
                  <a:schemeClr val="bg1"/>
                </a:solidFill>
                <a:cs typeface="Arial" panose="020B0604020202020204" pitchFamily="34" charset="0"/>
              </a:rPr>
              <a:t>Refrigerant</a:t>
            </a:r>
          </a:p>
        </p:txBody>
      </p:sp>
      <p:sp>
        <p:nvSpPr>
          <p:cNvPr id="29" name="Rectangle 28"/>
          <p:cNvSpPr/>
          <p:nvPr/>
        </p:nvSpPr>
        <p:spPr>
          <a:xfrm>
            <a:off x="2250937" y="2200894"/>
            <a:ext cx="1059944" cy="432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4000" spc="-300" dirty="0" smtClean="0">
                <a:cs typeface="Arial" panose="020B0604020202020204" pitchFamily="34" charset="0"/>
              </a:rPr>
              <a:t>#</a:t>
            </a:r>
          </a:p>
        </p:txBody>
      </p:sp>
      <p:sp>
        <p:nvSpPr>
          <p:cNvPr id="30" name="Rectangle 29"/>
          <p:cNvSpPr/>
          <p:nvPr/>
        </p:nvSpPr>
        <p:spPr>
          <a:xfrm>
            <a:off x="2250937" y="2632694"/>
            <a:ext cx="1059944" cy="43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4000" spc="-300" dirty="0" smtClean="0">
                <a:cs typeface="Arial" panose="020B0604020202020204" pitchFamily="34" charset="0"/>
              </a:rPr>
              <a:t>CT</a:t>
            </a:r>
          </a:p>
        </p:txBody>
      </p:sp>
      <p:sp>
        <p:nvSpPr>
          <p:cNvPr id="31" name="Rectangle 30"/>
          <p:cNvSpPr/>
          <p:nvPr/>
        </p:nvSpPr>
        <p:spPr>
          <a:xfrm>
            <a:off x="2250937" y="3051794"/>
            <a:ext cx="1059944" cy="432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4000" spc="-300" dirty="0" smtClean="0">
                <a:cs typeface="Arial" panose="020B0604020202020204" pitchFamily="34" charset="0"/>
              </a:rPr>
              <a:t>10M</a:t>
            </a:r>
          </a:p>
        </p:txBody>
      </p:sp>
      <p:sp>
        <p:nvSpPr>
          <p:cNvPr id="32" name="Rectangle 31"/>
          <p:cNvSpPr/>
          <p:nvPr/>
        </p:nvSpPr>
        <p:spPr>
          <a:xfrm>
            <a:off x="2250937" y="3902694"/>
            <a:ext cx="1059944" cy="432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4000" spc="-300" dirty="0" smtClean="0">
                <a:cs typeface="Arial" panose="020B0604020202020204" pitchFamily="34" charset="0"/>
              </a:rPr>
              <a:t>M</a:t>
            </a:r>
          </a:p>
        </p:txBody>
      </p:sp>
      <p:sp>
        <p:nvSpPr>
          <p:cNvPr id="33" name="Rectangle 32"/>
          <p:cNvSpPr/>
          <p:nvPr/>
        </p:nvSpPr>
        <p:spPr>
          <a:xfrm>
            <a:off x="2250937" y="3483594"/>
            <a:ext cx="1059944" cy="432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4000" spc="-300" dirty="0" smtClean="0">
                <a:cs typeface="Arial" panose="020B0604020202020204" pitchFamily="34" charset="0"/>
              </a:rPr>
              <a:t>1</a:t>
            </a:r>
          </a:p>
        </p:txBody>
      </p:sp>
      <p:sp>
        <p:nvSpPr>
          <p:cNvPr id="34" name="Rectangle 33"/>
          <p:cNvSpPr/>
          <p:nvPr/>
        </p:nvSpPr>
        <p:spPr>
          <a:xfrm>
            <a:off x="2250937" y="4347194"/>
            <a:ext cx="1059944" cy="432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4000" spc="-300" dirty="0" smtClean="0">
                <a:cs typeface="Arial" panose="020B0604020202020204" pitchFamily="34" charset="0"/>
              </a:rPr>
              <a:t>32</a:t>
            </a:r>
          </a:p>
        </p:txBody>
      </p:sp>
      <p:pic>
        <p:nvPicPr>
          <p:cNvPr id="35" name="Picture 6" descr="S3-MATTE-GOLD"/>
          <p:cNvPicPr>
            <a:picLocks noChangeAspect="1" noChangeArrowheads="1"/>
          </p:cNvPicPr>
          <p:nvPr/>
        </p:nvPicPr>
        <p:blipFill>
          <a:blip r:embed="rId2" cstate="print"/>
          <a:srcRect/>
          <a:stretch>
            <a:fillRect/>
          </a:stretch>
        </p:blipFill>
        <p:spPr>
          <a:xfrm>
            <a:off x="6758709" y="2018558"/>
            <a:ext cx="3857652" cy="1543061"/>
          </a:xfrm>
          <a:prstGeom prst="rect">
            <a:avLst/>
          </a:prstGeom>
          <a:noFill/>
          <a:ln/>
        </p:spPr>
      </p:pic>
      <p:pic>
        <p:nvPicPr>
          <p:cNvPr id="39" name="Picture 38" descr="Kolin-Home-Icon.png"/>
          <p:cNvPicPr>
            <a:picLocks noChangeAspect="1"/>
          </p:cNvPicPr>
          <p:nvPr/>
        </p:nvPicPr>
        <p:blipFill>
          <a:blip r:embed="rId3" cstate="print"/>
          <a:srcRect/>
          <a:stretch>
            <a:fillRect/>
          </a:stretch>
        </p:blipFill>
        <p:spPr bwMode="auto">
          <a:xfrm>
            <a:off x="142122" y="6326910"/>
            <a:ext cx="393587" cy="448252"/>
          </a:xfrm>
          <a:prstGeom prst="rect">
            <a:avLst/>
          </a:prstGeom>
          <a:noFill/>
          <a:ln w="9525">
            <a:noFill/>
            <a:miter lim="800000"/>
            <a:headEnd/>
            <a:tailEnd/>
          </a:ln>
        </p:spPr>
      </p:pic>
      <p:grpSp>
        <p:nvGrpSpPr>
          <p:cNvPr id="40" name="Group 39"/>
          <p:cNvGrpSpPr/>
          <p:nvPr/>
        </p:nvGrpSpPr>
        <p:grpSpPr>
          <a:xfrm>
            <a:off x="9502898" y="-1293091"/>
            <a:ext cx="3464956" cy="3539999"/>
            <a:chOff x="8988398" y="4654763"/>
            <a:chExt cx="1150255" cy="1084809"/>
          </a:xfrm>
          <a:gradFill>
            <a:gsLst>
              <a:gs pos="72568">
                <a:schemeClr val="accent4"/>
              </a:gs>
              <a:gs pos="25668">
                <a:schemeClr val="accent2"/>
              </a:gs>
              <a:gs pos="0">
                <a:schemeClr val="accent1"/>
              </a:gs>
              <a:gs pos="50000">
                <a:schemeClr val="accent3"/>
              </a:gs>
              <a:gs pos="100000">
                <a:schemeClr val="accent5"/>
              </a:gs>
            </a:gsLst>
            <a:path path="circle">
              <a:fillToRect l="50000" t="130000" r="50000" b="-30000"/>
            </a:path>
          </a:gradFill>
        </p:grpSpPr>
        <p:sp>
          <p:nvSpPr>
            <p:cNvPr id="41" name="Freeform 38"/>
            <p:cNvSpPr>
              <a:spLocks/>
            </p:cNvSpPr>
            <p:nvPr/>
          </p:nvSpPr>
          <p:spPr bwMode="auto">
            <a:xfrm>
              <a:off x="9882845" y="5620616"/>
              <a:ext cx="109380" cy="118956"/>
            </a:xfrm>
            <a:custGeom>
              <a:avLst/>
              <a:gdLst>
                <a:gd name="T0" fmla="*/ 42 w 83"/>
                <a:gd name="T1" fmla="*/ 13 h 89"/>
                <a:gd name="T2" fmla="*/ 75 w 83"/>
                <a:gd name="T3" fmla="*/ 5 h 89"/>
                <a:gd name="T4" fmla="*/ 83 w 83"/>
                <a:gd name="T5" fmla="*/ 29 h 89"/>
                <a:gd name="T6" fmla="*/ 48 w 83"/>
                <a:gd name="T7" fmla="*/ 89 h 89"/>
                <a:gd name="T8" fmla="*/ 0 w 83"/>
                <a:gd name="T9" fmla="*/ 13 h 89"/>
                <a:gd name="T10" fmla="*/ 42 w 83"/>
                <a:gd name="T11" fmla="*/ 13 h 89"/>
              </a:gdLst>
              <a:ahLst/>
              <a:cxnLst>
                <a:cxn ang="0">
                  <a:pos x="T0" y="T1"/>
                </a:cxn>
                <a:cxn ang="0">
                  <a:pos x="T2" y="T3"/>
                </a:cxn>
                <a:cxn ang="0">
                  <a:pos x="T4" y="T5"/>
                </a:cxn>
                <a:cxn ang="0">
                  <a:pos x="T6" y="T7"/>
                </a:cxn>
                <a:cxn ang="0">
                  <a:pos x="T8" y="T9"/>
                </a:cxn>
                <a:cxn ang="0">
                  <a:pos x="T10" y="T11"/>
                </a:cxn>
              </a:cxnLst>
              <a:rect l="0" t="0" r="r" b="b"/>
              <a:pathLst>
                <a:path w="83" h="89">
                  <a:moveTo>
                    <a:pt x="42" y="13"/>
                  </a:moveTo>
                  <a:cubicBezTo>
                    <a:pt x="52" y="13"/>
                    <a:pt x="65" y="8"/>
                    <a:pt x="75" y="5"/>
                  </a:cubicBezTo>
                  <a:cubicBezTo>
                    <a:pt x="77" y="15"/>
                    <a:pt x="83" y="19"/>
                    <a:pt x="83" y="29"/>
                  </a:cubicBezTo>
                  <a:cubicBezTo>
                    <a:pt x="83" y="47"/>
                    <a:pt x="63" y="89"/>
                    <a:pt x="48" y="89"/>
                  </a:cubicBezTo>
                  <a:cubicBezTo>
                    <a:pt x="25" y="89"/>
                    <a:pt x="0" y="30"/>
                    <a:pt x="0" y="13"/>
                  </a:cubicBezTo>
                  <a:cubicBezTo>
                    <a:pt x="0" y="0"/>
                    <a:pt x="41" y="13"/>
                    <a:pt x="42" y="13"/>
                  </a:cubicBezTo>
                  <a:close/>
                </a:path>
              </a:pathLst>
            </a:custGeom>
            <a:grpFill/>
            <a:ln w="9525">
              <a:noFill/>
              <a:round/>
              <a:headEnd/>
              <a:tailEnd/>
            </a:ln>
            <a:effectLst>
              <a:innerShdw blurRad="63500" dist="50800" dir="18900000">
                <a:prstClr val="black">
                  <a:alpha val="50000"/>
                </a:prstClr>
              </a:innerShdw>
            </a:effectLst>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p:cNvSpPr>
            <p:nvPr/>
          </p:nvSpPr>
          <p:spPr bwMode="auto">
            <a:xfrm>
              <a:off x="8988398" y="4654763"/>
              <a:ext cx="1150255" cy="917916"/>
            </a:xfrm>
            <a:custGeom>
              <a:avLst/>
              <a:gdLst>
                <a:gd name="T0" fmla="*/ 872 w 872"/>
                <a:gd name="T1" fmla="*/ 420 h 691"/>
                <a:gd name="T2" fmla="*/ 861 w 872"/>
                <a:gd name="T3" fmla="*/ 491 h 691"/>
                <a:gd name="T4" fmla="*/ 821 w 872"/>
                <a:gd name="T5" fmla="*/ 563 h 691"/>
                <a:gd name="T6" fmla="*/ 799 w 872"/>
                <a:gd name="T7" fmla="*/ 633 h 691"/>
                <a:gd name="T8" fmla="*/ 684 w 872"/>
                <a:gd name="T9" fmla="*/ 667 h 691"/>
                <a:gd name="T10" fmla="*/ 576 w 872"/>
                <a:gd name="T11" fmla="*/ 631 h 691"/>
                <a:gd name="T12" fmla="*/ 565 w 872"/>
                <a:gd name="T13" fmla="*/ 595 h 691"/>
                <a:gd name="T14" fmla="*/ 540 w 872"/>
                <a:gd name="T15" fmla="*/ 601 h 691"/>
                <a:gd name="T16" fmla="*/ 538 w 872"/>
                <a:gd name="T17" fmla="*/ 568 h 691"/>
                <a:gd name="T18" fmla="*/ 518 w 872"/>
                <a:gd name="T19" fmla="*/ 593 h 691"/>
                <a:gd name="T20" fmla="*/ 532 w 872"/>
                <a:gd name="T21" fmla="*/ 528 h 691"/>
                <a:gd name="T22" fmla="*/ 477 w 872"/>
                <a:gd name="T23" fmla="*/ 569 h 691"/>
                <a:gd name="T24" fmla="*/ 368 w 872"/>
                <a:gd name="T25" fmla="*/ 498 h 691"/>
                <a:gd name="T26" fmla="*/ 226 w 872"/>
                <a:gd name="T27" fmla="*/ 556 h 691"/>
                <a:gd name="T28" fmla="*/ 159 w 872"/>
                <a:gd name="T29" fmla="*/ 561 h 691"/>
                <a:gd name="T30" fmla="*/ 38 w 872"/>
                <a:gd name="T31" fmla="*/ 560 h 691"/>
                <a:gd name="T32" fmla="*/ 40 w 872"/>
                <a:gd name="T33" fmla="*/ 474 h 691"/>
                <a:gd name="T34" fmla="*/ 4 w 872"/>
                <a:gd name="T35" fmla="*/ 369 h 691"/>
                <a:gd name="T36" fmla="*/ 16 w 872"/>
                <a:gd name="T37" fmla="*/ 369 h 691"/>
                <a:gd name="T38" fmla="*/ 6 w 872"/>
                <a:gd name="T39" fmla="*/ 317 h 691"/>
                <a:gd name="T40" fmla="*/ 15 w 872"/>
                <a:gd name="T41" fmla="*/ 262 h 691"/>
                <a:gd name="T42" fmla="*/ 56 w 872"/>
                <a:gd name="T43" fmla="*/ 239 h 691"/>
                <a:gd name="T44" fmla="*/ 196 w 872"/>
                <a:gd name="T45" fmla="*/ 172 h 691"/>
                <a:gd name="T46" fmla="*/ 206 w 872"/>
                <a:gd name="T47" fmla="*/ 138 h 691"/>
                <a:gd name="T48" fmla="*/ 225 w 872"/>
                <a:gd name="T49" fmla="*/ 128 h 691"/>
                <a:gd name="T50" fmla="*/ 258 w 872"/>
                <a:gd name="T51" fmla="*/ 91 h 691"/>
                <a:gd name="T52" fmla="*/ 321 w 872"/>
                <a:gd name="T53" fmla="*/ 105 h 691"/>
                <a:gd name="T54" fmla="*/ 349 w 872"/>
                <a:gd name="T55" fmla="*/ 103 h 691"/>
                <a:gd name="T56" fmla="*/ 362 w 872"/>
                <a:gd name="T57" fmla="*/ 55 h 691"/>
                <a:gd name="T58" fmla="*/ 419 w 872"/>
                <a:gd name="T59" fmla="*/ 31 h 691"/>
                <a:gd name="T60" fmla="*/ 474 w 872"/>
                <a:gd name="T61" fmla="*/ 35 h 691"/>
                <a:gd name="T62" fmla="*/ 510 w 872"/>
                <a:gd name="T63" fmla="*/ 43 h 691"/>
                <a:gd name="T64" fmla="*/ 483 w 872"/>
                <a:gd name="T65" fmla="*/ 99 h 691"/>
                <a:gd name="T66" fmla="*/ 506 w 872"/>
                <a:gd name="T67" fmla="*/ 122 h 691"/>
                <a:gd name="T68" fmla="*/ 586 w 872"/>
                <a:gd name="T69" fmla="*/ 164 h 691"/>
                <a:gd name="T70" fmla="*/ 618 w 872"/>
                <a:gd name="T71" fmla="*/ 27 h 691"/>
                <a:gd name="T72" fmla="*/ 655 w 872"/>
                <a:gd name="T73" fmla="*/ 51 h 691"/>
                <a:gd name="T74" fmla="*/ 688 w 872"/>
                <a:gd name="T75" fmla="*/ 91 h 691"/>
                <a:gd name="T76" fmla="*/ 720 w 872"/>
                <a:gd name="T77" fmla="*/ 188 h 691"/>
                <a:gd name="T78" fmla="*/ 785 w 872"/>
                <a:gd name="T79" fmla="*/ 263 h 691"/>
                <a:gd name="T80" fmla="*/ 853 w 872"/>
                <a:gd name="T81" fmla="*/ 334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2" h="691">
                  <a:moveTo>
                    <a:pt x="852" y="336"/>
                  </a:moveTo>
                  <a:cubicBezTo>
                    <a:pt x="864" y="353"/>
                    <a:pt x="872" y="396"/>
                    <a:pt x="872" y="420"/>
                  </a:cubicBezTo>
                  <a:cubicBezTo>
                    <a:pt x="872" y="437"/>
                    <a:pt x="867" y="462"/>
                    <a:pt x="861" y="469"/>
                  </a:cubicBezTo>
                  <a:cubicBezTo>
                    <a:pt x="861" y="491"/>
                    <a:pt x="861" y="491"/>
                    <a:pt x="861" y="491"/>
                  </a:cubicBezTo>
                  <a:cubicBezTo>
                    <a:pt x="857" y="498"/>
                    <a:pt x="859" y="501"/>
                    <a:pt x="855" y="507"/>
                  </a:cubicBezTo>
                  <a:cubicBezTo>
                    <a:pt x="842" y="529"/>
                    <a:pt x="828" y="537"/>
                    <a:pt x="821" y="563"/>
                  </a:cubicBezTo>
                  <a:cubicBezTo>
                    <a:pt x="814" y="582"/>
                    <a:pt x="799" y="607"/>
                    <a:pt x="799" y="634"/>
                  </a:cubicBezTo>
                  <a:cubicBezTo>
                    <a:pt x="799" y="633"/>
                    <a:pt x="799" y="633"/>
                    <a:pt x="799" y="633"/>
                  </a:cubicBezTo>
                  <a:cubicBezTo>
                    <a:pt x="790" y="669"/>
                    <a:pt x="728" y="653"/>
                    <a:pt x="722" y="691"/>
                  </a:cubicBezTo>
                  <a:cubicBezTo>
                    <a:pt x="716" y="690"/>
                    <a:pt x="685" y="672"/>
                    <a:pt x="684" y="667"/>
                  </a:cubicBezTo>
                  <a:cubicBezTo>
                    <a:pt x="667" y="669"/>
                    <a:pt x="673" y="684"/>
                    <a:pt x="654" y="684"/>
                  </a:cubicBezTo>
                  <a:cubicBezTo>
                    <a:pt x="624" y="684"/>
                    <a:pt x="576" y="664"/>
                    <a:pt x="576" y="631"/>
                  </a:cubicBezTo>
                  <a:cubicBezTo>
                    <a:pt x="576" y="619"/>
                    <a:pt x="566" y="610"/>
                    <a:pt x="565" y="599"/>
                  </a:cubicBezTo>
                  <a:cubicBezTo>
                    <a:pt x="565" y="599"/>
                    <a:pt x="565" y="596"/>
                    <a:pt x="565" y="595"/>
                  </a:cubicBezTo>
                  <a:cubicBezTo>
                    <a:pt x="559" y="599"/>
                    <a:pt x="555" y="599"/>
                    <a:pt x="549" y="601"/>
                  </a:cubicBezTo>
                  <a:cubicBezTo>
                    <a:pt x="540" y="601"/>
                    <a:pt x="540" y="601"/>
                    <a:pt x="540" y="601"/>
                  </a:cubicBezTo>
                  <a:cubicBezTo>
                    <a:pt x="543" y="596"/>
                    <a:pt x="546" y="591"/>
                    <a:pt x="546" y="584"/>
                  </a:cubicBezTo>
                  <a:cubicBezTo>
                    <a:pt x="546" y="574"/>
                    <a:pt x="541" y="571"/>
                    <a:pt x="538" y="568"/>
                  </a:cubicBezTo>
                  <a:cubicBezTo>
                    <a:pt x="538" y="570"/>
                    <a:pt x="537" y="573"/>
                    <a:pt x="537" y="576"/>
                  </a:cubicBezTo>
                  <a:cubicBezTo>
                    <a:pt x="530" y="579"/>
                    <a:pt x="529" y="593"/>
                    <a:pt x="518" y="593"/>
                  </a:cubicBezTo>
                  <a:cubicBezTo>
                    <a:pt x="514" y="593"/>
                    <a:pt x="510" y="589"/>
                    <a:pt x="510" y="585"/>
                  </a:cubicBezTo>
                  <a:cubicBezTo>
                    <a:pt x="529" y="581"/>
                    <a:pt x="533" y="540"/>
                    <a:pt x="532" y="528"/>
                  </a:cubicBezTo>
                  <a:cubicBezTo>
                    <a:pt x="518" y="542"/>
                    <a:pt x="499" y="584"/>
                    <a:pt x="483" y="584"/>
                  </a:cubicBezTo>
                  <a:cubicBezTo>
                    <a:pt x="474" y="584"/>
                    <a:pt x="477" y="569"/>
                    <a:pt x="477" y="569"/>
                  </a:cubicBezTo>
                  <a:cubicBezTo>
                    <a:pt x="472" y="569"/>
                    <a:pt x="455" y="530"/>
                    <a:pt x="449" y="522"/>
                  </a:cubicBezTo>
                  <a:cubicBezTo>
                    <a:pt x="437" y="506"/>
                    <a:pt x="393" y="498"/>
                    <a:pt x="368" y="498"/>
                  </a:cubicBezTo>
                  <a:cubicBezTo>
                    <a:pt x="340" y="498"/>
                    <a:pt x="335" y="510"/>
                    <a:pt x="318" y="516"/>
                  </a:cubicBezTo>
                  <a:cubicBezTo>
                    <a:pt x="280" y="529"/>
                    <a:pt x="232" y="515"/>
                    <a:pt x="226" y="556"/>
                  </a:cubicBezTo>
                  <a:cubicBezTo>
                    <a:pt x="210" y="557"/>
                    <a:pt x="197" y="561"/>
                    <a:pt x="181" y="561"/>
                  </a:cubicBezTo>
                  <a:cubicBezTo>
                    <a:pt x="168" y="555"/>
                    <a:pt x="168" y="561"/>
                    <a:pt x="159" y="561"/>
                  </a:cubicBezTo>
                  <a:cubicBezTo>
                    <a:pt x="133" y="561"/>
                    <a:pt x="121" y="588"/>
                    <a:pt x="87" y="588"/>
                  </a:cubicBezTo>
                  <a:cubicBezTo>
                    <a:pt x="75" y="588"/>
                    <a:pt x="38" y="571"/>
                    <a:pt x="38" y="560"/>
                  </a:cubicBezTo>
                  <a:cubicBezTo>
                    <a:pt x="38" y="548"/>
                    <a:pt x="56" y="542"/>
                    <a:pt x="56" y="524"/>
                  </a:cubicBezTo>
                  <a:cubicBezTo>
                    <a:pt x="56" y="501"/>
                    <a:pt x="44" y="488"/>
                    <a:pt x="40" y="474"/>
                  </a:cubicBezTo>
                  <a:cubicBezTo>
                    <a:pt x="31" y="439"/>
                    <a:pt x="29" y="428"/>
                    <a:pt x="19" y="397"/>
                  </a:cubicBezTo>
                  <a:cubicBezTo>
                    <a:pt x="16" y="385"/>
                    <a:pt x="0" y="381"/>
                    <a:pt x="4" y="369"/>
                  </a:cubicBezTo>
                  <a:cubicBezTo>
                    <a:pt x="6" y="366"/>
                    <a:pt x="6" y="363"/>
                    <a:pt x="9" y="359"/>
                  </a:cubicBezTo>
                  <a:cubicBezTo>
                    <a:pt x="10" y="363"/>
                    <a:pt x="13" y="367"/>
                    <a:pt x="16" y="369"/>
                  </a:cubicBezTo>
                  <a:cubicBezTo>
                    <a:pt x="18" y="366"/>
                    <a:pt x="16" y="363"/>
                    <a:pt x="16" y="359"/>
                  </a:cubicBezTo>
                  <a:cubicBezTo>
                    <a:pt x="16" y="347"/>
                    <a:pt x="6" y="337"/>
                    <a:pt x="6" y="317"/>
                  </a:cubicBezTo>
                  <a:cubicBezTo>
                    <a:pt x="6" y="293"/>
                    <a:pt x="6" y="292"/>
                    <a:pt x="6" y="271"/>
                  </a:cubicBezTo>
                  <a:cubicBezTo>
                    <a:pt x="6" y="265"/>
                    <a:pt x="12" y="263"/>
                    <a:pt x="15" y="262"/>
                  </a:cubicBezTo>
                  <a:cubicBezTo>
                    <a:pt x="16" y="264"/>
                    <a:pt x="16" y="267"/>
                    <a:pt x="16" y="270"/>
                  </a:cubicBezTo>
                  <a:cubicBezTo>
                    <a:pt x="30" y="268"/>
                    <a:pt x="47" y="248"/>
                    <a:pt x="56" y="239"/>
                  </a:cubicBezTo>
                  <a:cubicBezTo>
                    <a:pt x="65" y="230"/>
                    <a:pt x="92" y="228"/>
                    <a:pt x="106" y="226"/>
                  </a:cubicBezTo>
                  <a:cubicBezTo>
                    <a:pt x="134" y="221"/>
                    <a:pt x="196" y="199"/>
                    <a:pt x="196" y="172"/>
                  </a:cubicBezTo>
                  <a:cubicBezTo>
                    <a:pt x="196" y="167"/>
                    <a:pt x="196" y="163"/>
                    <a:pt x="196" y="158"/>
                  </a:cubicBezTo>
                  <a:cubicBezTo>
                    <a:pt x="196" y="150"/>
                    <a:pt x="198" y="142"/>
                    <a:pt x="206" y="138"/>
                  </a:cubicBezTo>
                  <a:cubicBezTo>
                    <a:pt x="209" y="145"/>
                    <a:pt x="214" y="149"/>
                    <a:pt x="217" y="154"/>
                  </a:cubicBezTo>
                  <a:cubicBezTo>
                    <a:pt x="225" y="149"/>
                    <a:pt x="221" y="137"/>
                    <a:pt x="225" y="128"/>
                  </a:cubicBezTo>
                  <a:cubicBezTo>
                    <a:pt x="231" y="131"/>
                    <a:pt x="235" y="134"/>
                    <a:pt x="241" y="134"/>
                  </a:cubicBezTo>
                  <a:cubicBezTo>
                    <a:pt x="241" y="112"/>
                    <a:pt x="256" y="109"/>
                    <a:pt x="258" y="91"/>
                  </a:cubicBezTo>
                  <a:cubicBezTo>
                    <a:pt x="278" y="91"/>
                    <a:pt x="282" y="75"/>
                    <a:pt x="298" y="75"/>
                  </a:cubicBezTo>
                  <a:cubicBezTo>
                    <a:pt x="312" y="75"/>
                    <a:pt x="319" y="91"/>
                    <a:pt x="321" y="105"/>
                  </a:cubicBezTo>
                  <a:cubicBezTo>
                    <a:pt x="324" y="99"/>
                    <a:pt x="330" y="96"/>
                    <a:pt x="337" y="96"/>
                  </a:cubicBezTo>
                  <a:cubicBezTo>
                    <a:pt x="341" y="96"/>
                    <a:pt x="347" y="102"/>
                    <a:pt x="349" y="103"/>
                  </a:cubicBezTo>
                  <a:cubicBezTo>
                    <a:pt x="353" y="95"/>
                    <a:pt x="351" y="90"/>
                    <a:pt x="351" y="83"/>
                  </a:cubicBezTo>
                  <a:cubicBezTo>
                    <a:pt x="351" y="72"/>
                    <a:pt x="362" y="66"/>
                    <a:pt x="362" y="55"/>
                  </a:cubicBezTo>
                  <a:cubicBezTo>
                    <a:pt x="362" y="44"/>
                    <a:pt x="393" y="37"/>
                    <a:pt x="405" y="37"/>
                  </a:cubicBezTo>
                  <a:cubicBezTo>
                    <a:pt x="411" y="37"/>
                    <a:pt x="417" y="32"/>
                    <a:pt x="419" y="31"/>
                  </a:cubicBezTo>
                  <a:cubicBezTo>
                    <a:pt x="415" y="24"/>
                    <a:pt x="407" y="22"/>
                    <a:pt x="405" y="13"/>
                  </a:cubicBezTo>
                  <a:cubicBezTo>
                    <a:pt x="431" y="24"/>
                    <a:pt x="446" y="35"/>
                    <a:pt x="474" y="35"/>
                  </a:cubicBezTo>
                  <a:cubicBezTo>
                    <a:pt x="483" y="35"/>
                    <a:pt x="487" y="29"/>
                    <a:pt x="495" y="29"/>
                  </a:cubicBezTo>
                  <a:cubicBezTo>
                    <a:pt x="499" y="29"/>
                    <a:pt x="510" y="37"/>
                    <a:pt x="510" y="43"/>
                  </a:cubicBezTo>
                  <a:cubicBezTo>
                    <a:pt x="510" y="53"/>
                    <a:pt x="499" y="54"/>
                    <a:pt x="493" y="59"/>
                  </a:cubicBezTo>
                  <a:cubicBezTo>
                    <a:pt x="483" y="99"/>
                    <a:pt x="483" y="99"/>
                    <a:pt x="483" y="99"/>
                  </a:cubicBezTo>
                  <a:cubicBezTo>
                    <a:pt x="483" y="105"/>
                    <a:pt x="494" y="103"/>
                    <a:pt x="499" y="107"/>
                  </a:cubicBezTo>
                  <a:cubicBezTo>
                    <a:pt x="503" y="110"/>
                    <a:pt x="503" y="122"/>
                    <a:pt x="506" y="122"/>
                  </a:cubicBezTo>
                  <a:cubicBezTo>
                    <a:pt x="527" y="130"/>
                    <a:pt x="538" y="134"/>
                    <a:pt x="557" y="142"/>
                  </a:cubicBezTo>
                  <a:cubicBezTo>
                    <a:pt x="568" y="146"/>
                    <a:pt x="571" y="164"/>
                    <a:pt x="586" y="164"/>
                  </a:cubicBezTo>
                  <a:cubicBezTo>
                    <a:pt x="609" y="164"/>
                    <a:pt x="614" y="117"/>
                    <a:pt x="618" y="99"/>
                  </a:cubicBezTo>
                  <a:cubicBezTo>
                    <a:pt x="618" y="27"/>
                    <a:pt x="618" y="27"/>
                    <a:pt x="618" y="27"/>
                  </a:cubicBezTo>
                  <a:cubicBezTo>
                    <a:pt x="630" y="17"/>
                    <a:pt x="626" y="7"/>
                    <a:pt x="639" y="0"/>
                  </a:cubicBezTo>
                  <a:cubicBezTo>
                    <a:pt x="641" y="22"/>
                    <a:pt x="651" y="36"/>
                    <a:pt x="655" y="51"/>
                  </a:cubicBezTo>
                  <a:cubicBezTo>
                    <a:pt x="658" y="62"/>
                    <a:pt x="655" y="76"/>
                    <a:pt x="663" y="83"/>
                  </a:cubicBezTo>
                  <a:cubicBezTo>
                    <a:pt x="671" y="85"/>
                    <a:pt x="685" y="90"/>
                    <a:pt x="688" y="91"/>
                  </a:cubicBezTo>
                  <a:cubicBezTo>
                    <a:pt x="697" y="98"/>
                    <a:pt x="697" y="123"/>
                    <a:pt x="701" y="136"/>
                  </a:cubicBezTo>
                  <a:cubicBezTo>
                    <a:pt x="708" y="157"/>
                    <a:pt x="714" y="168"/>
                    <a:pt x="720" y="188"/>
                  </a:cubicBezTo>
                  <a:cubicBezTo>
                    <a:pt x="726" y="207"/>
                    <a:pt x="758" y="214"/>
                    <a:pt x="771" y="227"/>
                  </a:cubicBezTo>
                  <a:cubicBezTo>
                    <a:pt x="780" y="237"/>
                    <a:pt x="782" y="252"/>
                    <a:pt x="785" y="263"/>
                  </a:cubicBezTo>
                  <a:cubicBezTo>
                    <a:pt x="788" y="273"/>
                    <a:pt x="800" y="273"/>
                    <a:pt x="810" y="273"/>
                  </a:cubicBezTo>
                  <a:cubicBezTo>
                    <a:pt x="810" y="305"/>
                    <a:pt x="839" y="319"/>
                    <a:pt x="853" y="334"/>
                  </a:cubicBezTo>
                  <a:lnTo>
                    <a:pt x="852" y="336"/>
                  </a:lnTo>
                  <a:close/>
                </a:path>
              </a:pathLst>
            </a:custGeom>
            <a:grpFill/>
            <a:ln w="9525">
              <a:noFill/>
              <a:round/>
              <a:headEnd/>
              <a:tailEnd/>
            </a:ln>
            <a:effectLst>
              <a:innerShdw blurRad="63500" dist="50800" dir="18900000">
                <a:prstClr val="black">
                  <a:alpha val="50000"/>
                </a:prstClr>
              </a:innerShdw>
            </a:effectLst>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grpSp>
      <p:pic>
        <p:nvPicPr>
          <p:cNvPr id="43" name="Picture 42" descr="KolinLogo-Icon.png"/>
          <p:cNvPicPr>
            <a:picLocks noChangeAspect="1"/>
          </p:cNvPicPr>
          <p:nvPr/>
        </p:nvPicPr>
        <p:blipFill>
          <a:blip r:embed="rId4" cstate="print"/>
          <a:srcRect/>
          <a:stretch>
            <a:fillRect/>
          </a:stretch>
        </p:blipFill>
        <p:spPr bwMode="auto">
          <a:xfrm>
            <a:off x="11157526" y="6444427"/>
            <a:ext cx="858981" cy="302737"/>
          </a:xfrm>
          <a:prstGeom prst="rect">
            <a:avLst/>
          </a:prstGeom>
          <a:noFill/>
          <a:ln w="9525">
            <a:noFill/>
            <a:miter lim="800000"/>
            <a:headEnd/>
            <a:tailEnd/>
          </a:ln>
        </p:spPr>
      </p:pic>
    </p:spTree>
    <p:extLst>
      <p:ext uri="{BB962C8B-B14F-4D97-AF65-F5344CB8AC3E}">
        <p14:creationId xmlns:p14="http://schemas.microsoft.com/office/powerpoint/2010/main" xmlns="" val="3508438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0727"/>
            <a:ext cx="12192000" cy="5772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KolinLogo-Icon.png"/>
          <p:cNvPicPr>
            <a:picLocks noChangeAspect="1"/>
          </p:cNvPicPr>
          <p:nvPr/>
        </p:nvPicPr>
        <p:blipFill>
          <a:blip r:embed="rId2" cstate="print"/>
          <a:srcRect/>
          <a:stretch>
            <a:fillRect/>
          </a:stretch>
        </p:blipFill>
        <p:spPr bwMode="auto">
          <a:xfrm>
            <a:off x="11157526" y="6444427"/>
            <a:ext cx="858981" cy="302737"/>
          </a:xfrm>
          <a:prstGeom prst="rect">
            <a:avLst/>
          </a:prstGeom>
          <a:noFill/>
          <a:ln w="9525">
            <a:noFill/>
            <a:miter lim="800000"/>
            <a:headEnd/>
            <a:tailEnd/>
          </a:ln>
        </p:spPr>
      </p:pic>
      <p:pic>
        <p:nvPicPr>
          <p:cNvPr id="50" name="Picture 49" descr="Kolin-Home-Icon.png"/>
          <p:cNvPicPr>
            <a:picLocks noChangeAspect="1"/>
          </p:cNvPicPr>
          <p:nvPr/>
        </p:nvPicPr>
        <p:blipFill>
          <a:blip r:embed="rId3" cstate="print"/>
          <a:srcRect/>
          <a:stretch>
            <a:fillRect/>
          </a:stretch>
        </p:blipFill>
        <p:spPr bwMode="auto">
          <a:xfrm>
            <a:off x="142122" y="6326910"/>
            <a:ext cx="393587" cy="448252"/>
          </a:xfrm>
          <a:prstGeom prst="rect">
            <a:avLst/>
          </a:prstGeom>
          <a:noFill/>
          <a:ln w="9525">
            <a:noFill/>
            <a:miter lim="800000"/>
            <a:headEnd/>
            <a:tailEnd/>
          </a:ln>
        </p:spPr>
      </p:pic>
      <p:graphicFrame>
        <p:nvGraphicFramePr>
          <p:cNvPr id="14" name="Group 154"/>
          <p:cNvGraphicFramePr>
            <a:graphicFrameLocks/>
          </p:cNvGraphicFramePr>
          <p:nvPr/>
        </p:nvGraphicFramePr>
        <p:xfrm>
          <a:off x="0" y="130629"/>
          <a:ext cx="12192000" cy="6035040"/>
        </p:xfrm>
        <a:graphic>
          <a:graphicData uri="http://schemas.openxmlformats.org/drawingml/2006/table">
            <a:tbl>
              <a:tblPr>
                <a:effectLst/>
                <a:tableStyleId>{2D5ABB26-0587-4C30-8999-92F81FD0307C}</a:tableStyleId>
              </a:tblPr>
              <a:tblGrid>
                <a:gridCol w="2730500"/>
                <a:gridCol w="2364317"/>
                <a:gridCol w="2362199"/>
                <a:gridCol w="2400300"/>
                <a:gridCol w="2334684"/>
              </a:tblGrid>
              <a:tr h="20823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Model</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KSM-IW10-WCT10M1M32</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KSM-IW15-WCT10M1M32</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KSM-IW20-WCT10M1M32</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KSM-IW25-WCT10M1M32</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233">
                <a:tc gridSpan="5">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Indoor</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823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Nominal Capacity</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1.0 hp</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1.5 hp</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2.0 hp</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2.5 hp</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23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Cooling Capacity</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 9,800 (2,940-10,780) kJ/h</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12,660 (3,798 - 13,926) kJ/h</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18,990 (5,697 - 20,889) kJ/h</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23,210 (6,963 - 25,531) kJ/h</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23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Power Supply</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1Ph/230V/60Hz</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1Ph/230V/60Hz</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1Ph/230V/60Hz</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1Ph/230V/60Hz</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23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Input Current</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5.20 A</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7.15 A</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8.04 A</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9.50 A</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23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smtClean="0">
                          <a:ln>
                            <a:noFill/>
                          </a:ln>
                          <a:effectLst/>
                          <a:latin typeface="Arial" pitchFamily="34" charset="0"/>
                          <a:cs typeface="Arial" pitchFamily="34" charset="0"/>
                        </a:rPr>
                        <a:t>Power Input</a:t>
                      </a:r>
                      <a:endParaRPr kumimoji="0" lang="en-US" sz="1050" b="1"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740 (148 - 888) W</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1,050 (210 - 1260) W</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1,650 (330 - 1980) W</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2,045 (409 - 2454) W</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23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CSPF Rating</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5.24</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5.17</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5.09</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4.59</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23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Star Rating</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5 Star</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5 Star</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5 Star</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5 Star</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23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Area (Unloaded Space)</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17 m2</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18 - 22 m2</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23 - 32 m2</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33 - 40 m2</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23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Package Dimension (</a:t>
                      </a:r>
                      <a:r>
                        <a:rPr kumimoji="0" lang="en-US" sz="1050" b="1" u="none" strike="noStrike" cap="none" normalizeH="0" baseline="0" dirty="0" err="1" smtClean="0">
                          <a:ln>
                            <a:noFill/>
                          </a:ln>
                          <a:effectLst/>
                          <a:latin typeface="Arial" pitchFamily="34" charset="0"/>
                          <a:cs typeface="Arial" pitchFamily="34" charset="0"/>
                        </a:rPr>
                        <a:t>WxDxH</a:t>
                      </a:r>
                      <a:r>
                        <a:rPr kumimoji="0" lang="en-US" sz="1050" b="1" u="none" strike="noStrike" cap="none" normalizeH="0" baseline="0" dirty="0" smtClean="0">
                          <a:ln>
                            <a:noFill/>
                          </a:ln>
                          <a:effectLst/>
                          <a:latin typeface="Arial" pitchFamily="34" charset="0"/>
                          <a:cs typeface="Arial" pitchFamily="34" charset="0"/>
                        </a:rPr>
                        <a:t>)</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780x270x360 mm</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870x270x360 mm</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1035x295x380 mm</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1120x405x310 mm</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23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smtClean="0">
                          <a:ln>
                            <a:noFill/>
                          </a:ln>
                          <a:effectLst/>
                          <a:latin typeface="Arial" pitchFamily="34" charset="0"/>
                          <a:cs typeface="Arial" pitchFamily="34" charset="0"/>
                        </a:rPr>
                        <a:t>Gross Weight</a:t>
                      </a:r>
                      <a:endParaRPr kumimoji="0" lang="en-US" sz="1050" b="1"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9.3 kg</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9.8 kg</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13.2 kg</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16.5 kg</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23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Unit Dimension (</a:t>
                      </a:r>
                      <a:r>
                        <a:rPr kumimoji="0" lang="en-US" sz="1050" b="1" u="none" strike="noStrike" cap="none" normalizeH="0" baseline="0" dirty="0" err="1" smtClean="0">
                          <a:ln>
                            <a:noFill/>
                          </a:ln>
                          <a:effectLst/>
                          <a:latin typeface="Arial" pitchFamily="34" charset="0"/>
                          <a:cs typeface="Arial" pitchFamily="34" charset="0"/>
                        </a:rPr>
                        <a:t>WxDxH</a:t>
                      </a:r>
                      <a:r>
                        <a:rPr kumimoji="0" lang="en-US" sz="1050" b="1" u="none" strike="noStrike" cap="none" normalizeH="0" baseline="0" dirty="0" smtClean="0">
                          <a:ln>
                            <a:noFill/>
                          </a:ln>
                          <a:effectLst/>
                          <a:latin typeface="Arial" pitchFamily="34" charset="0"/>
                          <a:cs typeface="Arial" pitchFamily="34" charset="0"/>
                        </a:rPr>
                        <a:t>)</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715x194x285 mm</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805x194x285 mm</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957x213x302 mm</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1040x220x327 mm</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23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Net Weight</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7.2 kg</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7.7 kg</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10.4 kg </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13 kg</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23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Indoor Airflow (Hi/Mi/Lo)</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486/390/280 m3/h</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580/450/310 m3/h</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800/660/500 m3/h</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960/750/600 m3/h</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23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Indoor Sound Pressure (Hi/Mi/Lo)</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39/33/27 dB(A)</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40.5/34/26.5 dB(A)</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44.5/38.5/31 dB(A)</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47/41/37 dB(A)</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233">
                <a:tc gridSpan="5">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Outdoor Unit</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823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smtClean="0">
                          <a:ln>
                            <a:noFill/>
                          </a:ln>
                          <a:effectLst/>
                          <a:latin typeface="Arial" pitchFamily="34" charset="0"/>
                          <a:cs typeface="Arial" pitchFamily="34" charset="0"/>
                        </a:rPr>
                        <a:t>Package Dimension (WxDxH)</a:t>
                      </a:r>
                      <a:endParaRPr kumimoji="0" lang="en-US" sz="1050" b="1"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835x300x540 mm</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835x300x540 mm</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887x337x610 mm</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915x370x615 mm</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23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err="1" smtClean="0">
                          <a:ln>
                            <a:noFill/>
                          </a:ln>
                          <a:effectLst/>
                          <a:latin typeface="Arial" pitchFamily="34" charset="0"/>
                          <a:cs typeface="Arial" pitchFamily="34" charset="0"/>
                        </a:rPr>
                        <a:t>GrossWeight</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20.7 kg</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21.8 kg</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26.7 kg </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31.5 kg</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23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Unit Dimension (</a:t>
                      </a:r>
                      <a:r>
                        <a:rPr kumimoji="0" lang="en-US" sz="1050" b="1" u="none" strike="noStrike" cap="none" normalizeH="0" baseline="0" dirty="0" err="1" smtClean="0">
                          <a:ln>
                            <a:noFill/>
                          </a:ln>
                          <a:effectLst/>
                          <a:latin typeface="Arial" pitchFamily="34" charset="0"/>
                          <a:cs typeface="Arial" pitchFamily="34" charset="0"/>
                        </a:rPr>
                        <a:t>WxDxH</a:t>
                      </a:r>
                      <a:r>
                        <a:rPr kumimoji="0" lang="en-US" sz="1050" b="1" u="none" strike="noStrike" cap="none" normalizeH="0" baseline="0" dirty="0" smtClean="0">
                          <a:ln>
                            <a:noFill/>
                          </a:ln>
                          <a:effectLst/>
                          <a:latin typeface="Arial" pitchFamily="34" charset="0"/>
                          <a:cs typeface="Arial" pitchFamily="34" charset="0"/>
                        </a:rPr>
                        <a:t>)</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720x270x495 mm</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720x270x495 mm</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765x303x555 mm</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805x330x554 mm</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23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Unit Weight</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18.8 kg</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19.9 kg</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24.4 kg</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29 kg</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23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Refrigerant Type</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R32</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R32</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R32</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R32</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23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Refrigerant Charge</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350 g</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400 g</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600 g</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780 g</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23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b="1" u="none" strike="noStrike" cap="none" normalizeH="0" baseline="0" dirty="0" smtClean="0">
                          <a:ln>
                            <a:noFill/>
                          </a:ln>
                          <a:effectLst/>
                          <a:latin typeface="Arial" pitchFamily="34" charset="0"/>
                          <a:cs typeface="Arial" pitchFamily="34" charset="0"/>
                        </a:rPr>
                        <a:t>Outdoor Sound Pressure Level</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53.5 dBA (High)</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54 </a:t>
                      </a:r>
                      <a:r>
                        <a:rPr kumimoji="0" lang="en-US" sz="1050" u="none" strike="noStrike" cap="none" normalizeH="0" baseline="0" dirty="0" err="1" smtClean="0">
                          <a:ln>
                            <a:noFill/>
                          </a:ln>
                          <a:effectLst/>
                          <a:latin typeface="Arial" pitchFamily="34" charset="0"/>
                          <a:cs typeface="Arial" pitchFamily="34" charset="0"/>
                        </a:rPr>
                        <a:t>dBA</a:t>
                      </a:r>
                      <a:r>
                        <a:rPr kumimoji="0" lang="en-US" sz="1050" u="none" strike="noStrike" cap="none" normalizeH="0" baseline="0" dirty="0" smtClean="0">
                          <a:ln>
                            <a:noFill/>
                          </a:ln>
                          <a:effectLst/>
                          <a:latin typeface="Arial" pitchFamily="34" charset="0"/>
                          <a:cs typeface="Arial" pitchFamily="34" charset="0"/>
                        </a:rPr>
                        <a:t> (High)</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smtClean="0">
                          <a:ln>
                            <a:noFill/>
                          </a:ln>
                          <a:effectLst/>
                          <a:latin typeface="Arial" pitchFamily="34" charset="0"/>
                          <a:cs typeface="Arial" pitchFamily="34" charset="0"/>
                        </a:rPr>
                        <a:t>54 dBA (High)</a:t>
                      </a:r>
                      <a:endParaRPr kumimoji="0" lang="en-US" sz="105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050" u="none" strike="noStrike" cap="none" normalizeH="0" baseline="0" dirty="0" smtClean="0">
                          <a:ln>
                            <a:noFill/>
                          </a:ln>
                          <a:effectLst/>
                          <a:latin typeface="Arial" pitchFamily="34" charset="0"/>
                          <a:cs typeface="Arial" pitchFamily="34" charset="0"/>
                        </a:rPr>
                        <a:t>57 </a:t>
                      </a:r>
                      <a:r>
                        <a:rPr kumimoji="0" lang="en-US" sz="1050" u="none" strike="noStrike" cap="none" normalizeH="0" baseline="0" dirty="0" err="1" smtClean="0">
                          <a:ln>
                            <a:noFill/>
                          </a:ln>
                          <a:effectLst/>
                          <a:latin typeface="Arial" pitchFamily="34" charset="0"/>
                          <a:cs typeface="Arial" pitchFamily="34" charset="0"/>
                        </a:rPr>
                        <a:t>dBA</a:t>
                      </a:r>
                      <a:r>
                        <a:rPr kumimoji="0" lang="en-US" sz="1050" u="none" strike="noStrike" cap="none" normalizeH="0" baseline="0" dirty="0" smtClean="0">
                          <a:ln>
                            <a:noFill/>
                          </a:ln>
                          <a:effectLst/>
                          <a:latin typeface="Arial" pitchFamily="34" charset="0"/>
                          <a:cs typeface="Arial" pitchFamily="34" charset="0"/>
                        </a:rPr>
                        <a:t> (High)</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724454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0727"/>
            <a:ext cx="12192000" cy="5772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KolinLogo-Icon.png"/>
          <p:cNvPicPr>
            <a:picLocks noChangeAspect="1"/>
          </p:cNvPicPr>
          <p:nvPr/>
        </p:nvPicPr>
        <p:blipFill>
          <a:blip r:embed="rId2" cstate="print"/>
          <a:srcRect/>
          <a:stretch>
            <a:fillRect/>
          </a:stretch>
        </p:blipFill>
        <p:spPr bwMode="auto">
          <a:xfrm>
            <a:off x="11157526" y="6444427"/>
            <a:ext cx="858981" cy="302737"/>
          </a:xfrm>
          <a:prstGeom prst="rect">
            <a:avLst/>
          </a:prstGeom>
          <a:noFill/>
          <a:ln w="9525">
            <a:noFill/>
            <a:miter lim="800000"/>
            <a:headEnd/>
            <a:tailEnd/>
          </a:ln>
        </p:spPr>
      </p:pic>
      <p:pic>
        <p:nvPicPr>
          <p:cNvPr id="50" name="Picture 49" descr="Kolin-Home-Icon.png"/>
          <p:cNvPicPr>
            <a:picLocks noChangeAspect="1"/>
          </p:cNvPicPr>
          <p:nvPr/>
        </p:nvPicPr>
        <p:blipFill>
          <a:blip r:embed="rId3" cstate="print"/>
          <a:srcRect/>
          <a:stretch>
            <a:fillRect/>
          </a:stretch>
        </p:blipFill>
        <p:spPr bwMode="auto">
          <a:xfrm>
            <a:off x="142122" y="6326910"/>
            <a:ext cx="393587" cy="448252"/>
          </a:xfrm>
          <a:prstGeom prst="rect">
            <a:avLst/>
          </a:prstGeom>
          <a:noFill/>
          <a:ln w="9525">
            <a:noFill/>
            <a:miter lim="800000"/>
            <a:headEnd/>
            <a:tailEnd/>
          </a:ln>
        </p:spPr>
      </p:pic>
      <p:graphicFrame>
        <p:nvGraphicFramePr>
          <p:cNvPr id="14" name="Group 154"/>
          <p:cNvGraphicFramePr>
            <a:graphicFrameLocks/>
          </p:cNvGraphicFramePr>
          <p:nvPr/>
        </p:nvGraphicFramePr>
        <p:xfrm>
          <a:off x="0" y="435425"/>
          <a:ext cx="12192000" cy="3909184"/>
        </p:xfrm>
        <a:graphic>
          <a:graphicData uri="http://schemas.openxmlformats.org/drawingml/2006/table">
            <a:tbl>
              <a:tblPr>
                <a:tableStyleId>{2D5ABB26-0587-4C30-8999-92F81FD0307C}</a:tableStyleId>
              </a:tblPr>
              <a:tblGrid>
                <a:gridCol w="2730500"/>
                <a:gridCol w="2364317"/>
                <a:gridCol w="2362199"/>
                <a:gridCol w="2400300"/>
                <a:gridCol w="2334684"/>
              </a:tblGrid>
              <a:tr h="488648">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b="1" u="none" strike="noStrike" cap="none" normalizeH="0" baseline="0" dirty="0" smtClean="0">
                          <a:ln>
                            <a:noFill/>
                          </a:ln>
                          <a:effectLst/>
                          <a:latin typeface="Arial" pitchFamily="34" charset="0"/>
                          <a:cs typeface="Arial" pitchFamily="34" charset="0"/>
                        </a:rPr>
                        <a:t>Model</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b="1" u="none" strike="noStrike" cap="none" normalizeH="0" baseline="0" dirty="0" smtClean="0">
                          <a:ln>
                            <a:noFill/>
                          </a:ln>
                          <a:effectLst/>
                          <a:latin typeface="Arial" pitchFamily="34" charset="0"/>
                          <a:cs typeface="Arial" pitchFamily="34" charset="0"/>
                        </a:rPr>
                        <a:t>KSM-IW10-WCT10M1M32</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b="1" u="none" strike="noStrike" cap="none" normalizeH="0" baseline="0" dirty="0" smtClean="0">
                          <a:ln>
                            <a:noFill/>
                          </a:ln>
                          <a:effectLst/>
                          <a:latin typeface="Arial" pitchFamily="34" charset="0"/>
                          <a:cs typeface="Arial" pitchFamily="34" charset="0"/>
                        </a:rPr>
                        <a:t>KSM-IW15-WCT10M1M32</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b="1" u="none" strike="noStrike" cap="none" normalizeH="0" baseline="0" dirty="0" smtClean="0">
                          <a:ln>
                            <a:noFill/>
                          </a:ln>
                          <a:effectLst/>
                          <a:latin typeface="Arial" pitchFamily="34" charset="0"/>
                          <a:cs typeface="Arial" pitchFamily="34" charset="0"/>
                        </a:rPr>
                        <a:t>KSM-IW20-WCT10M1M32</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b="1" u="none" strike="noStrike" cap="none" normalizeH="0" baseline="0" dirty="0" smtClean="0">
                          <a:ln>
                            <a:noFill/>
                          </a:ln>
                          <a:effectLst/>
                          <a:latin typeface="Arial" pitchFamily="34" charset="0"/>
                          <a:cs typeface="Arial" pitchFamily="34" charset="0"/>
                        </a:rPr>
                        <a:t>KSM-IW25-WCT10M1M32</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8648">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b="1" u="none" strike="noStrike" cap="none" normalizeH="0" baseline="0" dirty="0" smtClean="0">
                          <a:ln>
                            <a:noFill/>
                          </a:ln>
                          <a:effectLst/>
                          <a:latin typeface="Arial" pitchFamily="34" charset="0"/>
                          <a:cs typeface="Arial" pitchFamily="34" charset="0"/>
                        </a:rPr>
                        <a:t>Nominal Capacity</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b="1" u="none" strike="noStrike" cap="none" normalizeH="0" baseline="0" dirty="0" smtClean="0">
                          <a:ln>
                            <a:noFill/>
                          </a:ln>
                          <a:effectLst/>
                          <a:latin typeface="Arial" pitchFamily="34" charset="0"/>
                          <a:cs typeface="Arial" pitchFamily="34" charset="0"/>
                        </a:rPr>
                        <a:t>1.0 hp</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b="1" u="none" strike="noStrike" cap="none" normalizeH="0" baseline="0" dirty="0" smtClean="0">
                          <a:ln>
                            <a:noFill/>
                          </a:ln>
                          <a:effectLst/>
                          <a:latin typeface="Arial" pitchFamily="34" charset="0"/>
                          <a:cs typeface="Arial" pitchFamily="34" charset="0"/>
                        </a:rPr>
                        <a:t>1.5 hp</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b="1" u="none" strike="noStrike" cap="none" normalizeH="0" baseline="0" dirty="0" smtClean="0">
                          <a:ln>
                            <a:noFill/>
                          </a:ln>
                          <a:effectLst/>
                          <a:latin typeface="Arial" pitchFamily="34" charset="0"/>
                          <a:cs typeface="Arial" pitchFamily="34" charset="0"/>
                        </a:rPr>
                        <a:t>2.0 hp</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b="1" u="none" strike="noStrike" cap="none" normalizeH="0" baseline="0" dirty="0" smtClean="0">
                          <a:ln>
                            <a:noFill/>
                          </a:ln>
                          <a:effectLst/>
                          <a:latin typeface="Arial" pitchFamily="34" charset="0"/>
                          <a:cs typeface="Arial" pitchFamily="34" charset="0"/>
                        </a:rPr>
                        <a:t>2.5 hp</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8648">
                <a:tc gridSpan="5">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b="1" u="none" strike="noStrike" cap="none" normalizeH="0" baseline="0" dirty="0" smtClean="0">
                          <a:ln>
                            <a:noFill/>
                          </a:ln>
                          <a:effectLst/>
                          <a:latin typeface="Arial" pitchFamily="34" charset="0"/>
                          <a:cs typeface="Arial" pitchFamily="34" charset="0"/>
                        </a:rPr>
                        <a:t>Copper Tube Size</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endPar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endPar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endPar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endPar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8648">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b="1" u="none" strike="noStrike" cap="none" normalizeH="0" baseline="0" dirty="0" smtClean="0">
                          <a:ln>
                            <a:noFill/>
                          </a:ln>
                          <a:effectLst/>
                          <a:latin typeface="Arial" pitchFamily="34" charset="0"/>
                          <a:cs typeface="Arial" pitchFamily="34" charset="0"/>
                        </a:rPr>
                        <a:t>High Side / Low Side</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u="none" strike="noStrike" cap="none" normalizeH="0" baseline="0" smtClean="0">
                          <a:ln>
                            <a:noFill/>
                          </a:ln>
                          <a:effectLst/>
                          <a:latin typeface="Arial" pitchFamily="34" charset="0"/>
                          <a:cs typeface="Arial" pitchFamily="34" charset="0"/>
                        </a:rPr>
                        <a:t>ø 1/4''  / ø 3/8''</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u="none" strike="noStrike" cap="none" normalizeH="0" baseline="0" dirty="0" smtClean="0">
                          <a:ln>
                            <a:noFill/>
                          </a:ln>
                          <a:effectLst/>
                          <a:latin typeface="Arial" pitchFamily="34" charset="0"/>
                          <a:cs typeface="Arial" pitchFamily="34" charset="0"/>
                        </a:rPr>
                        <a:t>ø 1/4''  / ø 1/2''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u="none" strike="noStrike" cap="none" normalizeH="0" baseline="0" dirty="0" smtClean="0">
                          <a:ln>
                            <a:noFill/>
                          </a:ln>
                          <a:effectLst/>
                          <a:latin typeface="Arial" pitchFamily="34" charset="0"/>
                          <a:cs typeface="Arial" pitchFamily="34" charset="0"/>
                        </a:rPr>
                        <a:t>ø 1/4''  /  ø1/2''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u="none" strike="noStrike" cap="none" normalizeH="0" baseline="0" dirty="0" smtClean="0">
                          <a:ln>
                            <a:noFill/>
                          </a:ln>
                          <a:effectLst/>
                          <a:latin typeface="Arial" pitchFamily="34" charset="0"/>
                          <a:cs typeface="Arial" pitchFamily="34" charset="0"/>
                        </a:rPr>
                        <a:t>ø 1/4''  /  ø1/2''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8648">
                <a:tc gridSpan="5">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b="1" u="none" strike="noStrike" cap="none" normalizeH="0" baseline="0" dirty="0" smtClean="0">
                          <a:ln>
                            <a:noFill/>
                          </a:ln>
                          <a:effectLst/>
                          <a:latin typeface="Arial" pitchFamily="34" charset="0"/>
                          <a:cs typeface="Arial" pitchFamily="34" charset="0"/>
                        </a:rPr>
                        <a:t>Maximum Pipe Distance Between Indoor and Outdoor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endPar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endPar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endPar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endPar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8648">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b="1" u="none" strike="noStrike" cap="none" normalizeH="0" baseline="0" dirty="0" smtClean="0">
                          <a:ln>
                            <a:noFill/>
                          </a:ln>
                          <a:effectLst/>
                          <a:latin typeface="Arial" pitchFamily="34" charset="0"/>
                          <a:cs typeface="Arial" pitchFamily="34" charset="0"/>
                        </a:rPr>
                        <a:t>Height</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u="none" strike="noStrike" cap="none" normalizeH="0" baseline="0" dirty="0" smtClean="0">
                          <a:ln>
                            <a:noFill/>
                          </a:ln>
                          <a:effectLst/>
                          <a:latin typeface="Arial" pitchFamily="34" charset="0"/>
                          <a:cs typeface="Arial" pitchFamily="34" charset="0"/>
                        </a:rPr>
                        <a:t>10 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u="none" strike="noStrike" cap="none" normalizeH="0" baseline="0" dirty="0" smtClean="0">
                          <a:ln>
                            <a:noFill/>
                          </a:ln>
                          <a:effectLst/>
                          <a:latin typeface="Arial" pitchFamily="34" charset="0"/>
                          <a:cs typeface="Arial" pitchFamily="34" charset="0"/>
                        </a:rPr>
                        <a:t>10 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u="none" strike="noStrike" cap="none" normalizeH="0" baseline="0" dirty="0" smtClean="0">
                          <a:ln>
                            <a:noFill/>
                          </a:ln>
                          <a:effectLst/>
                          <a:latin typeface="Arial" pitchFamily="34" charset="0"/>
                          <a:cs typeface="Arial" pitchFamily="34" charset="0"/>
                        </a:rPr>
                        <a:t>10 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u="none" strike="noStrike" cap="none" normalizeH="0" baseline="0" smtClean="0">
                          <a:ln>
                            <a:noFill/>
                          </a:ln>
                          <a:effectLst/>
                          <a:latin typeface="Arial" pitchFamily="34" charset="0"/>
                          <a:cs typeface="Arial" pitchFamily="34" charset="0"/>
                        </a:rPr>
                        <a:t>10 m</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8648">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b="1" u="none" strike="noStrike" cap="none" normalizeH="0" baseline="0" dirty="0" smtClean="0">
                          <a:ln>
                            <a:noFill/>
                          </a:ln>
                          <a:effectLst/>
                          <a:latin typeface="Arial" pitchFamily="34" charset="0"/>
                          <a:cs typeface="Arial" pitchFamily="34" charset="0"/>
                        </a:rPr>
                        <a:t>Length</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u="none" strike="noStrike" cap="none" normalizeH="0" baseline="0" dirty="0" smtClean="0">
                          <a:ln>
                            <a:noFill/>
                          </a:ln>
                          <a:effectLst/>
                          <a:latin typeface="Arial" pitchFamily="34" charset="0"/>
                          <a:cs typeface="Arial" pitchFamily="34" charset="0"/>
                        </a:rPr>
                        <a:t>20 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u="none" strike="noStrike" cap="none" normalizeH="0" baseline="0" dirty="0" smtClean="0">
                          <a:ln>
                            <a:noFill/>
                          </a:ln>
                          <a:effectLst/>
                          <a:latin typeface="Arial" pitchFamily="34" charset="0"/>
                          <a:cs typeface="Arial" pitchFamily="34" charset="0"/>
                        </a:rPr>
                        <a:t>20 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u="none" strike="noStrike" cap="none" normalizeH="0" baseline="0" dirty="0" smtClean="0">
                          <a:ln>
                            <a:noFill/>
                          </a:ln>
                          <a:effectLst/>
                          <a:latin typeface="Arial" pitchFamily="34" charset="0"/>
                          <a:cs typeface="Arial" pitchFamily="34" charset="0"/>
                        </a:rPr>
                        <a:t>25 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u="none" strike="noStrike" cap="none" normalizeH="0" baseline="0" dirty="0" smtClean="0">
                          <a:ln>
                            <a:noFill/>
                          </a:ln>
                          <a:effectLst/>
                          <a:latin typeface="Arial" pitchFamily="34" charset="0"/>
                          <a:cs typeface="Arial" pitchFamily="34" charset="0"/>
                        </a:rPr>
                        <a:t>25 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8648">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b="1" u="none" strike="noStrike" cap="none" normalizeH="0" baseline="0" dirty="0" smtClean="0">
                          <a:ln>
                            <a:noFill/>
                          </a:ln>
                          <a:effectLst/>
                          <a:latin typeface="Arial" pitchFamily="34" charset="0"/>
                          <a:cs typeface="Arial" pitchFamily="34" charset="0"/>
                        </a:rPr>
                        <a:t>Circuit Breaker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u="none" strike="noStrike" cap="none" normalizeH="0" baseline="0" smtClean="0">
                          <a:ln>
                            <a:noFill/>
                          </a:ln>
                          <a:effectLst/>
                          <a:latin typeface="Arial" pitchFamily="34" charset="0"/>
                          <a:cs typeface="Arial" pitchFamily="34" charset="0"/>
                        </a:rPr>
                        <a:t>20 A</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u="none" strike="noStrike" cap="none" normalizeH="0" baseline="0" dirty="0" smtClean="0">
                          <a:ln>
                            <a:noFill/>
                          </a:ln>
                          <a:effectLst/>
                          <a:latin typeface="Arial" pitchFamily="34" charset="0"/>
                          <a:cs typeface="Arial" pitchFamily="34" charset="0"/>
                        </a:rPr>
                        <a:t>20 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u="none" strike="noStrike" cap="none" normalizeH="0" baseline="0" dirty="0" smtClean="0">
                          <a:ln>
                            <a:noFill/>
                          </a:ln>
                          <a:effectLst/>
                          <a:latin typeface="Arial" pitchFamily="34" charset="0"/>
                          <a:cs typeface="Arial" pitchFamily="34" charset="0"/>
                        </a:rPr>
                        <a:t>30 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US" sz="1400" u="none" strike="noStrike" cap="none" normalizeH="0" baseline="0" dirty="0" smtClean="0">
                          <a:ln>
                            <a:noFill/>
                          </a:ln>
                          <a:effectLst/>
                          <a:latin typeface="Arial" pitchFamily="34" charset="0"/>
                          <a:cs typeface="Arial" pitchFamily="34" charset="0"/>
                        </a:rPr>
                        <a:t>30 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724454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0727"/>
            <a:ext cx="12192000" cy="5772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45" name="Picture 44" descr="KolinLogo-Icon.png"/>
          <p:cNvPicPr>
            <a:picLocks noChangeAspect="1"/>
          </p:cNvPicPr>
          <p:nvPr/>
        </p:nvPicPr>
        <p:blipFill>
          <a:blip r:embed="rId2" cstate="print"/>
          <a:srcRect/>
          <a:stretch>
            <a:fillRect/>
          </a:stretch>
        </p:blipFill>
        <p:spPr bwMode="auto">
          <a:xfrm>
            <a:off x="11157526" y="6444427"/>
            <a:ext cx="858981" cy="302737"/>
          </a:xfrm>
          <a:prstGeom prst="rect">
            <a:avLst/>
          </a:prstGeom>
          <a:noFill/>
          <a:ln w="9525">
            <a:noFill/>
            <a:miter lim="800000"/>
            <a:headEnd/>
            <a:tailEnd/>
          </a:ln>
        </p:spPr>
      </p:pic>
      <p:pic>
        <p:nvPicPr>
          <p:cNvPr id="50" name="Picture 49" descr="Kolin-Home-Icon.png"/>
          <p:cNvPicPr>
            <a:picLocks noChangeAspect="1"/>
          </p:cNvPicPr>
          <p:nvPr/>
        </p:nvPicPr>
        <p:blipFill>
          <a:blip r:embed="rId3" cstate="print"/>
          <a:srcRect/>
          <a:stretch>
            <a:fillRect/>
          </a:stretch>
        </p:blipFill>
        <p:spPr bwMode="auto">
          <a:xfrm>
            <a:off x="142122" y="6326910"/>
            <a:ext cx="393587" cy="448252"/>
          </a:xfrm>
          <a:prstGeom prst="rect">
            <a:avLst/>
          </a:prstGeom>
          <a:noFill/>
          <a:ln w="9525">
            <a:noFill/>
            <a:miter lim="800000"/>
            <a:headEnd/>
            <a:tailEnd/>
          </a:ln>
        </p:spPr>
      </p:pic>
      <p:graphicFrame>
        <p:nvGraphicFramePr>
          <p:cNvPr id="6" name="Group 2038"/>
          <p:cNvGraphicFramePr>
            <a:graphicFrameLocks/>
          </p:cNvGraphicFramePr>
          <p:nvPr/>
        </p:nvGraphicFramePr>
        <p:xfrm>
          <a:off x="0" y="994457"/>
          <a:ext cx="12191999" cy="5079774"/>
        </p:xfrm>
        <a:graphic>
          <a:graphicData uri="http://schemas.openxmlformats.org/drawingml/2006/table">
            <a:tbl>
              <a:tblPr/>
              <a:tblGrid>
                <a:gridCol w="1775489"/>
                <a:gridCol w="3309918"/>
                <a:gridCol w="2199660"/>
                <a:gridCol w="2496347"/>
                <a:gridCol w="2410585"/>
              </a:tblGrid>
              <a:tr h="53732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err="1" smtClean="0">
                          <a:ln>
                            <a:noFill/>
                          </a:ln>
                          <a:solidFill>
                            <a:schemeClr val="tx1"/>
                          </a:solidFill>
                          <a:effectLst/>
                          <a:latin typeface="Arial" charset="0"/>
                          <a:cs typeface="Arial" charset="0"/>
                        </a:rPr>
                        <a:t>Kolin</a:t>
                      </a:r>
                      <a:endParaRPr kumimoji="0" lang="en-GB" sz="12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Brand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Brand 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Brand 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732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Series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err="1" smtClean="0">
                          <a:ln>
                            <a:noFill/>
                          </a:ln>
                          <a:solidFill>
                            <a:schemeClr val="tx1"/>
                          </a:solidFill>
                          <a:effectLst/>
                          <a:latin typeface="Arial" charset="0"/>
                          <a:cs typeface="Arial" charset="0"/>
                        </a:rPr>
                        <a:t>Certus</a:t>
                      </a:r>
                      <a:endParaRPr kumimoji="0" lang="en-GB" sz="12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732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Model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KSM-IW10-WCT10M1M32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TAC-09CSA/KEI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FTKF20AVL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AR09TYHYEWKNTC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860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Nominal Capacity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1hp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1hp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1hp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1hp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860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Motor Technology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Inverter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Inverter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Inverter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Inverter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860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Cooling Capacity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9,800 kJ/ h (2,940 - 10, 780)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8,604 kJ/ h (2,880-10,800)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7,174 kJ/ h (3,587-8,651)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9,917 kJ/ h (4,650 - 11,400)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732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Rated Power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740 W (148 - 888)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785(220~1,300) 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650 W (200 - 920)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915 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732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CSPF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5.24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4.24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732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Arial" charset="0"/>
                        </a:rPr>
                        <a:t>Star Rating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Box 6"/>
          <p:cNvSpPr txBox="1"/>
          <p:nvPr/>
        </p:nvSpPr>
        <p:spPr>
          <a:xfrm>
            <a:off x="0" y="259937"/>
            <a:ext cx="12192000" cy="584775"/>
          </a:xfrm>
          <a:prstGeom prst="rect">
            <a:avLst/>
          </a:prstGeom>
          <a:noFill/>
        </p:spPr>
        <p:txBody>
          <a:bodyPr wrap="square" rtlCol="0">
            <a:spAutoFit/>
          </a:bodyPr>
          <a:lstStyle/>
          <a:p>
            <a:pPr algn="ctr"/>
            <a:r>
              <a:rPr lang="en-GB" altLang="en-US" sz="3200" b="1" dirty="0" err="1" smtClean="0">
                <a:latin typeface="Arial" pitchFamily="34" charset="0"/>
                <a:cs typeface="Arial" pitchFamily="34" charset="0"/>
              </a:rPr>
              <a:t>Certus</a:t>
            </a:r>
            <a:r>
              <a:rPr lang="en-GB" altLang="en-US" sz="3200" b="1" dirty="0" smtClean="0">
                <a:latin typeface="Arial" pitchFamily="34" charset="0"/>
                <a:cs typeface="Arial" pitchFamily="34" charset="0"/>
              </a:rPr>
              <a:t> </a:t>
            </a:r>
            <a:r>
              <a:rPr lang="en-GB" altLang="en-US" sz="3200" b="1" dirty="0" err="1" smtClean="0">
                <a:latin typeface="Arial" pitchFamily="34" charset="0"/>
                <a:cs typeface="Arial" pitchFamily="34" charset="0"/>
              </a:rPr>
              <a:t>vs</a:t>
            </a:r>
            <a:r>
              <a:rPr lang="en-GB" altLang="en-US" sz="3200" b="1" dirty="0" smtClean="0">
                <a:latin typeface="Arial" pitchFamily="34" charset="0"/>
                <a:cs typeface="Arial" pitchFamily="34" charset="0"/>
              </a:rPr>
              <a:t> other brands</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xmlns="" val="2724454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8"/>
          <p:cNvGrpSpPr/>
          <p:nvPr/>
        </p:nvGrpSpPr>
        <p:grpSpPr>
          <a:xfrm>
            <a:off x="9502898" y="-1293091"/>
            <a:ext cx="3464956" cy="3539999"/>
            <a:chOff x="8988398" y="4654763"/>
            <a:chExt cx="1150255" cy="1084809"/>
          </a:xfrm>
          <a:gradFill>
            <a:gsLst>
              <a:gs pos="72568">
                <a:schemeClr val="accent4"/>
              </a:gs>
              <a:gs pos="25668">
                <a:schemeClr val="accent2"/>
              </a:gs>
              <a:gs pos="0">
                <a:schemeClr val="accent1"/>
              </a:gs>
              <a:gs pos="50000">
                <a:schemeClr val="accent3"/>
              </a:gs>
              <a:gs pos="100000">
                <a:schemeClr val="accent5"/>
              </a:gs>
            </a:gsLst>
            <a:path path="circle">
              <a:fillToRect l="50000" t="130000" r="50000" b="-30000"/>
            </a:path>
          </a:gradFill>
        </p:grpSpPr>
        <p:sp>
          <p:nvSpPr>
            <p:cNvPr id="60" name="Freeform 38"/>
            <p:cNvSpPr>
              <a:spLocks/>
            </p:cNvSpPr>
            <p:nvPr/>
          </p:nvSpPr>
          <p:spPr bwMode="auto">
            <a:xfrm>
              <a:off x="9882845" y="5620616"/>
              <a:ext cx="109380" cy="118956"/>
            </a:xfrm>
            <a:custGeom>
              <a:avLst/>
              <a:gdLst>
                <a:gd name="T0" fmla="*/ 42 w 83"/>
                <a:gd name="T1" fmla="*/ 13 h 89"/>
                <a:gd name="T2" fmla="*/ 75 w 83"/>
                <a:gd name="T3" fmla="*/ 5 h 89"/>
                <a:gd name="T4" fmla="*/ 83 w 83"/>
                <a:gd name="T5" fmla="*/ 29 h 89"/>
                <a:gd name="T6" fmla="*/ 48 w 83"/>
                <a:gd name="T7" fmla="*/ 89 h 89"/>
                <a:gd name="T8" fmla="*/ 0 w 83"/>
                <a:gd name="T9" fmla="*/ 13 h 89"/>
                <a:gd name="T10" fmla="*/ 42 w 83"/>
                <a:gd name="T11" fmla="*/ 13 h 89"/>
              </a:gdLst>
              <a:ahLst/>
              <a:cxnLst>
                <a:cxn ang="0">
                  <a:pos x="T0" y="T1"/>
                </a:cxn>
                <a:cxn ang="0">
                  <a:pos x="T2" y="T3"/>
                </a:cxn>
                <a:cxn ang="0">
                  <a:pos x="T4" y="T5"/>
                </a:cxn>
                <a:cxn ang="0">
                  <a:pos x="T6" y="T7"/>
                </a:cxn>
                <a:cxn ang="0">
                  <a:pos x="T8" y="T9"/>
                </a:cxn>
                <a:cxn ang="0">
                  <a:pos x="T10" y="T11"/>
                </a:cxn>
              </a:cxnLst>
              <a:rect l="0" t="0" r="r" b="b"/>
              <a:pathLst>
                <a:path w="83" h="89">
                  <a:moveTo>
                    <a:pt x="42" y="13"/>
                  </a:moveTo>
                  <a:cubicBezTo>
                    <a:pt x="52" y="13"/>
                    <a:pt x="65" y="8"/>
                    <a:pt x="75" y="5"/>
                  </a:cubicBezTo>
                  <a:cubicBezTo>
                    <a:pt x="77" y="15"/>
                    <a:pt x="83" y="19"/>
                    <a:pt x="83" y="29"/>
                  </a:cubicBezTo>
                  <a:cubicBezTo>
                    <a:pt x="83" y="47"/>
                    <a:pt x="63" y="89"/>
                    <a:pt x="48" y="89"/>
                  </a:cubicBezTo>
                  <a:cubicBezTo>
                    <a:pt x="25" y="89"/>
                    <a:pt x="0" y="30"/>
                    <a:pt x="0" y="13"/>
                  </a:cubicBezTo>
                  <a:cubicBezTo>
                    <a:pt x="0" y="0"/>
                    <a:pt x="41" y="13"/>
                    <a:pt x="42" y="13"/>
                  </a:cubicBezTo>
                  <a:close/>
                </a:path>
              </a:pathLst>
            </a:custGeom>
            <a:grpFill/>
            <a:ln w="9525">
              <a:noFill/>
              <a:round/>
              <a:headEnd/>
              <a:tailEnd/>
            </a:ln>
            <a:effectLst>
              <a:innerShdw blurRad="63500" dist="50800" dir="18900000">
                <a:prstClr val="black">
                  <a:alpha val="50000"/>
                </a:prstClr>
              </a:innerShdw>
            </a:effectLst>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61" name="Freeform 42"/>
            <p:cNvSpPr>
              <a:spLocks/>
            </p:cNvSpPr>
            <p:nvPr/>
          </p:nvSpPr>
          <p:spPr bwMode="auto">
            <a:xfrm>
              <a:off x="8988398" y="4654763"/>
              <a:ext cx="1150255" cy="917916"/>
            </a:xfrm>
            <a:custGeom>
              <a:avLst/>
              <a:gdLst>
                <a:gd name="T0" fmla="*/ 872 w 872"/>
                <a:gd name="T1" fmla="*/ 420 h 691"/>
                <a:gd name="T2" fmla="*/ 861 w 872"/>
                <a:gd name="T3" fmla="*/ 491 h 691"/>
                <a:gd name="T4" fmla="*/ 821 w 872"/>
                <a:gd name="T5" fmla="*/ 563 h 691"/>
                <a:gd name="T6" fmla="*/ 799 w 872"/>
                <a:gd name="T7" fmla="*/ 633 h 691"/>
                <a:gd name="T8" fmla="*/ 684 w 872"/>
                <a:gd name="T9" fmla="*/ 667 h 691"/>
                <a:gd name="T10" fmla="*/ 576 w 872"/>
                <a:gd name="T11" fmla="*/ 631 h 691"/>
                <a:gd name="T12" fmla="*/ 565 w 872"/>
                <a:gd name="T13" fmla="*/ 595 h 691"/>
                <a:gd name="T14" fmla="*/ 540 w 872"/>
                <a:gd name="T15" fmla="*/ 601 h 691"/>
                <a:gd name="T16" fmla="*/ 538 w 872"/>
                <a:gd name="T17" fmla="*/ 568 h 691"/>
                <a:gd name="T18" fmla="*/ 518 w 872"/>
                <a:gd name="T19" fmla="*/ 593 h 691"/>
                <a:gd name="T20" fmla="*/ 532 w 872"/>
                <a:gd name="T21" fmla="*/ 528 h 691"/>
                <a:gd name="T22" fmla="*/ 477 w 872"/>
                <a:gd name="T23" fmla="*/ 569 h 691"/>
                <a:gd name="T24" fmla="*/ 368 w 872"/>
                <a:gd name="T25" fmla="*/ 498 h 691"/>
                <a:gd name="T26" fmla="*/ 226 w 872"/>
                <a:gd name="T27" fmla="*/ 556 h 691"/>
                <a:gd name="T28" fmla="*/ 159 w 872"/>
                <a:gd name="T29" fmla="*/ 561 h 691"/>
                <a:gd name="T30" fmla="*/ 38 w 872"/>
                <a:gd name="T31" fmla="*/ 560 h 691"/>
                <a:gd name="T32" fmla="*/ 40 w 872"/>
                <a:gd name="T33" fmla="*/ 474 h 691"/>
                <a:gd name="T34" fmla="*/ 4 w 872"/>
                <a:gd name="T35" fmla="*/ 369 h 691"/>
                <a:gd name="T36" fmla="*/ 16 w 872"/>
                <a:gd name="T37" fmla="*/ 369 h 691"/>
                <a:gd name="T38" fmla="*/ 6 w 872"/>
                <a:gd name="T39" fmla="*/ 317 h 691"/>
                <a:gd name="T40" fmla="*/ 15 w 872"/>
                <a:gd name="T41" fmla="*/ 262 h 691"/>
                <a:gd name="T42" fmla="*/ 56 w 872"/>
                <a:gd name="T43" fmla="*/ 239 h 691"/>
                <a:gd name="T44" fmla="*/ 196 w 872"/>
                <a:gd name="T45" fmla="*/ 172 h 691"/>
                <a:gd name="T46" fmla="*/ 206 w 872"/>
                <a:gd name="T47" fmla="*/ 138 h 691"/>
                <a:gd name="T48" fmla="*/ 225 w 872"/>
                <a:gd name="T49" fmla="*/ 128 h 691"/>
                <a:gd name="T50" fmla="*/ 258 w 872"/>
                <a:gd name="T51" fmla="*/ 91 h 691"/>
                <a:gd name="T52" fmla="*/ 321 w 872"/>
                <a:gd name="T53" fmla="*/ 105 h 691"/>
                <a:gd name="T54" fmla="*/ 349 w 872"/>
                <a:gd name="T55" fmla="*/ 103 h 691"/>
                <a:gd name="T56" fmla="*/ 362 w 872"/>
                <a:gd name="T57" fmla="*/ 55 h 691"/>
                <a:gd name="T58" fmla="*/ 419 w 872"/>
                <a:gd name="T59" fmla="*/ 31 h 691"/>
                <a:gd name="T60" fmla="*/ 474 w 872"/>
                <a:gd name="T61" fmla="*/ 35 h 691"/>
                <a:gd name="T62" fmla="*/ 510 w 872"/>
                <a:gd name="T63" fmla="*/ 43 h 691"/>
                <a:gd name="T64" fmla="*/ 483 w 872"/>
                <a:gd name="T65" fmla="*/ 99 h 691"/>
                <a:gd name="T66" fmla="*/ 506 w 872"/>
                <a:gd name="T67" fmla="*/ 122 h 691"/>
                <a:gd name="T68" fmla="*/ 586 w 872"/>
                <a:gd name="T69" fmla="*/ 164 h 691"/>
                <a:gd name="T70" fmla="*/ 618 w 872"/>
                <a:gd name="T71" fmla="*/ 27 h 691"/>
                <a:gd name="T72" fmla="*/ 655 w 872"/>
                <a:gd name="T73" fmla="*/ 51 h 691"/>
                <a:gd name="T74" fmla="*/ 688 w 872"/>
                <a:gd name="T75" fmla="*/ 91 h 691"/>
                <a:gd name="T76" fmla="*/ 720 w 872"/>
                <a:gd name="T77" fmla="*/ 188 h 691"/>
                <a:gd name="T78" fmla="*/ 785 w 872"/>
                <a:gd name="T79" fmla="*/ 263 h 691"/>
                <a:gd name="T80" fmla="*/ 853 w 872"/>
                <a:gd name="T81" fmla="*/ 334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2" h="691">
                  <a:moveTo>
                    <a:pt x="852" y="336"/>
                  </a:moveTo>
                  <a:cubicBezTo>
                    <a:pt x="864" y="353"/>
                    <a:pt x="872" y="396"/>
                    <a:pt x="872" y="420"/>
                  </a:cubicBezTo>
                  <a:cubicBezTo>
                    <a:pt x="872" y="437"/>
                    <a:pt x="867" y="462"/>
                    <a:pt x="861" y="469"/>
                  </a:cubicBezTo>
                  <a:cubicBezTo>
                    <a:pt x="861" y="491"/>
                    <a:pt x="861" y="491"/>
                    <a:pt x="861" y="491"/>
                  </a:cubicBezTo>
                  <a:cubicBezTo>
                    <a:pt x="857" y="498"/>
                    <a:pt x="859" y="501"/>
                    <a:pt x="855" y="507"/>
                  </a:cubicBezTo>
                  <a:cubicBezTo>
                    <a:pt x="842" y="529"/>
                    <a:pt x="828" y="537"/>
                    <a:pt x="821" y="563"/>
                  </a:cubicBezTo>
                  <a:cubicBezTo>
                    <a:pt x="814" y="582"/>
                    <a:pt x="799" y="607"/>
                    <a:pt x="799" y="634"/>
                  </a:cubicBezTo>
                  <a:cubicBezTo>
                    <a:pt x="799" y="633"/>
                    <a:pt x="799" y="633"/>
                    <a:pt x="799" y="633"/>
                  </a:cubicBezTo>
                  <a:cubicBezTo>
                    <a:pt x="790" y="669"/>
                    <a:pt x="728" y="653"/>
                    <a:pt x="722" y="691"/>
                  </a:cubicBezTo>
                  <a:cubicBezTo>
                    <a:pt x="716" y="690"/>
                    <a:pt x="685" y="672"/>
                    <a:pt x="684" y="667"/>
                  </a:cubicBezTo>
                  <a:cubicBezTo>
                    <a:pt x="667" y="669"/>
                    <a:pt x="673" y="684"/>
                    <a:pt x="654" y="684"/>
                  </a:cubicBezTo>
                  <a:cubicBezTo>
                    <a:pt x="624" y="684"/>
                    <a:pt x="576" y="664"/>
                    <a:pt x="576" y="631"/>
                  </a:cubicBezTo>
                  <a:cubicBezTo>
                    <a:pt x="576" y="619"/>
                    <a:pt x="566" y="610"/>
                    <a:pt x="565" y="599"/>
                  </a:cubicBezTo>
                  <a:cubicBezTo>
                    <a:pt x="565" y="599"/>
                    <a:pt x="565" y="596"/>
                    <a:pt x="565" y="595"/>
                  </a:cubicBezTo>
                  <a:cubicBezTo>
                    <a:pt x="559" y="599"/>
                    <a:pt x="555" y="599"/>
                    <a:pt x="549" y="601"/>
                  </a:cubicBezTo>
                  <a:cubicBezTo>
                    <a:pt x="540" y="601"/>
                    <a:pt x="540" y="601"/>
                    <a:pt x="540" y="601"/>
                  </a:cubicBezTo>
                  <a:cubicBezTo>
                    <a:pt x="543" y="596"/>
                    <a:pt x="546" y="591"/>
                    <a:pt x="546" y="584"/>
                  </a:cubicBezTo>
                  <a:cubicBezTo>
                    <a:pt x="546" y="574"/>
                    <a:pt x="541" y="571"/>
                    <a:pt x="538" y="568"/>
                  </a:cubicBezTo>
                  <a:cubicBezTo>
                    <a:pt x="538" y="570"/>
                    <a:pt x="537" y="573"/>
                    <a:pt x="537" y="576"/>
                  </a:cubicBezTo>
                  <a:cubicBezTo>
                    <a:pt x="530" y="579"/>
                    <a:pt x="529" y="593"/>
                    <a:pt x="518" y="593"/>
                  </a:cubicBezTo>
                  <a:cubicBezTo>
                    <a:pt x="514" y="593"/>
                    <a:pt x="510" y="589"/>
                    <a:pt x="510" y="585"/>
                  </a:cubicBezTo>
                  <a:cubicBezTo>
                    <a:pt x="529" y="581"/>
                    <a:pt x="533" y="540"/>
                    <a:pt x="532" y="528"/>
                  </a:cubicBezTo>
                  <a:cubicBezTo>
                    <a:pt x="518" y="542"/>
                    <a:pt x="499" y="584"/>
                    <a:pt x="483" y="584"/>
                  </a:cubicBezTo>
                  <a:cubicBezTo>
                    <a:pt x="474" y="584"/>
                    <a:pt x="477" y="569"/>
                    <a:pt x="477" y="569"/>
                  </a:cubicBezTo>
                  <a:cubicBezTo>
                    <a:pt x="472" y="569"/>
                    <a:pt x="455" y="530"/>
                    <a:pt x="449" y="522"/>
                  </a:cubicBezTo>
                  <a:cubicBezTo>
                    <a:pt x="437" y="506"/>
                    <a:pt x="393" y="498"/>
                    <a:pt x="368" y="498"/>
                  </a:cubicBezTo>
                  <a:cubicBezTo>
                    <a:pt x="340" y="498"/>
                    <a:pt x="335" y="510"/>
                    <a:pt x="318" y="516"/>
                  </a:cubicBezTo>
                  <a:cubicBezTo>
                    <a:pt x="280" y="529"/>
                    <a:pt x="232" y="515"/>
                    <a:pt x="226" y="556"/>
                  </a:cubicBezTo>
                  <a:cubicBezTo>
                    <a:pt x="210" y="557"/>
                    <a:pt x="197" y="561"/>
                    <a:pt x="181" y="561"/>
                  </a:cubicBezTo>
                  <a:cubicBezTo>
                    <a:pt x="168" y="555"/>
                    <a:pt x="168" y="561"/>
                    <a:pt x="159" y="561"/>
                  </a:cubicBezTo>
                  <a:cubicBezTo>
                    <a:pt x="133" y="561"/>
                    <a:pt x="121" y="588"/>
                    <a:pt x="87" y="588"/>
                  </a:cubicBezTo>
                  <a:cubicBezTo>
                    <a:pt x="75" y="588"/>
                    <a:pt x="38" y="571"/>
                    <a:pt x="38" y="560"/>
                  </a:cubicBezTo>
                  <a:cubicBezTo>
                    <a:pt x="38" y="548"/>
                    <a:pt x="56" y="542"/>
                    <a:pt x="56" y="524"/>
                  </a:cubicBezTo>
                  <a:cubicBezTo>
                    <a:pt x="56" y="501"/>
                    <a:pt x="44" y="488"/>
                    <a:pt x="40" y="474"/>
                  </a:cubicBezTo>
                  <a:cubicBezTo>
                    <a:pt x="31" y="439"/>
                    <a:pt x="29" y="428"/>
                    <a:pt x="19" y="397"/>
                  </a:cubicBezTo>
                  <a:cubicBezTo>
                    <a:pt x="16" y="385"/>
                    <a:pt x="0" y="381"/>
                    <a:pt x="4" y="369"/>
                  </a:cubicBezTo>
                  <a:cubicBezTo>
                    <a:pt x="6" y="366"/>
                    <a:pt x="6" y="363"/>
                    <a:pt x="9" y="359"/>
                  </a:cubicBezTo>
                  <a:cubicBezTo>
                    <a:pt x="10" y="363"/>
                    <a:pt x="13" y="367"/>
                    <a:pt x="16" y="369"/>
                  </a:cubicBezTo>
                  <a:cubicBezTo>
                    <a:pt x="18" y="366"/>
                    <a:pt x="16" y="363"/>
                    <a:pt x="16" y="359"/>
                  </a:cubicBezTo>
                  <a:cubicBezTo>
                    <a:pt x="16" y="347"/>
                    <a:pt x="6" y="337"/>
                    <a:pt x="6" y="317"/>
                  </a:cubicBezTo>
                  <a:cubicBezTo>
                    <a:pt x="6" y="293"/>
                    <a:pt x="6" y="292"/>
                    <a:pt x="6" y="271"/>
                  </a:cubicBezTo>
                  <a:cubicBezTo>
                    <a:pt x="6" y="265"/>
                    <a:pt x="12" y="263"/>
                    <a:pt x="15" y="262"/>
                  </a:cubicBezTo>
                  <a:cubicBezTo>
                    <a:pt x="16" y="264"/>
                    <a:pt x="16" y="267"/>
                    <a:pt x="16" y="270"/>
                  </a:cubicBezTo>
                  <a:cubicBezTo>
                    <a:pt x="30" y="268"/>
                    <a:pt x="47" y="248"/>
                    <a:pt x="56" y="239"/>
                  </a:cubicBezTo>
                  <a:cubicBezTo>
                    <a:pt x="65" y="230"/>
                    <a:pt x="92" y="228"/>
                    <a:pt x="106" y="226"/>
                  </a:cubicBezTo>
                  <a:cubicBezTo>
                    <a:pt x="134" y="221"/>
                    <a:pt x="196" y="199"/>
                    <a:pt x="196" y="172"/>
                  </a:cubicBezTo>
                  <a:cubicBezTo>
                    <a:pt x="196" y="167"/>
                    <a:pt x="196" y="163"/>
                    <a:pt x="196" y="158"/>
                  </a:cubicBezTo>
                  <a:cubicBezTo>
                    <a:pt x="196" y="150"/>
                    <a:pt x="198" y="142"/>
                    <a:pt x="206" y="138"/>
                  </a:cubicBezTo>
                  <a:cubicBezTo>
                    <a:pt x="209" y="145"/>
                    <a:pt x="214" y="149"/>
                    <a:pt x="217" y="154"/>
                  </a:cubicBezTo>
                  <a:cubicBezTo>
                    <a:pt x="225" y="149"/>
                    <a:pt x="221" y="137"/>
                    <a:pt x="225" y="128"/>
                  </a:cubicBezTo>
                  <a:cubicBezTo>
                    <a:pt x="231" y="131"/>
                    <a:pt x="235" y="134"/>
                    <a:pt x="241" y="134"/>
                  </a:cubicBezTo>
                  <a:cubicBezTo>
                    <a:pt x="241" y="112"/>
                    <a:pt x="256" y="109"/>
                    <a:pt x="258" y="91"/>
                  </a:cubicBezTo>
                  <a:cubicBezTo>
                    <a:pt x="278" y="91"/>
                    <a:pt x="282" y="75"/>
                    <a:pt x="298" y="75"/>
                  </a:cubicBezTo>
                  <a:cubicBezTo>
                    <a:pt x="312" y="75"/>
                    <a:pt x="319" y="91"/>
                    <a:pt x="321" y="105"/>
                  </a:cubicBezTo>
                  <a:cubicBezTo>
                    <a:pt x="324" y="99"/>
                    <a:pt x="330" y="96"/>
                    <a:pt x="337" y="96"/>
                  </a:cubicBezTo>
                  <a:cubicBezTo>
                    <a:pt x="341" y="96"/>
                    <a:pt x="347" y="102"/>
                    <a:pt x="349" y="103"/>
                  </a:cubicBezTo>
                  <a:cubicBezTo>
                    <a:pt x="353" y="95"/>
                    <a:pt x="351" y="90"/>
                    <a:pt x="351" y="83"/>
                  </a:cubicBezTo>
                  <a:cubicBezTo>
                    <a:pt x="351" y="72"/>
                    <a:pt x="362" y="66"/>
                    <a:pt x="362" y="55"/>
                  </a:cubicBezTo>
                  <a:cubicBezTo>
                    <a:pt x="362" y="44"/>
                    <a:pt x="393" y="37"/>
                    <a:pt x="405" y="37"/>
                  </a:cubicBezTo>
                  <a:cubicBezTo>
                    <a:pt x="411" y="37"/>
                    <a:pt x="417" y="32"/>
                    <a:pt x="419" y="31"/>
                  </a:cubicBezTo>
                  <a:cubicBezTo>
                    <a:pt x="415" y="24"/>
                    <a:pt x="407" y="22"/>
                    <a:pt x="405" y="13"/>
                  </a:cubicBezTo>
                  <a:cubicBezTo>
                    <a:pt x="431" y="24"/>
                    <a:pt x="446" y="35"/>
                    <a:pt x="474" y="35"/>
                  </a:cubicBezTo>
                  <a:cubicBezTo>
                    <a:pt x="483" y="35"/>
                    <a:pt x="487" y="29"/>
                    <a:pt x="495" y="29"/>
                  </a:cubicBezTo>
                  <a:cubicBezTo>
                    <a:pt x="499" y="29"/>
                    <a:pt x="510" y="37"/>
                    <a:pt x="510" y="43"/>
                  </a:cubicBezTo>
                  <a:cubicBezTo>
                    <a:pt x="510" y="53"/>
                    <a:pt x="499" y="54"/>
                    <a:pt x="493" y="59"/>
                  </a:cubicBezTo>
                  <a:cubicBezTo>
                    <a:pt x="483" y="99"/>
                    <a:pt x="483" y="99"/>
                    <a:pt x="483" y="99"/>
                  </a:cubicBezTo>
                  <a:cubicBezTo>
                    <a:pt x="483" y="105"/>
                    <a:pt x="494" y="103"/>
                    <a:pt x="499" y="107"/>
                  </a:cubicBezTo>
                  <a:cubicBezTo>
                    <a:pt x="503" y="110"/>
                    <a:pt x="503" y="122"/>
                    <a:pt x="506" y="122"/>
                  </a:cubicBezTo>
                  <a:cubicBezTo>
                    <a:pt x="527" y="130"/>
                    <a:pt x="538" y="134"/>
                    <a:pt x="557" y="142"/>
                  </a:cubicBezTo>
                  <a:cubicBezTo>
                    <a:pt x="568" y="146"/>
                    <a:pt x="571" y="164"/>
                    <a:pt x="586" y="164"/>
                  </a:cubicBezTo>
                  <a:cubicBezTo>
                    <a:pt x="609" y="164"/>
                    <a:pt x="614" y="117"/>
                    <a:pt x="618" y="99"/>
                  </a:cubicBezTo>
                  <a:cubicBezTo>
                    <a:pt x="618" y="27"/>
                    <a:pt x="618" y="27"/>
                    <a:pt x="618" y="27"/>
                  </a:cubicBezTo>
                  <a:cubicBezTo>
                    <a:pt x="630" y="17"/>
                    <a:pt x="626" y="7"/>
                    <a:pt x="639" y="0"/>
                  </a:cubicBezTo>
                  <a:cubicBezTo>
                    <a:pt x="641" y="22"/>
                    <a:pt x="651" y="36"/>
                    <a:pt x="655" y="51"/>
                  </a:cubicBezTo>
                  <a:cubicBezTo>
                    <a:pt x="658" y="62"/>
                    <a:pt x="655" y="76"/>
                    <a:pt x="663" y="83"/>
                  </a:cubicBezTo>
                  <a:cubicBezTo>
                    <a:pt x="671" y="85"/>
                    <a:pt x="685" y="90"/>
                    <a:pt x="688" y="91"/>
                  </a:cubicBezTo>
                  <a:cubicBezTo>
                    <a:pt x="697" y="98"/>
                    <a:pt x="697" y="123"/>
                    <a:pt x="701" y="136"/>
                  </a:cubicBezTo>
                  <a:cubicBezTo>
                    <a:pt x="708" y="157"/>
                    <a:pt x="714" y="168"/>
                    <a:pt x="720" y="188"/>
                  </a:cubicBezTo>
                  <a:cubicBezTo>
                    <a:pt x="726" y="207"/>
                    <a:pt x="758" y="214"/>
                    <a:pt x="771" y="227"/>
                  </a:cubicBezTo>
                  <a:cubicBezTo>
                    <a:pt x="780" y="237"/>
                    <a:pt x="782" y="252"/>
                    <a:pt x="785" y="263"/>
                  </a:cubicBezTo>
                  <a:cubicBezTo>
                    <a:pt x="788" y="273"/>
                    <a:pt x="800" y="273"/>
                    <a:pt x="810" y="273"/>
                  </a:cubicBezTo>
                  <a:cubicBezTo>
                    <a:pt x="810" y="305"/>
                    <a:pt x="839" y="319"/>
                    <a:pt x="853" y="334"/>
                  </a:cubicBezTo>
                  <a:lnTo>
                    <a:pt x="852" y="336"/>
                  </a:lnTo>
                  <a:close/>
                </a:path>
              </a:pathLst>
            </a:custGeom>
            <a:grpFill/>
            <a:ln w="9525">
              <a:noFill/>
              <a:round/>
              <a:headEnd/>
              <a:tailEnd/>
            </a:ln>
            <a:effectLst>
              <a:innerShdw blurRad="63500" dist="50800" dir="18900000">
                <a:prstClr val="black">
                  <a:alpha val="50000"/>
                </a:prstClr>
              </a:innerShdw>
            </a:effectLst>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grpSp>
      <p:grpSp>
        <p:nvGrpSpPr>
          <p:cNvPr id="3" name="Group 61"/>
          <p:cNvGrpSpPr/>
          <p:nvPr/>
        </p:nvGrpSpPr>
        <p:grpSpPr>
          <a:xfrm rot="908920">
            <a:off x="-1460377" y="4494069"/>
            <a:ext cx="3464956" cy="3539999"/>
            <a:chOff x="8988398" y="4654763"/>
            <a:chExt cx="1150255" cy="1084809"/>
          </a:xfrm>
          <a:gradFill>
            <a:gsLst>
              <a:gs pos="72568">
                <a:schemeClr val="accent4"/>
              </a:gs>
              <a:gs pos="25668">
                <a:schemeClr val="accent2"/>
              </a:gs>
              <a:gs pos="0">
                <a:schemeClr val="accent1"/>
              </a:gs>
              <a:gs pos="50000">
                <a:schemeClr val="accent3"/>
              </a:gs>
              <a:gs pos="100000">
                <a:schemeClr val="accent5"/>
              </a:gs>
            </a:gsLst>
            <a:path path="circle">
              <a:fillToRect l="50000" t="130000" r="50000" b="-30000"/>
            </a:path>
          </a:gradFill>
        </p:grpSpPr>
        <p:sp>
          <p:nvSpPr>
            <p:cNvPr id="63" name="Freeform 38"/>
            <p:cNvSpPr>
              <a:spLocks/>
            </p:cNvSpPr>
            <p:nvPr/>
          </p:nvSpPr>
          <p:spPr bwMode="auto">
            <a:xfrm>
              <a:off x="9882845" y="5620616"/>
              <a:ext cx="109380" cy="118956"/>
            </a:xfrm>
            <a:custGeom>
              <a:avLst/>
              <a:gdLst>
                <a:gd name="T0" fmla="*/ 42 w 83"/>
                <a:gd name="T1" fmla="*/ 13 h 89"/>
                <a:gd name="T2" fmla="*/ 75 w 83"/>
                <a:gd name="T3" fmla="*/ 5 h 89"/>
                <a:gd name="T4" fmla="*/ 83 w 83"/>
                <a:gd name="T5" fmla="*/ 29 h 89"/>
                <a:gd name="T6" fmla="*/ 48 w 83"/>
                <a:gd name="T7" fmla="*/ 89 h 89"/>
                <a:gd name="T8" fmla="*/ 0 w 83"/>
                <a:gd name="T9" fmla="*/ 13 h 89"/>
                <a:gd name="T10" fmla="*/ 42 w 83"/>
                <a:gd name="T11" fmla="*/ 13 h 89"/>
              </a:gdLst>
              <a:ahLst/>
              <a:cxnLst>
                <a:cxn ang="0">
                  <a:pos x="T0" y="T1"/>
                </a:cxn>
                <a:cxn ang="0">
                  <a:pos x="T2" y="T3"/>
                </a:cxn>
                <a:cxn ang="0">
                  <a:pos x="T4" y="T5"/>
                </a:cxn>
                <a:cxn ang="0">
                  <a:pos x="T6" y="T7"/>
                </a:cxn>
                <a:cxn ang="0">
                  <a:pos x="T8" y="T9"/>
                </a:cxn>
                <a:cxn ang="0">
                  <a:pos x="T10" y="T11"/>
                </a:cxn>
              </a:cxnLst>
              <a:rect l="0" t="0" r="r" b="b"/>
              <a:pathLst>
                <a:path w="83" h="89">
                  <a:moveTo>
                    <a:pt x="42" y="13"/>
                  </a:moveTo>
                  <a:cubicBezTo>
                    <a:pt x="52" y="13"/>
                    <a:pt x="65" y="8"/>
                    <a:pt x="75" y="5"/>
                  </a:cubicBezTo>
                  <a:cubicBezTo>
                    <a:pt x="77" y="15"/>
                    <a:pt x="83" y="19"/>
                    <a:pt x="83" y="29"/>
                  </a:cubicBezTo>
                  <a:cubicBezTo>
                    <a:pt x="83" y="47"/>
                    <a:pt x="63" y="89"/>
                    <a:pt x="48" y="89"/>
                  </a:cubicBezTo>
                  <a:cubicBezTo>
                    <a:pt x="25" y="89"/>
                    <a:pt x="0" y="30"/>
                    <a:pt x="0" y="13"/>
                  </a:cubicBezTo>
                  <a:cubicBezTo>
                    <a:pt x="0" y="0"/>
                    <a:pt x="41" y="13"/>
                    <a:pt x="42" y="13"/>
                  </a:cubicBezTo>
                  <a:close/>
                </a:path>
              </a:pathLst>
            </a:custGeom>
            <a:grpFill/>
            <a:ln w="9525">
              <a:noFill/>
              <a:round/>
              <a:headEnd/>
              <a:tailEnd/>
            </a:ln>
            <a:effectLst>
              <a:innerShdw blurRad="63500" dist="50800" dir="18900000">
                <a:prstClr val="black">
                  <a:alpha val="50000"/>
                </a:prstClr>
              </a:innerShdw>
            </a:effectLst>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64" name="Freeform 42"/>
            <p:cNvSpPr>
              <a:spLocks/>
            </p:cNvSpPr>
            <p:nvPr/>
          </p:nvSpPr>
          <p:spPr bwMode="auto">
            <a:xfrm>
              <a:off x="8988398" y="4654763"/>
              <a:ext cx="1150255" cy="917916"/>
            </a:xfrm>
            <a:custGeom>
              <a:avLst/>
              <a:gdLst>
                <a:gd name="T0" fmla="*/ 872 w 872"/>
                <a:gd name="T1" fmla="*/ 420 h 691"/>
                <a:gd name="T2" fmla="*/ 861 w 872"/>
                <a:gd name="T3" fmla="*/ 491 h 691"/>
                <a:gd name="T4" fmla="*/ 821 w 872"/>
                <a:gd name="T5" fmla="*/ 563 h 691"/>
                <a:gd name="T6" fmla="*/ 799 w 872"/>
                <a:gd name="T7" fmla="*/ 633 h 691"/>
                <a:gd name="T8" fmla="*/ 684 w 872"/>
                <a:gd name="T9" fmla="*/ 667 h 691"/>
                <a:gd name="T10" fmla="*/ 576 w 872"/>
                <a:gd name="T11" fmla="*/ 631 h 691"/>
                <a:gd name="T12" fmla="*/ 565 w 872"/>
                <a:gd name="T13" fmla="*/ 595 h 691"/>
                <a:gd name="T14" fmla="*/ 540 w 872"/>
                <a:gd name="T15" fmla="*/ 601 h 691"/>
                <a:gd name="T16" fmla="*/ 538 w 872"/>
                <a:gd name="T17" fmla="*/ 568 h 691"/>
                <a:gd name="T18" fmla="*/ 518 w 872"/>
                <a:gd name="T19" fmla="*/ 593 h 691"/>
                <a:gd name="T20" fmla="*/ 532 w 872"/>
                <a:gd name="T21" fmla="*/ 528 h 691"/>
                <a:gd name="T22" fmla="*/ 477 w 872"/>
                <a:gd name="T23" fmla="*/ 569 h 691"/>
                <a:gd name="T24" fmla="*/ 368 w 872"/>
                <a:gd name="T25" fmla="*/ 498 h 691"/>
                <a:gd name="T26" fmla="*/ 226 w 872"/>
                <a:gd name="T27" fmla="*/ 556 h 691"/>
                <a:gd name="T28" fmla="*/ 159 w 872"/>
                <a:gd name="T29" fmla="*/ 561 h 691"/>
                <a:gd name="T30" fmla="*/ 38 w 872"/>
                <a:gd name="T31" fmla="*/ 560 h 691"/>
                <a:gd name="T32" fmla="*/ 40 w 872"/>
                <a:gd name="T33" fmla="*/ 474 h 691"/>
                <a:gd name="T34" fmla="*/ 4 w 872"/>
                <a:gd name="T35" fmla="*/ 369 h 691"/>
                <a:gd name="T36" fmla="*/ 16 w 872"/>
                <a:gd name="T37" fmla="*/ 369 h 691"/>
                <a:gd name="T38" fmla="*/ 6 w 872"/>
                <a:gd name="T39" fmla="*/ 317 h 691"/>
                <a:gd name="T40" fmla="*/ 15 w 872"/>
                <a:gd name="T41" fmla="*/ 262 h 691"/>
                <a:gd name="T42" fmla="*/ 56 w 872"/>
                <a:gd name="T43" fmla="*/ 239 h 691"/>
                <a:gd name="T44" fmla="*/ 196 w 872"/>
                <a:gd name="T45" fmla="*/ 172 h 691"/>
                <a:gd name="T46" fmla="*/ 206 w 872"/>
                <a:gd name="T47" fmla="*/ 138 h 691"/>
                <a:gd name="T48" fmla="*/ 225 w 872"/>
                <a:gd name="T49" fmla="*/ 128 h 691"/>
                <a:gd name="T50" fmla="*/ 258 w 872"/>
                <a:gd name="T51" fmla="*/ 91 h 691"/>
                <a:gd name="T52" fmla="*/ 321 w 872"/>
                <a:gd name="T53" fmla="*/ 105 h 691"/>
                <a:gd name="T54" fmla="*/ 349 w 872"/>
                <a:gd name="T55" fmla="*/ 103 h 691"/>
                <a:gd name="T56" fmla="*/ 362 w 872"/>
                <a:gd name="T57" fmla="*/ 55 h 691"/>
                <a:gd name="T58" fmla="*/ 419 w 872"/>
                <a:gd name="T59" fmla="*/ 31 h 691"/>
                <a:gd name="T60" fmla="*/ 474 w 872"/>
                <a:gd name="T61" fmla="*/ 35 h 691"/>
                <a:gd name="T62" fmla="*/ 510 w 872"/>
                <a:gd name="T63" fmla="*/ 43 h 691"/>
                <a:gd name="T64" fmla="*/ 483 w 872"/>
                <a:gd name="T65" fmla="*/ 99 h 691"/>
                <a:gd name="T66" fmla="*/ 506 w 872"/>
                <a:gd name="T67" fmla="*/ 122 h 691"/>
                <a:gd name="T68" fmla="*/ 586 w 872"/>
                <a:gd name="T69" fmla="*/ 164 h 691"/>
                <a:gd name="T70" fmla="*/ 618 w 872"/>
                <a:gd name="T71" fmla="*/ 27 h 691"/>
                <a:gd name="T72" fmla="*/ 655 w 872"/>
                <a:gd name="T73" fmla="*/ 51 h 691"/>
                <a:gd name="T74" fmla="*/ 688 w 872"/>
                <a:gd name="T75" fmla="*/ 91 h 691"/>
                <a:gd name="T76" fmla="*/ 720 w 872"/>
                <a:gd name="T77" fmla="*/ 188 h 691"/>
                <a:gd name="T78" fmla="*/ 785 w 872"/>
                <a:gd name="T79" fmla="*/ 263 h 691"/>
                <a:gd name="T80" fmla="*/ 853 w 872"/>
                <a:gd name="T81" fmla="*/ 334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2" h="691">
                  <a:moveTo>
                    <a:pt x="852" y="336"/>
                  </a:moveTo>
                  <a:cubicBezTo>
                    <a:pt x="864" y="353"/>
                    <a:pt x="872" y="396"/>
                    <a:pt x="872" y="420"/>
                  </a:cubicBezTo>
                  <a:cubicBezTo>
                    <a:pt x="872" y="437"/>
                    <a:pt x="867" y="462"/>
                    <a:pt x="861" y="469"/>
                  </a:cubicBezTo>
                  <a:cubicBezTo>
                    <a:pt x="861" y="491"/>
                    <a:pt x="861" y="491"/>
                    <a:pt x="861" y="491"/>
                  </a:cubicBezTo>
                  <a:cubicBezTo>
                    <a:pt x="857" y="498"/>
                    <a:pt x="859" y="501"/>
                    <a:pt x="855" y="507"/>
                  </a:cubicBezTo>
                  <a:cubicBezTo>
                    <a:pt x="842" y="529"/>
                    <a:pt x="828" y="537"/>
                    <a:pt x="821" y="563"/>
                  </a:cubicBezTo>
                  <a:cubicBezTo>
                    <a:pt x="814" y="582"/>
                    <a:pt x="799" y="607"/>
                    <a:pt x="799" y="634"/>
                  </a:cubicBezTo>
                  <a:cubicBezTo>
                    <a:pt x="799" y="633"/>
                    <a:pt x="799" y="633"/>
                    <a:pt x="799" y="633"/>
                  </a:cubicBezTo>
                  <a:cubicBezTo>
                    <a:pt x="790" y="669"/>
                    <a:pt x="728" y="653"/>
                    <a:pt x="722" y="691"/>
                  </a:cubicBezTo>
                  <a:cubicBezTo>
                    <a:pt x="716" y="690"/>
                    <a:pt x="685" y="672"/>
                    <a:pt x="684" y="667"/>
                  </a:cubicBezTo>
                  <a:cubicBezTo>
                    <a:pt x="667" y="669"/>
                    <a:pt x="673" y="684"/>
                    <a:pt x="654" y="684"/>
                  </a:cubicBezTo>
                  <a:cubicBezTo>
                    <a:pt x="624" y="684"/>
                    <a:pt x="576" y="664"/>
                    <a:pt x="576" y="631"/>
                  </a:cubicBezTo>
                  <a:cubicBezTo>
                    <a:pt x="576" y="619"/>
                    <a:pt x="566" y="610"/>
                    <a:pt x="565" y="599"/>
                  </a:cubicBezTo>
                  <a:cubicBezTo>
                    <a:pt x="565" y="599"/>
                    <a:pt x="565" y="596"/>
                    <a:pt x="565" y="595"/>
                  </a:cubicBezTo>
                  <a:cubicBezTo>
                    <a:pt x="559" y="599"/>
                    <a:pt x="555" y="599"/>
                    <a:pt x="549" y="601"/>
                  </a:cubicBezTo>
                  <a:cubicBezTo>
                    <a:pt x="540" y="601"/>
                    <a:pt x="540" y="601"/>
                    <a:pt x="540" y="601"/>
                  </a:cubicBezTo>
                  <a:cubicBezTo>
                    <a:pt x="543" y="596"/>
                    <a:pt x="546" y="591"/>
                    <a:pt x="546" y="584"/>
                  </a:cubicBezTo>
                  <a:cubicBezTo>
                    <a:pt x="546" y="574"/>
                    <a:pt x="541" y="571"/>
                    <a:pt x="538" y="568"/>
                  </a:cubicBezTo>
                  <a:cubicBezTo>
                    <a:pt x="538" y="570"/>
                    <a:pt x="537" y="573"/>
                    <a:pt x="537" y="576"/>
                  </a:cubicBezTo>
                  <a:cubicBezTo>
                    <a:pt x="530" y="579"/>
                    <a:pt x="529" y="593"/>
                    <a:pt x="518" y="593"/>
                  </a:cubicBezTo>
                  <a:cubicBezTo>
                    <a:pt x="514" y="593"/>
                    <a:pt x="510" y="589"/>
                    <a:pt x="510" y="585"/>
                  </a:cubicBezTo>
                  <a:cubicBezTo>
                    <a:pt x="529" y="581"/>
                    <a:pt x="533" y="540"/>
                    <a:pt x="532" y="528"/>
                  </a:cubicBezTo>
                  <a:cubicBezTo>
                    <a:pt x="518" y="542"/>
                    <a:pt x="499" y="584"/>
                    <a:pt x="483" y="584"/>
                  </a:cubicBezTo>
                  <a:cubicBezTo>
                    <a:pt x="474" y="584"/>
                    <a:pt x="477" y="569"/>
                    <a:pt x="477" y="569"/>
                  </a:cubicBezTo>
                  <a:cubicBezTo>
                    <a:pt x="472" y="569"/>
                    <a:pt x="455" y="530"/>
                    <a:pt x="449" y="522"/>
                  </a:cubicBezTo>
                  <a:cubicBezTo>
                    <a:pt x="437" y="506"/>
                    <a:pt x="393" y="498"/>
                    <a:pt x="368" y="498"/>
                  </a:cubicBezTo>
                  <a:cubicBezTo>
                    <a:pt x="340" y="498"/>
                    <a:pt x="335" y="510"/>
                    <a:pt x="318" y="516"/>
                  </a:cubicBezTo>
                  <a:cubicBezTo>
                    <a:pt x="280" y="529"/>
                    <a:pt x="232" y="515"/>
                    <a:pt x="226" y="556"/>
                  </a:cubicBezTo>
                  <a:cubicBezTo>
                    <a:pt x="210" y="557"/>
                    <a:pt x="197" y="561"/>
                    <a:pt x="181" y="561"/>
                  </a:cubicBezTo>
                  <a:cubicBezTo>
                    <a:pt x="168" y="555"/>
                    <a:pt x="168" y="561"/>
                    <a:pt x="159" y="561"/>
                  </a:cubicBezTo>
                  <a:cubicBezTo>
                    <a:pt x="133" y="561"/>
                    <a:pt x="121" y="588"/>
                    <a:pt x="87" y="588"/>
                  </a:cubicBezTo>
                  <a:cubicBezTo>
                    <a:pt x="75" y="588"/>
                    <a:pt x="38" y="571"/>
                    <a:pt x="38" y="560"/>
                  </a:cubicBezTo>
                  <a:cubicBezTo>
                    <a:pt x="38" y="548"/>
                    <a:pt x="56" y="542"/>
                    <a:pt x="56" y="524"/>
                  </a:cubicBezTo>
                  <a:cubicBezTo>
                    <a:pt x="56" y="501"/>
                    <a:pt x="44" y="488"/>
                    <a:pt x="40" y="474"/>
                  </a:cubicBezTo>
                  <a:cubicBezTo>
                    <a:pt x="31" y="439"/>
                    <a:pt x="29" y="428"/>
                    <a:pt x="19" y="397"/>
                  </a:cubicBezTo>
                  <a:cubicBezTo>
                    <a:pt x="16" y="385"/>
                    <a:pt x="0" y="381"/>
                    <a:pt x="4" y="369"/>
                  </a:cubicBezTo>
                  <a:cubicBezTo>
                    <a:pt x="6" y="366"/>
                    <a:pt x="6" y="363"/>
                    <a:pt x="9" y="359"/>
                  </a:cubicBezTo>
                  <a:cubicBezTo>
                    <a:pt x="10" y="363"/>
                    <a:pt x="13" y="367"/>
                    <a:pt x="16" y="369"/>
                  </a:cubicBezTo>
                  <a:cubicBezTo>
                    <a:pt x="18" y="366"/>
                    <a:pt x="16" y="363"/>
                    <a:pt x="16" y="359"/>
                  </a:cubicBezTo>
                  <a:cubicBezTo>
                    <a:pt x="16" y="347"/>
                    <a:pt x="6" y="337"/>
                    <a:pt x="6" y="317"/>
                  </a:cubicBezTo>
                  <a:cubicBezTo>
                    <a:pt x="6" y="293"/>
                    <a:pt x="6" y="292"/>
                    <a:pt x="6" y="271"/>
                  </a:cubicBezTo>
                  <a:cubicBezTo>
                    <a:pt x="6" y="265"/>
                    <a:pt x="12" y="263"/>
                    <a:pt x="15" y="262"/>
                  </a:cubicBezTo>
                  <a:cubicBezTo>
                    <a:pt x="16" y="264"/>
                    <a:pt x="16" y="267"/>
                    <a:pt x="16" y="270"/>
                  </a:cubicBezTo>
                  <a:cubicBezTo>
                    <a:pt x="30" y="268"/>
                    <a:pt x="47" y="248"/>
                    <a:pt x="56" y="239"/>
                  </a:cubicBezTo>
                  <a:cubicBezTo>
                    <a:pt x="65" y="230"/>
                    <a:pt x="92" y="228"/>
                    <a:pt x="106" y="226"/>
                  </a:cubicBezTo>
                  <a:cubicBezTo>
                    <a:pt x="134" y="221"/>
                    <a:pt x="196" y="199"/>
                    <a:pt x="196" y="172"/>
                  </a:cubicBezTo>
                  <a:cubicBezTo>
                    <a:pt x="196" y="167"/>
                    <a:pt x="196" y="163"/>
                    <a:pt x="196" y="158"/>
                  </a:cubicBezTo>
                  <a:cubicBezTo>
                    <a:pt x="196" y="150"/>
                    <a:pt x="198" y="142"/>
                    <a:pt x="206" y="138"/>
                  </a:cubicBezTo>
                  <a:cubicBezTo>
                    <a:pt x="209" y="145"/>
                    <a:pt x="214" y="149"/>
                    <a:pt x="217" y="154"/>
                  </a:cubicBezTo>
                  <a:cubicBezTo>
                    <a:pt x="225" y="149"/>
                    <a:pt x="221" y="137"/>
                    <a:pt x="225" y="128"/>
                  </a:cubicBezTo>
                  <a:cubicBezTo>
                    <a:pt x="231" y="131"/>
                    <a:pt x="235" y="134"/>
                    <a:pt x="241" y="134"/>
                  </a:cubicBezTo>
                  <a:cubicBezTo>
                    <a:pt x="241" y="112"/>
                    <a:pt x="256" y="109"/>
                    <a:pt x="258" y="91"/>
                  </a:cubicBezTo>
                  <a:cubicBezTo>
                    <a:pt x="278" y="91"/>
                    <a:pt x="282" y="75"/>
                    <a:pt x="298" y="75"/>
                  </a:cubicBezTo>
                  <a:cubicBezTo>
                    <a:pt x="312" y="75"/>
                    <a:pt x="319" y="91"/>
                    <a:pt x="321" y="105"/>
                  </a:cubicBezTo>
                  <a:cubicBezTo>
                    <a:pt x="324" y="99"/>
                    <a:pt x="330" y="96"/>
                    <a:pt x="337" y="96"/>
                  </a:cubicBezTo>
                  <a:cubicBezTo>
                    <a:pt x="341" y="96"/>
                    <a:pt x="347" y="102"/>
                    <a:pt x="349" y="103"/>
                  </a:cubicBezTo>
                  <a:cubicBezTo>
                    <a:pt x="353" y="95"/>
                    <a:pt x="351" y="90"/>
                    <a:pt x="351" y="83"/>
                  </a:cubicBezTo>
                  <a:cubicBezTo>
                    <a:pt x="351" y="72"/>
                    <a:pt x="362" y="66"/>
                    <a:pt x="362" y="55"/>
                  </a:cubicBezTo>
                  <a:cubicBezTo>
                    <a:pt x="362" y="44"/>
                    <a:pt x="393" y="37"/>
                    <a:pt x="405" y="37"/>
                  </a:cubicBezTo>
                  <a:cubicBezTo>
                    <a:pt x="411" y="37"/>
                    <a:pt x="417" y="32"/>
                    <a:pt x="419" y="31"/>
                  </a:cubicBezTo>
                  <a:cubicBezTo>
                    <a:pt x="415" y="24"/>
                    <a:pt x="407" y="22"/>
                    <a:pt x="405" y="13"/>
                  </a:cubicBezTo>
                  <a:cubicBezTo>
                    <a:pt x="431" y="24"/>
                    <a:pt x="446" y="35"/>
                    <a:pt x="474" y="35"/>
                  </a:cubicBezTo>
                  <a:cubicBezTo>
                    <a:pt x="483" y="35"/>
                    <a:pt x="487" y="29"/>
                    <a:pt x="495" y="29"/>
                  </a:cubicBezTo>
                  <a:cubicBezTo>
                    <a:pt x="499" y="29"/>
                    <a:pt x="510" y="37"/>
                    <a:pt x="510" y="43"/>
                  </a:cubicBezTo>
                  <a:cubicBezTo>
                    <a:pt x="510" y="53"/>
                    <a:pt x="499" y="54"/>
                    <a:pt x="493" y="59"/>
                  </a:cubicBezTo>
                  <a:cubicBezTo>
                    <a:pt x="483" y="99"/>
                    <a:pt x="483" y="99"/>
                    <a:pt x="483" y="99"/>
                  </a:cubicBezTo>
                  <a:cubicBezTo>
                    <a:pt x="483" y="105"/>
                    <a:pt x="494" y="103"/>
                    <a:pt x="499" y="107"/>
                  </a:cubicBezTo>
                  <a:cubicBezTo>
                    <a:pt x="503" y="110"/>
                    <a:pt x="503" y="122"/>
                    <a:pt x="506" y="122"/>
                  </a:cubicBezTo>
                  <a:cubicBezTo>
                    <a:pt x="527" y="130"/>
                    <a:pt x="538" y="134"/>
                    <a:pt x="557" y="142"/>
                  </a:cubicBezTo>
                  <a:cubicBezTo>
                    <a:pt x="568" y="146"/>
                    <a:pt x="571" y="164"/>
                    <a:pt x="586" y="164"/>
                  </a:cubicBezTo>
                  <a:cubicBezTo>
                    <a:pt x="609" y="164"/>
                    <a:pt x="614" y="117"/>
                    <a:pt x="618" y="99"/>
                  </a:cubicBezTo>
                  <a:cubicBezTo>
                    <a:pt x="618" y="27"/>
                    <a:pt x="618" y="27"/>
                    <a:pt x="618" y="27"/>
                  </a:cubicBezTo>
                  <a:cubicBezTo>
                    <a:pt x="630" y="17"/>
                    <a:pt x="626" y="7"/>
                    <a:pt x="639" y="0"/>
                  </a:cubicBezTo>
                  <a:cubicBezTo>
                    <a:pt x="641" y="22"/>
                    <a:pt x="651" y="36"/>
                    <a:pt x="655" y="51"/>
                  </a:cubicBezTo>
                  <a:cubicBezTo>
                    <a:pt x="658" y="62"/>
                    <a:pt x="655" y="76"/>
                    <a:pt x="663" y="83"/>
                  </a:cubicBezTo>
                  <a:cubicBezTo>
                    <a:pt x="671" y="85"/>
                    <a:pt x="685" y="90"/>
                    <a:pt x="688" y="91"/>
                  </a:cubicBezTo>
                  <a:cubicBezTo>
                    <a:pt x="697" y="98"/>
                    <a:pt x="697" y="123"/>
                    <a:pt x="701" y="136"/>
                  </a:cubicBezTo>
                  <a:cubicBezTo>
                    <a:pt x="708" y="157"/>
                    <a:pt x="714" y="168"/>
                    <a:pt x="720" y="188"/>
                  </a:cubicBezTo>
                  <a:cubicBezTo>
                    <a:pt x="726" y="207"/>
                    <a:pt x="758" y="214"/>
                    <a:pt x="771" y="227"/>
                  </a:cubicBezTo>
                  <a:cubicBezTo>
                    <a:pt x="780" y="237"/>
                    <a:pt x="782" y="252"/>
                    <a:pt x="785" y="263"/>
                  </a:cubicBezTo>
                  <a:cubicBezTo>
                    <a:pt x="788" y="273"/>
                    <a:pt x="800" y="273"/>
                    <a:pt x="810" y="273"/>
                  </a:cubicBezTo>
                  <a:cubicBezTo>
                    <a:pt x="810" y="305"/>
                    <a:pt x="839" y="319"/>
                    <a:pt x="853" y="334"/>
                  </a:cubicBezTo>
                  <a:lnTo>
                    <a:pt x="852" y="336"/>
                  </a:lnTo>
                  <a:close/>
                </a:path>
              </a:pathLst>
            </a:custGeom>
            <a:grpFill/>
            <a:ln w="9525">
              <a:noFill/>
              <a:round/>
              <a:headEnd/>
              <a:tailEnd/>
            </a:ln>
            <a:effectLst>
              <a:innerShdw blurRad="63500" dist="50800" dir="18900000">
                <a:prstClr val="black">
                  <a:alpha val="50000"/>
                </a:prstClr>
              </a:innerShdw>
            </a:effectLst>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grpSp>
      <p:sp>
        <p:nvSpPr>
          <p:cNvPr id="10" name="Rectangle 9"/>
          <p:cNvSpPr/>
          <p:nvPr/>
        </p:nvSpPr>
        <p:spPr>
          <a:xfrm>
            <a:off x="0" y="6280727"/>
            <a:ext cx="12192000" cy="5772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KolinLogo-Icon.png"/>
          <p:cNvPicPr>
            <a:picLocks noChangeAspect="1"/>
          </p:cNvPicPr>
          <p:nvPr/>
        </p:nvPicPr>
        <p:blipFill>
          <a:blip r:embed="rId3" cstate="print"/>
          <a:srcRect/>
          <a:stretch>
            <a:fillRect/>
          </a:stretch>
        </p:blipFill>
        <p:spPr bwMode="auto">
          <a:xfrm>
            <a:off x="11157526" y="6444427"/>
            <a:ext cx="858981" cy="302737"/>
          </a:xfrm>
          <a:prstGeom prst="rect">
            <a:avLst/>
          </a:prstGeom>
          <a:noFill/>
          <a:ln w="9525">
            <a:noFill/>
            <a:miter lim="800000"/>
            <a:headEnd/>
            <a:tailEnd/>
          </a:ln>
        </p:spPr>
      </p:pic>
      <p:pic>
        <p:nvPicPr>
          <p:cNvPr id="50" name="Picture 49" descr="Kolin-Home-Icon.png"/>
          <p:cNvPicPr>
            <a:picLocks noChangeAspect="1"/>
          </p:cNvPicPr>
          <p:nvPr/>
        </p:nvPicPr>
        <p:blipFill>
          <a:blip r:embed="rId4" cstate="print"/>
          <a:srcRect/>
          <a:stretch>
            <a:fillRect/>
          </a:stretch>
        </p:blipFill>
        <p:spPr bwMode="auto">
          <a:xfrm>
            <a:off x="142122" y="6326910"/>
            <a:ext cx="393587" cy="448252"/>
          </a:xfrm>
          <a:prstGeom prst="rect">
            <a:avLst/>
          </a:prstGeom>
          <a:noFill/>
          <a:ln w="9525">
            <a:noFill/>
            <a:miter lim="800000"/>
            <a:headEnd/>
            <a:tailEnd/>
          </a:ln>
        </p:spPr>
      </p:pic>
      <p:sp>
        <p:nvSpPr>
          <p:cNvPr id="58" name="TextBox 57"/>
          <p:cNvSpPr txBox="1"/>
          <p:nvPr/>
        </p:nvSpPr>
        <p:spPr>
          <a:xfrm>
            <a:off x="0" y="183736"/>
            <a:ext cx="12192000" cy="584775"/>
          </a:xfrm>
          <a:prstGeom prst="rect">
            <a:avLst/>
          </a:prstGeom>
          <a:noFill/>
        </p:spPr>
        <p:txBody>
          <a:bodyPr wrap="square" rtlCol="0">
            <a:spAutoFit/>
          </a:bodyPr>
          <a:lstStyle/>
          <a:p>
            <a:pPr algn="ctr"/>
            <a:r>
              <a:rPr lang="en-GB" sz="3200" b="1" dirty="0" smtClean="0">
                <a:latin typeface="Arial" pitchFamily="34" charset="0"/>
                <a:cs typeface="Arial" pitchFamily="34" charset="0"/>
              </a:rPr>
              <a:t>FEATURES</a:t>
            </a:r>
            <a:endParaRPr lang="en-US" sz="3200" b="1" dirty="0">
              <a:latin typeface="Arial" pitchFamily="34" charset="0"/>
              <a:cs typeface="Arial" pitchFamily="34" charset="0"/>
            </a:endParaRPr>
          </a:p>
        </p:txBody>
      </p:sp>
      <p:pic>
        <p:nvPicPr>
          <p:cNvPr id="15" name="Picture 14" descr="Untitled.png"/>
          <p:cNvPicPr>
            <a:picLocks noChangeAspect="1"/>
          </p:cNvPicPr>
          <p:nvPr/>
        </p:nvPicPr>
        <p:blipFill>
          <a:blip r:embed="rId5"/>
          <a:stretch>
            <a:fillRect/>
          </a:stretch>
        </p:blipFill>
        <p:spPr>
          <a:xfrm>
            <a:off x="2020979" y="830857"/>
            <a:ext cx="8067230" cy="5090971"/>
          </a:xfrm>
          <a:prstGeom prst="rect">
            <a:avLst/>
          </a:prstGeom>
        </p:spPr>
      </p:pic>
    </p:spTree>
    <p:extLst>
      <p:ext uri="{BB962C8B-B14F-4D97-AF65-F5344CB8AC3E}">
        <p14:creationId xmlns:p14="http://schemas.microsoft.com/office/powerpoint/2010/main" xmlns="" val="2724454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8"/>
          <p:cNvGrpSpPr/>
          <p:nvPr/>
        </p:nvGrpSpPr>
        <p:grpSpPr>
          <a:xfrm>
            <a:off x="9502898" y="-1293091"/>
            <a:ext cx="3464956" cy="3539999"/>
            <a:chOff x="8988398" y="4654763"/>
            <a:chExt cx="1150255" cy="1084809"/>
          </a:xfrm>
          <a:gradFill>
            <a:gsLst>
              <a:gs pos="72568">
                <a:schemeClr val="accent4"/>
              </a:gs>
              <a:gs pos="25668">
                <a:schemeClr val="accent2"/>
              </a:gs>
              <a:gs pos="0">
                <a:schemeClr val="accent1"/>
              </a:gs>
              <a:gs pos="50000">
                <a:schemeClr val="accent3"/>
              </a:gs>
              <a:gs pos="100000">
                <a:schemeClr val="accent5"/>
              </a:gs>
            </a:gsLst>
            <a:path path="circle">
              <a:fillToRect l="50000" t="130000" r="50000" b="-30000"/>
            </a:path>
          </a:gradFill>
        </p:grpSpPr>
        <p:sp>
          <p:nvSpPr>
            <p:cNvPr id="60" name="Freeform 38"/>
            <p:cNvSpPr>
              <a:spLocks/>
            </p:cNvSpPr>
            <p:nvPr/>
          </p:nvSpPr>
          <p:spPr bwMode="auto">
            <a:xfrm>
              <a:off x="9882845" y="5620616"/>
              <a:ext cx="109380" cy="118956"/>
            </a:xfrm>
            <a:custGeom>
              <a:avLst/>
              <a:gdLst>
                <a:gd name="T0" fmla="*/ 42 w 83"/>
                <a:gd name="T1" fmla="*/ 13 h 89"/>
                <a:gd name="T2" fmla="*/ 75 w 83"/>
                <a:gd name="T3" fmla="*/ 5 h 89"/>
                <a:gd name="T4" fmla="*/ 83 w 83"/>
                <a:gd name="T5" fmla="*/ 29 h 89"/>
                <a:gd name="T6" fmla="*/ 48 w 83"/>
                <a:gd name="T7" fmla="*/ 89 h 89"/>
                <a:gd name="T8" fmla="*/ 0 w 83"/>
                <a:gd name="T9" fmla="*/ 13 h 89"/>
                <a:gd name="T10" fmla="*/ 42 w 83"/>
                <a:gd name="T11" fmla="*/ 13 h 89"/>
              </a:gdLst>
              <a:ahLst/>
              <a:cxnLst>
                <a:cxn ang="0">
                  <a:pos x="T0" y="T1"/>
                </a:cxn>
                <a:cxn ang="0">
                  <a:pos x="T2" y="T3"/>
                </a:cxn>
                <a:cxn ang="0">
                  <a:pos x="T4" y="T5"/>
                </a:cxn>
                <a:cxn ang="0">
                  <a:pos x="T6" y="T7"/>
                </a:cxn>
                <a:cxn ang="0">
                  <a:pos x="T8" y="T9"/>
                </a:cxn>
                <a:cxn ang="0">
                  <a:pos x="T10" y="T11"/>
                </a:cxn>
              </a:cxnLst>
              <a:rect l="0" t="0" r="r" b="b"/>
              <a:pathLst>
                <a:path w="83" h="89">
                  <a:moveTo>
                    <a:pt x="42" y="13"/>
                  </a:moveTo>
                  <a:cubicBezTo>
                    <a:pt x="52" y="13"/>
                    <a:pt x="65" y="8"/>
                    <a:pt x="75" y="5"/>
                  </a:cubicBezTo>
                  <a:cubicBezTo>
                    <a:pt x="77" y="15"/>
                    <a:pt x="83" y="19"/>
                    <a:pt x="83" y="29"/>
                  </a:cubicBezTo>
                  <a:cubicBezTo>
                    <a:pt x="83" y="47"/>
                    <a:pt x="63" y="89"/>
                    <a:pt x="48" y="89"/>
                  </a:cubicBezTo>
                  <a:cubicBezTo>
                    <a:pt x="25" y="89"/>
                    <a:pt x="0" y="30"/>
                    <a:pt x="0" y="13"/>
                  </a:cubicBezTo>
                  <a:cubicBezTo>
                    <a:pt x="0" y="0"/>
                    <a:pt x="41" y="13"/>
                    <a:pt x="42" y="13"/>
                  </a:cubicBezTo>
                  <a:close/>
                </a:path>
              </a:pathLst>
            </a:custGeom>
            <a:grpFill/>
            <a:ln w="9525">
              <a:noFill/>
              <a:round/>
              <a:headEnd/>
              <a:tailEnd/>
            </a:ln>
            <a:effectLst>
              <a:innerShdw blurRad="63500" dist="50800" dir="18900000">
                <a:prstClr val="black">
                  <a:alpha val="50000"/>
                </a:prstClr>
              </a:innerShdw>
            </a:effectLst>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61" name="Freeform 42"/>
            <p:cNvSpPr>
              <a:spLocks/>
            </p:cNvSpPr>
            <p:nvPr/>
          </p:nvSpPr>
          <p:spPr bwMode="auto">
            <a:xfrm>
              <a:off x="8988398" y="4654763"/>
              <a:ext cx="1150255" cy="917916"/>
            </a:xfrm>
            <a:custGeom>
              <a:avLst/>
              <a:gdLst>
                <a:gd name="T0" fmla="*/ 872 w 872"/>
                <a:gd name="T1" fmla="*/ 420 h 691"/>
                <a:gd name="T2" fmla="*/ 861 w 872"/>
                <a:gd name="T3" fmla="*/ 491 h 691"/>
                <a:gd name="T4" fmla="*/ 821 w 872"/>
                <a:gd name="T5" fmla="*/ 563 h 691"/>
                <a:gd name="T6" fmla="*/ 799 w 872"/>
                <a:gd name="T7" fmla="*/ 633 h 691"/>
                <a:gd name="T8" fmla="*/ 684 w 872"/>
                <a:gd name="T9" fmla="*/ 667 h 691"/>
                <a:gd name="T10" fmla="*/ 576 w 872"/>
                <a:gd name="T11" fmla="*/ 631 h 691"/>
                <a:gd name="T12" fmla="*/ 565 w 872"/>
                <a:gd name="T13" fmla="*/ 595 h 691"/>
                <a:gd name="T14" fmla="*/ 540 w 872"/>
                <a:gd name="T15" fmla="*/ 601 h 691"/>
                <a:gd name="T16" fmla="*/ 538 w 872"/>
                <a:gd name="T17" fmla="*/ 568 h 691"/>
                <a:gd name="T18" fmla="*/ 518 w 872"/>
                <a:gd name="T19" fmla="*/ 593 h 691"/>
                <a:gd name="T20" fmla="*/ 532 w 872"/>
                <a:gd name="T21" fmla="*/ 528 h 691"/>
                <a:gd name="T22" fmla="*/ 477 w 872"/>
                <a:gd name="T23" fmla="*/ 569 h 691"/>
                <a:gd name="T24" fmla="*/ 368 w 872"/>
                <a:gd name="T25" fmla="*/ 498 h 691"/>
                <a:gd name="T26" fmla="*/ 226 w 872"/>
                <a:gd name="T27" fmla="*/ 556 h 691"/>
                <a:gd name="T28" fmla="*/ 159 w 872"/>
                <a:gd name="T29" fmla="*/ 561 h 691"/>
                <a:gd name="T30" fmla="*/ 38 w 872"/>
                <a:gd name="T31" fmla="*/ 560 h 691"/>
                <a:gd name="T32" fmla="*/ 40 w 872"/>
                <a:gd name="T33" fmla="*/ 474 h 691"/>
                <a:gd name="T34" fmla="*/ 4 w 872"/>
                <a:gd name="T35" fmla="*/ 369 h 691"/>
                <a:gd name="T36" fmla="*/ 16 w 872"/>
                <a:gd name="T37" fmla="*/ 369 h 691"/>
                <a:gd name="T38" fmla="*/ 6 w 872"/>
                <a:gd name="T39" fmla="*/ 317 h 691"/>
                <a:gd name="T40" fmla="*/ 15 w 872"/>
                <a:gd name="T41" fmla="*/ 262 h 691"/>
                <a:gd name="T42" fmla="*/ 56 w 872"/>
                <a:gd name="T43" fmla="*/ 239 h 691"/>
                <a:gd name="T44" fmla="*/ 196 w 872"/>
                <a:gd name="T45" fmla="*/ 172 h 691"/>
                <a:gd name="T46" fmla="*/ 206 w 872"/>
                <a:gd name="T47" fmla="*/ 138 h 691"/>
                <a:gd name="T48" fmla="*/ 225 w 872"/>
                <a:gd name="T49" fmla="*/ 128 h 691"/>
                <a:gd name="T50" fmla="*/ 258 w 872"/>
                <a:gd name="T51" fmla="*/ 91 h 691"/>
                <a:gd name="T52" fmla="*/ 321 w 872"/>
                <a:gd name="T53" fmla="*/ 105 h 691"/>
                <a:gd name="T54" fmla="*/ 349 w 872"/>
                <a:gd name="T55" fmla="*/ 103 h 691"/>
                <a:gd name="T56" fmla="*/ 362 w 872"/>
                <a:gd name="T57" fmla="*/ 55 h 691"/>
                <a:gd name="T58" fmla="*/ 419 w 872"/>
                <a:gd name="T59" fmla="*/ 31 h 691"/>
                <a:gd name="T60" fmla="*/ 474 w 872"/>
                <a:gd name="T61" fmla="*/ 35 h 691"/>
                <a:gd name="T62" fmla="*/ 510 w 872"/>
                <a:gd name="T63" fmla="*/ 43 h 691"/>
                <a:gd name="T64" fmla="*/ 483 w 872"/>
                <a:gd name="T65" fmla="*/ 99 h 691"/>
                <a:gd name="T66" fmla="*/ 506 w 872"/>
                <a:gd name="T67" fmla="*/ 122 h 691"/>
                <a:gd name="T68" fmla="*/ 586 w 872"/>
                <a:gd name="T69" fmla="*/ 164 h 691"/>
                <a:gd name="T70" fmla="*/ 618 w 872"/>
                <a:gd name="T71" fmla="*/ 27 h 691"/>
                <a:gd name="T72" fmla="*/ 655 w 872"/>
                <a:gd name="T73" fmla="*/ 51 h 691"/>
                <a:gd name="T74" fmla="*/ 688 w 872"/>
                <a:gd name="T75" fmla="*/ 91 h 691"/>
                <a:gd name="T76" fmla="*/ 720 w 872"/>
                <a:gd name="T77" fmla="*/ 188 h 691"/>
                <a:gd name="T78" fmla="*/ 785 w 872"/>
                <a:gd name="T79" fmla="*/ 263 h 691"/>
                <a:gd name="T80" fmla="*/ 853 w 872"/>
                <a:gd name="T81" fmla="*/ 334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2" h="691">
                  <a:moveTo>
                    <a:pt x="852" y="336"/>
                  </a:moveTo>
                  <a:cubicBezTo>
                    <a:pt x="864" y="353"/>
                    <a:pt x="872" y="396"/>
                    <a:pt x="872" y="420"/>
                  </a:cubicBezTo>
                  <a:cubicBezTo>
                    <a:pt x="872" y="437"/>
                    <a:pt x="867" y="462"/>
                    <a:pt x="861" y="469"/>
                  </a:cubicBezTo>
                  <a:cubicBezTo>
                    <a:pt x="861" y="491"/>
                    <a:pt x="861" y="491"/>
                    <a:pt x="861" y="491"/>
                  </a:cubicBezTo>
                  <a:cubicBezTo>
                    <a:pt x="857" y="498"/>
                    <a:pt x="859" y="501"/>
                    <a:pt x="855" y="507"/>
                  </a:cubicBezTo>
                  <a:cubicBezTo>
                    <a:pt x="842" y="529"/>
                    <a:pt x="828" y="537"/>
                    <a:pt x="821" y="563"/>
                  </a:cubicBezTo>
                  <a:cubicBezTo>
                    <a:pt x="814" y="582"/>
                    <a:pt x="799" y="607"/>
                    <a:pt x="799" y="634"/>
                  </a:cubicBezTo>
                  <a:cubicBezTo>
                    <a:pt x="799" y="633"/>
                    <a:pt x="799" y="633"/>
                    <a:pt x="799" y="633"/>
                  </a:cubicBezTo>
                  <a:cubicBezTo>
                    <a:pt x="790" y="669"/>
                    <a:pt x="728" y="653"/>
                    <a:pt x="722" y="691"/>
                  </a:cubicBezTo>
                  <a:cubicBezTo>
                    <a:pt x="716" y="690"/>
                    <a:pt x="685" y="672"/>
                    <a:pt x="684" y="667"/>
                  </a:cubicBezTo>
                  <a:cubicBezTo>
                    <a:pt x="667" y="669"/>
                    <a:pt x="673" y="684"/>
                    <a:pt x="654" y="684"/>
                  </a:cubicBezTo>
                  <a:cubicBezTo>
                    <a:pt x="624" y="684"/>
                    <a:pt x="576" y="664"/>
                    <a:pt x="576" y="631"/>
                  </a:cubicBezTo>
                  <a:cubicBezTo>
                    <a:pt x="576" y="619"/>
                    <a:pt x="566" y="610"/>
                    <a:pt x="565" y="599"/>
                  </a:cubicBezTo>
                  <a:cubicBezTo>
                    <a:pt x="565" y="599"/>
                    <a:pt x="565" y="596"/>
                    <a:pt x="565" y="595"/>
                  </a:cubicBezTo>
                  <a:cubicBezTo>
                    <a:pt x="559" y="599"/>
                    <a:pt x="555" y="599"/>
                    <a:pt x="549" y="601"/>
                  </a:cubicBezTo>
                  <a:cubicBezTo>
                    <a:pt x="540" y="601"/>
                    <a:pt x="540" y="601"/>
                    <a:pt x="540" y="601"/>
                  </a:cubicBezTo>
                  <a:cubicBezTo>
                    <a:pt x="543" y="596"/>
                    <a:pt x="546" y="591"/>
                    <a:pt x="546" y="584"/>
                  </a:cubicBezTo>
                  <a:cubicBezTo>
                    <a:pt x="546" y="574"/>
                    <a:pt x="541" y="571"/>
                    <a:pt x="538" y="568"/>
                  </a:cubicBezTo>
                  <a:cubicBezTo>
                    <a:pt x="538" y="570"/>
                    <a:pt x="537" y="573"/>
                    <a:pt x="537" y="576"/>
                  </a:cubicBezTo>
                  <a:cubicBezTo>
                    <a:pt x="530" y="579"/>
                    <a:pt x="529" y="593"/>
                    <a:pt x="518" y="593"/>
                  </a:cubicBezTo>
                  <a:cubicBezTo>
                    <a:pt x="514" y="593"/>
                    <a:pt x="510" y="589"/>
                    <a:pt x="510" y="585"/>
                  </a:cubicBezTo>
                  <a:cubicBezTo>
                    <a:pt x="529" y="581"/>
                    <a:pt x="533" y="540"/>
                    <a:pt x="532" y="528"/>
                  </a:cubicBezTo>
                  <a:cubicBezTo>
                    <a:pt x="518" y="542"/>
                    <a:pt x="499" y="584"/>
                    <a:pt x="483" y="584"/>
                  </a:cubicBezTo>
                  <a:cubicBezTo>
                    <a:pt x="474" y="584"/>
                    <a:pt x="477" y="569"/>
                    <a:pt x="477" y="569"/>
                  </a:cubicBezTo>
                  <a:cubicBezTo>
                    <a:pt x="472" y="569"/>
                    <a:pt x="455" y="530"/>
                    <a:pt x="449" y="522"/>
                  </a:cubicBezTo>
                  <a:cubicBezTo>
                    <a:pt x="437" y="506"/>
                    <a:pt x="393" y="498"/>
                    <a:pt x="368" y="498"/>
                  </a:cubicBezTo>
                  <a:cubicBezTo>
                    <a:pt x="340" y="498"/>
                    <a:pt x="335" y="510"/>
                    <a:pt x="318" y="516"/>
                  </a:cubicBezTo>
                  <a:cubicBezTo>
                    <a:pt x="280" y="529"/>
                    <a:pt x="232" y="515"/>
                    <a:pt x="226" y="556"/>
                  </a:cubicBezTo>
                  <a:cubicBezTo>
                    <a:pt x="210" y="557"/>
                    <a:pt x="197" y="561"/>
                    <a:pt x="181" y="561"/>
                  </a:cubicBezTo>
                  <a:cubicBezTo>
                    <a:pt x="168" y="555"/>
                    <a:pt x="168" y="561"/>
                    <a:pt x="159" y="561"/>
                  </a:cubicBezTo>
                  <a:cubicBezTo>
                    <a:pt x="133" y="561"/>
                    <a:pt x="121" y="588"/>
                    <a:pt x="87" y="588"/>
                  </a:cubicBezTo>
                  <a:cubicBezTo>
                    <a:pt x="75" y="588"/>
                    <a:pt x="38" y="571"/>
                    <a:pt x="38" y="560"/>
                  </a:cubicBezTo>
                  <a:cubicBezTo>
                    <a:pt x="38" y="548"/>
                    <a:pt x="56" y="542"/>
                    <a:pt x="56" y="524"/>
                  </a:cubicBezTo>
                  <a:cubicBezTo>
                    <a:pt x="56" y="501"/>
                    <a:pt x="44" y="488"/>
                    <a:pt x="40" y="474"/>
                  </a:cubicBezTo>
                  <a:cubicBezTo>
                    <a:pt x="31" y="439"/>
                    <a:pt x="29" y="428"/>
                    <a:pt x="19" y="397"/>
                  </a:cubicBezTo>
                  <a:cubicBezTo>
                    <a:pt x="16" y="385"/>
                    <a:pt x="0" y="381"/>
                    <a:pt x="4" y="369"/>
                  </a:cubicBezTo>
                  <a:cubicBezTo>
                    <a:pt x="6" y="366"/>
                    <a:pt x="6" y="363"/>
                    <a:pt x="9" y="359"/>
                  </a:cubicBezTo>
                  <a:cubicBezTo>
                    <a:pt x="10" y="363"/>
                    <a:pt x="13" y="367"/>
                    <a:pt x="16" y="369"/>
                  </a:cubicBezTo>
                  <a:cubicBezTo>
                    <a:pt x="18" y="366"/>
                    <a:pt x="16" y="363"/>
                    <a:pt x="16" y="359"/>
                  </a:cubicBezTo>
                  <a:cubicBezTo>
                    <a:pt x="16" y="347"/>
                    <a:pt x="6" y="337"/>
                    <a:pt x="6" y="317"/>
                  </a:cubicBezTo>
                  <a:cubicBezTo>
                    <a:pt x="6" y="293"/>
                    <a:pt x="6" y="292"/>
                    <a:pt x="6" y="271"/>
                  </a:cubicBezTo>
                  <a:cubicBezTo>
                    <a:pt x="6" y="265"/>
                    <a:pt x="12" y="263"/>
                    <a:pt x="15" y="262"/>
                  </a:cubicBezTo>
                  <a:cubicBezTo>
                    <a:pt x="16" y="264"/>
                    <a:pt x="16" y="267"/>
                    <a:pt x="16" y="270"/>
                  </a:cubicBezTo>
                  <a:cubicBezTo>
                    <a:pt x="30" y="268"/>
                    <a:pt x="47" y="248"/>
                    <a:pt x="56" y="239"/>
                  </a:cubicBezTo>
                  <a:cubicBezTo>
                    <a:pt x="65" y="230"/>
                    <a:pt x="92" y="228"/>
                    <a:pt x="106" y="226"/>
                  </a:cubicBezTo>
                  <a:cubicBezTo>
                    <a:pt x="134" y="221"/>
                    <a:pt x="196" y="199"/>
                    <a:pt x="196" y="172"/>
                  </a:cubicBezTo>
                  <a:cubicBezTo>
                    <a:pt x="196" y="167"/>
                    <a:pt x="196" y="163"/>
                    <a:pt x="196" y="158"/>
                  </a:cubicBezTo>
                  <a:cubicBezTo>
                    <a:pt x="196" y="150"/>
                    <a:pt x="198" y="142"/>
                    <a:pt x="206" y="138"/>
                  </a:cubicBezTo>
                  <a:cubicBezTo>
                    <a:pt x="209" y="145"/>
                    <a:pt x="214" y="149"/>
                    <a:pt x="217" y="154"/>
                  </a:cubicBezTo>
                  <a:cubicBezTo>
                    <a:pt x="225" y="149"/>
                    <a:pt x="221" y="137"/>
                    <a:pt x="225" y="128"/>
                  </a:cubicBezTo>
                  <a:cubicBezTo>
                    <a:pt x="231" y="131"/>
                    <a:pt x="235" y="134"/>
                    <a:pt x="241" y="134"/>
                  </a:cubicBezTo>
                  <a:cubicBezTo>
                    <a:pt x="241" y="112"/>
                    <a:pt x="256" y="109"/>
                    <a:pt x="258" y="91"/>
                  </a:cubicBezTo>
                  <a:cubicBezTo>
                    <a:pt x="278" y="91"/>
                    <a:pt x="282" y="75"/>
                    <a:pt x="298" y="75"/>
                  </a:cubicBezTo>
                  <a:cubicBezTo>
                    <a:pt x="312" y="75"/>
                    <a:pt x="319" y="91"/>
                    <a:pt x="321" y="105"/>
                  </a:cubicBezTo>
                  <a:cubicBezTo>
                    <a:pt x="324" y="99"/>
                    <a:pt x="330" y="96"/>
                    <a:pt x="337" y="96"/>
                  </a:cubicBezTo>
                  <a:cubicBezTo>
                    <a:pt x="341" y="96"/>
                    <a:pt x="347" y="102"/>
                    <a:pt x="349" y="103"/>
                  </a:cubicBezTo>
                  <a:cubicBezTo>
                    <a:pt x="353" y="95"/>
                    <a:pt x="351" y="90"/>
                    <a:pt x="351" y="83"/>
                  </a:cubicBezTo>
                  <a:cubicBezTo>
                    <a:pt x="351" y="72"/>
                    <a:pt x="362" y="66"/>
                    <a:pt x="362" y="55"/>
                  </a:cubicBezTo>
                  <a:cubicBezTo>
                    <a:pt x="362" y="44"/>
                    <a:pt x="393" y="37"/>
                    <a:pt x="405" y="37"/>
                  </a:cubicBezTo>
                  <a:cubicBezTo>
                    <a:pt x="411" y="37"/>
                    <a:pt x="417" y="32"/>
                    <a:pt x="419" y="31"/>
                  </a:cubicBezTo>
                  <a:cubicBezTo>
                    <a:pt x="415" y="24"/>
                    <a:pt x="407" y="22"/>
                    <a:pt x="405" y="13"/>
                  </a:cubicBezTo>
                  <a:cubicBezTo>
                    <a:pt x="431" y="24"/>
                    <a:pt x="446" y="35"/>
                    <a:pt x="474" y="35"/>
                  </a:cubicBezTo>
                  <a:cubicBezTo>
                    <a:pt x="483" y="35"/>
                    <a:pt x="487" y="29"/>
                    <a:pt x="495" y="29"/>
                  </a:cubicBezTo>
                  <a:cubicBezTo>
                    <a:pt x="499" y="29"/>
                    <a:pt x="510" y="37"/>
                    <a:pt x="510" y="43"/>
                  </a:cubicBezTo>
                  <a:cubicBezTo>
                    <a:pt x="510" y="53"/>
                    <a:pt x="499" y="54"/>
                    <a:pt x="493" y="59"/>
                  </a:cubicBezTo>
                  <a:cubicBezTo>
                    <a:pt x="483" y="99"/>
                    <a:pt x="483" y="99"/>
                    <a:pt x="483" y="99"/>
                  </a:cubicBezTo>
                  <a:cubicBezTo>
                    <a:pt x="483" y="105"/>
                    <a:pt x="494" y="103"/>
                    <a:pt x="499" y="107"/>
                  </a:cubicBezTo>
                  <a:cubicBezTo>
                    <a:pt x="503" y="110"/>
                    <a:pt x="503" y="122"/>
                    <a:pt x="506" y="122"/>
                  </a:cubicBezTo>
                  <a:cubicBezTo>
                    <a:pt x="527" y="130"/>
                    <a:pt x="538" y="134"/>
                    <a:pt x="557" y="142"/>
                  </a:cubicBezTo>
                  <a:cubicBezTo>
                    <a:pt x="568" y="146"/>
                    <a:pt x="571" y="164"/>
                    <a:pt x="586" y="164"/>
                  </a:cubicBezTo>
                  <a:cubicBezTo>
                    <a:pt x="609" y="164"/>
                    <a:pt x="614" y="117"/>
                    <a:pt x="618" y="99"/>
                  </a:cubicBezTo>
                  <a:cubicBezTo>
                    <a:pt x="618" y="27"/>
                    <a:pt x="618" y="27"/>
                    <a:pt x="618" y="27"/>
                  </a:cubicBezTo>
                  <a:cubicBezTo>
                    <a:pt x="630" y="17"/>
                    <a:pt x="626" y="7"/>
                    <a:pt x="639" y="0"/>
                  </a:cubicBezTo>
                  <a:cubicBezTo>
                    <a:pt x="641" y="22"/>
                    <a:pt x="651" y="36"/>
                    <a:pt x="655" y="51"/>
                  </a:cubicBezTo>
                  <a:cubicBezTo>
                    <a:pt x="658" y="62"/>
                    <a:pt x="655" y="76"/>
                    <a:pt x="663" y="83"/>
                  </a:cubicBezTo>
                  <a:cubicBezTo>
                    <a:pt x="671" y="85"/>
                    <a:pt x="685" y="90"/>
                    <a:pt x="688" y="91"/>
                  </a:cubicBezTo>
                  <a:cubicBezTo>
                    <a:pt x="697" y="98"/>
                    <a:pt x="697" y="123"/>
                    <a:pt x="701" y="136"/>
                  </a:cubicBezTo>
                  <a:cubicBezTo>
                    <a:pt x="708" y="157"/>
                    <a:pt x="714" y="168"/>
                    <a:pt x="720" y="188"/>
                  </a:cubicBezTo>
                  <a:cubicBezTo>
                    <a:pt x="726" y="207"/>
                    <a:pt x="758" y="214"/>
                    <a:pt x="771" y="227"/>
                  </a:cubicBezTo>
                  <a:cubicBezTo>
                    <a:pt x="780" y="237"/>
                    <a:pt x="782" y="252"/>
                    <a:pt x="785" y="263"/>
                  </a:cubicBezTo>
                  <a:cubicBezTo>
                    <a:pt x="788" y="273"/>
                    <a:pt x="800" y="273"/>
                    <a:pt x="810" y="273"/>
                  </a:cubicBezTo>
                  <a:cubicBezTo>
                    <a:pt x="810" y="305"/>
                    <a:pt x="839" y="319"/>
                    <a:pt x="853" y="334"/>
                  </a:cubicBezTo>
                  <a:lnTo>
                    <a:pt x="852" y="336"/>
                  </a:lnTo>
                  <a:close/>
                </a:path>
              </a:pathLst>
            </a:custGeom>
            <a:grpFill/>
            <a:ln w="9525">
              <a:noFill/>
              <a:round/>
              <a:headEnd/>
              <a:tailEnd/>
            </a:ln>
            <a:effectLst>
              <a:innerShdw blurRad="63500" dist="50800" dir="18900000">
                <a:prstClr val="black">
                  <a:alpha val="50000"/>
                </a:prstClr>
              </a:innerShdw>
            </a:effectLst>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grpSp>
      <p:grpSp>
        <p:nvGrpSpPr>
          <p:cNvPr id="3" name="Group 61"/>
          <p:cNvGrpSpPr/>
          <p:nvPr/>
        </p:nvGrpSpPr>
        <p:grpSpPr>
          <a:xfrm rot="908920">
            <a:off x="-1460377" y="4494069"/>
            <a:ext cx="3464956" cy="3539999"/>
            <a:chOff x="8988398" y="4654763"/>
            <a:chExt cx="1150255" cy="1084809"/>
          </a:xfrm>
          <a:gradFill>
            <a:gsLst>
              <a:gs pos="72568">
                <a:schemeClr val="accent4"/>
              </a:gs>
              <a:gs pos="25668">
                <a:schemeClr val="accent2"/>
              </a:gs>
              <a:gs pos="0">
                <a:schemeClr val="accent1"/>
              </a:gs>
              <a:gs pos="50000">
                <a:schemeClr val="accent3"/>
              </a:gs>
              <a:gs pos="100000">
                <a:schemeClr val="accent5"/>
              </a:gs>
            </a:gsLst>
            <a:path path="circle">
              <a:fillToRect l="50000" t="130000" r="50000" b="-30000"/>
            </a:path>
          </a:gradFill>
        </p:grpSpPr>
        <p:sp>
          <p:nvSpPr>
            <p:cNvPr id="63" name="Freeform 38"/>
            <p:cNvSpPr>
              <a:spLocks/>
            </p:cNvSpPr>
            <p:nvPr/>
          </p:nvSpPr>
          <p:spPr bwMode="auto">
            <a:xfrm>
              <a:off x="9882845" y="5620616"/>
              <a:ext cx="109380" cy="118956"/>
            </a:xfrm>
            <a:custGeom>
              <a:avLst/>
              <a:gdLst>
                <a:gd name="T0" fmla="*/ 42 w 83"/>
                <a:gd name="T1" fmla="*/ 13 h 89"/>
                <a:gd name="T2" fmla="*/ 75 w 83"/>
                <a:gd name="T3" fmla="*/ 5 h 89"/>
                <a:gd name="T4" fmla="*/ 83 w 83"/>
                <a:gd name="T5" fmla="*/ 29 h 89"/>
                <a:gd name="T6" fmla="*/ 48 w 83"/>
                <a:gd name="T7" fmla="*/ 89 h 89"/>
                <a:gd name="T8" fmla="*/ 0 w 83"/>
                <a:gd name="T9" fmla="*/ 13 h 89"/>
                <a:gd name="T10" fmla="*/ 42 w 83"/>
                <a:gd name="T11" fmla="*/ 13 h 89"/>
              </a:gdLst>
              <a:ahLst/>
              <a:cxnLst>
                <a:cxn ang="0">
                  <a:pos x="T0" y="T1"/>
                </a:cxn>
                <a:cxn ang="0">
                  <a:pos x="T2" y="T3"/>
                </a:cxn>
                <a:cxn ang="0">
                  <a:pos x="T4" y="T5"/>
                </a:cxn>
                <a:cxn ang="0">
                  <a:pos x="T6" y="T7"/>
                </a:cxn>
                <a:cxn ang="0">
                  <a:pos x="T8" y="T9"/>
                </a:cxn>
                <a:cxn ang="0">
                  <a:pos x="T10" y="T11"/>
                </a:cxn>
              </a:cxnLst>
              <a:rect l="0" t="0" r="r" b="b"/>
              <a:pathLst>
                <a:path w="83" h="89">
                  <a:moveTo>
                    <a:pt x="42" y="13"/>
                  </a:moveTo>
                  <a:cubicBezTo>
                    <a:pt x="52" y="13"/>
                    <a:pt x="65" y="8"/>
                    <a:pt x="75" y="5"/>
                  </a:cubicBezTo>
                  <a:cubicBezTo>
                    <a:pt x="77" y="15"/>
                    <a:pt x="83" y="19"/>
                    <a:pt x="83" y="29"/>
                  </a:cubicBezTo>
                  <a:cubicBezTo>
                    <a:pt x="83" y="47"/>
                    <a:pt x="63" y="89"/>
                    <a:pt x="48" y="89"/>
                  </a:cubicBezTo>
                  <a:cubicBezTo>
                    <a:pt x="25" y="89"/>
                    <a:pt x="0" y="30"/>
                    <a:pt x="0" y="13"/>
                  </a:cubicBezTo>
                  <a:cubicBezTo>
                    <a:pt x="0" y="0"/>
                    <a:pt x="41" y="13"/>
                    <a:pt x="42" y="13"/>
                  </a:cubicBezTo>
                  <a:close/>
                </a:path>
              </a:pathLst>
            </a:custGeom>
            <a:grpFill/>
            <a:ln w="9525">
              <a:noFill/>
              <a:round/>
              <a:headEnd/>
              <a:tailEnd/>
            </a:ln>
            <a:effectLst>
              <a:innerShdw blurRad="63500" dist="50800" dir="18900000">
                <a:prstClr val="black">
                  <a:alpha val="50000"/>
                </a:prstClr>
              </a:innerShdw>
            </a:effectLst>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64" name="Freeform 42"/>
            <p:cNvSpPr>
              <a:spLocks/>
            </p:cNvSpPr>
            <p:nvPr/>
          </p:nvSpPr>
          <p:spPr bwMode="auto">
            <a:xfrm>
              <a:off x="8988398" y="4654763"/>
              <a:ext cx="1150255" cy="917916"/>
            </a:xfrm>
            <a:custGeom>
              <a:avLst/>
              <a:gdLst>
                <a:gd name="T0" fmla="*/ 872 w 872"/>
                <a:gd name="T1" fmla="*/ 420 h 691"/>
                <a:gd name="T2" fmla="*/ 861 w 872"/>
                <a:gd name="T3" fmla="*/ 491 h 691"/>
                <a:gd name="T4" fmla="*/ 821 w 872"/>
                <a:gd name="T5" fmla="*/ 563 h 691"/>
                <a:gd name="T6" fmla="*/ 799 w 872"/>
                <a:gd name="T7" fmla="*/ 633 h 691"/>
                <a:gd name="T8" fmla="*/ 684 w 872"/>
                <a:gd name="T9" fmla="*/ 667 h 691"/>
                <a:gd name="T10" fmla="*/ 576 w 872"/>
                <a:gd name="T11" fmla="*/ 631 h 691"/>
                <a:gd name="T12" fmla="*/ 565 w 872"/>
                <a:gd name="T13" fmla="*/ 595 h 691"/>
                <a:gd name="T14" fmla="*/ 540 w 872"/>
                <a:gd name="T15" fmla="*/ 601 h 691"/>
                <a:gd name="T16" fmla="*/ 538 w 872"/>
                <a:gd name="T17" fmla="*/ 568 h 691"/>
                <a:gd name="T18" fmla="*/ 518 w 872"/>
                <a:gd name="T19" fmla="*/ 593 h 691"/>
                <a:gd name="T20" fmla="*/ 532 w 872"/>
                <a:gd name="T21" fmla="*/ 528 h 691"/>
                <a:gd name="T22" fmla="*/ 477 w 872"/>
                <a:gd name="T23" fmla="*/ 569 h 691"/>
                <a:gd name="T24" fmla="*/ 368 w 872"/>
                <a:gd name="T25" fmla="*/ 498 h 691"/>
                <a:gd name="T26" fmla="*/ 226 w 872"/>
                <a:gd name="T27" fmla="*/ 556 h 691"/>
                <a:gd name="T28" fmla="*/ 159 w 872"/>
                <a:gd name="T29" fmla="*/ 561 h 691"/>
                <a:gd name="T30" fmla="*/ 38 w 872"/>
                <a:gd name="T31" fmla="*/ 560 h 691"/>
                <a:gd name="T32" fmla="*/ 40 w 872"/>
                <a:gd name="T33" fmla="*/ 474 h 691"/>
                <a:gd name="T34" fmla="*/ 4 w 872"/>
                <a:gd name="T35" fmla="*/ 369 h 691"/>
                <a:gd name="T36" fmla="*/ 16 w 872"/>
                <a:gd name="T37" fmla="*/ 369 h 691"/>
                <a:gd name="T38" fmla="*/ 6 w 872"/>
                <a:gd name="T39" fmla="*/ 317 h 691"/>
                <a:gd name="T40" fmla="*/ 15 w 872"/>
                <a:gd name="T41" fmla="*/ 262 h 691"/>
                <a:gd name="T42" fmla="*/ 56 w 872"/>
                <a:gd name="T43" fmla="*/ 239 h 691"/>
                <a:gd name="T44" fmla="*/ 196 w 872"/>
                <a:gd name="T45" fmla="*/ 172 h 691"/>
                <a:gd name="T46" fmla="*/ 206 w 872"/>
                <a:gd name="T47" fmla="*/ 138 h 691"/>
                <a:gd name="T48" fmla="*/ 225 w 872"/>
                <a:gd name="T49" fmla="*/ 128 h 691"/>
                <a:gd name="T50" fmla="*/ 258 w 872"/>
                <a:gd name="T51" fmla="*/ 91 h 691"/>
                <a:gd name="T52" fmla="*/ 321 w 872"/>
                <a:gd name="T53" fmla="*/ 105 h 691"/>
                <a:gd name="T54" fmla="*/ 349 w 872"/>
                <a:gd name="T55" fmla="*/ 103 h 691"/>
                <a:gd name="T56" fmla="*/ 362 w 872"/>
                <a:gd name="T57" fmla="*/ 55 h 691"/>
                <a:gd name="T58" fmla="*/ 419 w 872"/>
                <a:gd name="T59" fmla="*/ 31 h 691"/>
                <a:gd name="T60" fmla="*/ 474 w 872"/>
                <a:gd name="T61" fmla="*/ 35 h 691"/>
                <a:gd name="T62" fmla="*/ 510 w 872"/>
                <a:gd name="T63" fmla="*/ 43 h 691"/>
                <a:gd name="T64" fmla="*/ 483 w 872"/>
                <a:gd name="T65" fmla="*/ 99 h 691"/>
                <a:gd name="T66" fmla="*/ 506 w 872"/>
                <a:gd name="T67" fmla="*/ 122 h 691"/>
                <a:gd name="T68" fmla="*/ 586 w 872"/>
                <a:gd name="T69" fmla="*/ 164 h 691"/>
                <a:gd name="T70" fmla="*/ 618 w 872"/>
                <a:gd name="T71" fmla="*/ 27 h 691"/>
                <a:gd name="T72" fmla="*/ 655 w 872"/>
                <a:gd name="T73" fmla="*/ 51 h 691"/>
                <a:gd name="T74" fmla="*/ 688 w 872"/>
                <a:gd name="T75" fmla="*/ 91 h 691"/>
                <a:gd name="T76" fmla="*/ 720 w 872"/>
                <a:gd name="T77" fmla="*/ 188 h 691"/>
                <a:gd name="T78" fmla="*/ 785 w 872"/>
                <a:gd name="T79" fmla="*/ 263 h 691"/>
                <a:gd name="T80" fmla="*/ 853 w 872"/>
                <a:gd name="T81" fmla="*/ 334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2" h="691">
                  <a:moveTo>
                    <a:pt x="852" y="336"/>
                  </a:moveTo>
                  <a:cubicBezTo>
                    <a:pt x="864" y="353"/>
                    <a:pt x="872" y="396"/>
                    <a:pt x="872" y="420"/>
                  </a:cubicBezTo>
                  <a:cubicBezTo>
                    <a:pt x="872" y="437"/>
                    <a:pt x="867" y="462"/>
                    <a:pt x="861" y="469"/>
                  </a:cubicBezTo>
                  <a:cubicBezTo>
                    <a:pt x="861" y="491"/>
                    <a:pt x="861" y="491"/>
                    <a:pt x="861" y="491"/>
                  </a:cubicBezTo>
                  <a:cubicBezTo>
                    <a:pt x="857" y="498"/>
                    <a:pt x="859" y="501"/>
                    <a:pt x="855" y="507"/>
                  </a:cubicBezTo>
                  <a:cubicBezTo>
                    <a:pt x="842" y="529"/>
                    <a:pt x="828" y="537"/>
                    <a:pt x="821" y="563"/>
                  </a:cubicBezTo>
                  <a:cubicBezTo>
                    <a:pt x="814" y="582"/>
                    <a:pt x="799" y="607"/>
                    <a:pt x="799" y="634"/>
                  </a:cubicBezTo>
                  <a:cubicBezTo>
                    <a:pt x="799" y="633"/>
                    <a:pt x="799" y="633"/>
                    <a:pt x="799" y="633"/>
                  </a:cubicBezTo>
                  <a:cubicBezTo>
                    <a:pt x="790" y="669"/>
                    <a:pt x="728" y="653"/>
                    <a:pt x="722" y="691"/>
                  </a:cubicBezTo>
                  <a:cubicBezTo>
                    <a:pt x="716" y="690"/>
                    <a:pt x="685" y="672"/>
                    <a:pt x="684" y="667"/>
                  </a:cubicBezTo>
                  <a:cubicBezTo>
                    <a:pt x="667" y="669"/>
                    <a:pt x="673" y="684"/>
                    <a:pt x="654" y="684"/>
                  </a:cubicBezTo>
                  <a:cubicBezTo>
                    <a:pt x="624" y="684"/>
                    <a:pt x="576" y="664"/>
                    <a:pt x="576" y="631"/>
                  </a:cubicBezTo>
                  <a:cubicBezTo>
                    <a:pt x="576" y="619"/>
                    <a:pt x="566" y="610"/>
                    <a:pt x="565" y="599"/>
                  </a:cubicBezTo>
                  <a:cubicBezTo>
                    <a:pt x="565" y="599"/>
                    <a:pt x="565" y="596"/>
                    <a:pt x="565" y="595"/>
                  </a:cubicBezTo>
                  <a:cubicBezTo>
                    <a:pt x="559" y="599"/>
                    <a:pt x="555" y="599"/>
                    <a:pt x="549" y="601"/>
                  </a:cubicBezTo>
                  <a:cubicBezTo>
                    <a:pt x="540" y="601"/>
                    <a:pt x="540" y="601"/>
                    <a:pt x="540" y="601"/>
                  </a:cubicBezTo>
                  <a:cubicBezTo>
                    <a:pt x="543" y="596"/>
                    <a:pt x="546" y="591"/>
                    <a:pt x="546" y="584"/>
                  </a:cubicBezTo>
                  <a:cubicBezTo>
                    <a:pt x="546" y="574"/>
                    <a:pt x="541" y="571"/>
                    <a:pt x="538" y="568"/>
                  </a:cubicBezTo>
                  <a:cubicBezTo>
                    <a:pt x="538" y="570"/>
                    <a:pt x="537" y="573"/>
                    <a:pt x="537" y="576"/>
                  </a:cubicBezTo>
                  <a:cubicBezTo>
                    <a:pt x="530" y="579"/>
                    <a:pt x="529" y="593"/>
                    <a:pt x="518" y="593"/>
                  </a:cubicBezTo>
                  <a:cubicBezTo>
                    <a:pt x="514" y="593"/>
                    <a:pt x="510" y="589"/>
                    <a:pt x="510" y="585"/>
                  </a:cubicBezTo>
                  <a:cubicBezTo>
                    <a:pt x="529" y="581"/>
                    <a:pt x="533" y="540"/>
                    <a:pt x="532" y="528"/>
                  </a:cubicBezTo>
                  <a:cubicBezTo>
                    <a:pt x="518" y="542"/>
                    <a:pt x="499" y="584"/>
                    <a:pt x="483" y="584"/>
                  </a:cubicBezTo>
                  <a:cubicBezTo>
                    <a:pt x="474" y="584"/>
                    <a:pt x="477" y="569"/>
                    <a:pt x="477" y="569"/>
                  </a:cubicBezTo>
                  <a:cubicBezTo>
                    <a:pt x="472" y="569"/>
                    <a:pt x="455" y="530"/>
                    <a:pt x="449" y="522"/>
                  </a:cubicBezTo>
                  <a:cubicBezTo>
                    <a:pt x="437" y="506"/>
                    <a:pt x="393" y="498"/>
                    <a:pt x="368" y="498"/>
                  </a:cubicBezTo>
                  <a:cubicBezTo>
                    <a:pt x="340" y="498"/>
                    <a:pt x="335" y="510"/>
                    <a:pt x="318" y="516"/>
                  </a:cubicBezTo>
                  <a:cubicBezTo>
                    <a:pt x="280" y="529"/>
                    <a:pt x="232" y="515"/>
                    <a:pt x="226" y="556"/>
                  </a:cubicBezTo>
                  <a:cubicBezTo>
                    <a:pt x="210" y="557"/>
                    <a:pt x="197" y="561"/>
                    <a:pt x="181" y="561"/>
                  </a:cubicBezTo>
                  <a:cubicBezTo>
                    <a:pt x="168" y="555"/>
                    <a:pt x="168" y="561"/>
                    <a:pt x="159" y="561"/>
                  </a:cubicBezTo>
                  <a:cubicBezTo>
                    <a:pt x="133" y="561"/>
                    <a:pt x="121" y="588"/>
                    <a:pt x="87" y="588"/>
                  </a:cubicBezTo>
                  <a:cubicBezTo>
                    <a:pt x="75" y="588"/>
                    <a:pt x="38" y="571"/>
                    <a:pt x="38" y="560"/>
                  </a:cubicBezTo>
                  <a:cubicBezTo>
                    <a:pt x="38" y="548"/>
                    <a:pt x="56" y="542"/>
                    <a:pt x="56" y="524"/>
                  </a:cubicBezTo>
                  <a:cubicBezTo>
                    <a:pt x="56" y="501"/>
                    <a:pt x="44" y="488"/>
                    <a:pt x="40" y="474"/>
                  </a:cubicBezTo>
                  <a:cubicBezTo>
                    <a:pt x="31" y="439"/>
                    <a:pt x="29" y="428"/>
                    <a:pt x="19" y="397"/>
                  </a:cubicBezTo>
                  <a:cubicBezTo>
                    <a:pt x="16" y="385"/>
                    <a:pt x="0" y="381"/>
                    <a:pt x="4" y="369"/>
                  </a:cubicBezTo>
                  <a:cubicBezTo>
                    <a:pt x="6" y="366"/>
                    <a:pt x="6" y="363"/>
                    <a:pt x="9" y="359"/>
                  </a:cubicBezTo>
                  <a:cubicBezTo>
                    <a:pt x="10" y="363"/>
                    <a:pt x="13" y="367"/>
                    <a:pt x="16" y="369"/>
                  </a:cubicBezTo>
                  <a:cubicBezTo>
                    <a:pt x="18" y="366"/>
                    <a:pt x="16" y="363"/>
                    <a:pt x="16" y="359"/>
                  </a:cubicBezTo>
                  <a:cubicBezTo>
                    <a:pt x="16" y="347"/>
                    <a:pt x="6" y="337"/>
                    <a:pt x="6" y="317"/>
                  </a:cubicBezTo>
                  <a:cubicBezTo>
                    <a:pt x="6" y="293"/>
                    <a:pt x="6" y="292"/>
                    <a:pt x="6" y="271"/>
                  </a:cubicBezTo>
                  <a:cubicBezTo>
                    <a:pt x="6" y="265"/>
                    <a:pt x="12" y="263"/>
                    <a:pt x="15" y="262"/>
                  </a:cubicBezTo>
                  <a:cubicBezTo>
                    <a:pt x="16" y="264"/>
                    <a:pt x="16" y="267"/>
                    <a:pt x="16" y="270"/>
                  </a:cubicBezTo>
                  <a:cubicBezTo>
                    <a:pt x="30" y="268"/>
                    <a:pt x="47" y="248"/>
                    <a:pt x="56" y="239"/>
                  </a:cubicBezTo>
                  <a:cubicBezTo>
                    <a:pt x="65" y="230"/>
                    <a:pt x="92" y="228"/>
                    <a:pt x="106" y="226"/>
                  </a:cubicBezTo>
                  <a:cubicBezTo>
                    <a:pt x="134" y="221"/>
                    <a:pt x="196" y="199"/>
                    <a:pt x="196" y="172"/>
                  </a:cubicBezTo>
                  <a:cubicBezTo>
                    <a:pt x="196" y="167"/>
                    <a:pt x="196" y="163"/>
                    <a:pt x="196" y="158"/>
                  </a:cubicBezTo>
                  <a:cubicBezTo>
                    <a:pt x="196" y="150"/>
                    <a:pt x="198" y="142"/>
                    <a:pt x="206" y="138"/>
                  </a:cubicBezTo>
                  <a:cubicBezTo>
                    <a:pt x="209" y="145"/>
                    <a:pt x="214" y="149"/>
                    <a:pt x="217" y="154"/>
                  </a:cubicBezTo>
                  <a:cubicBezTo>
                    <a:pt x="225" y="149"/>
                    <a:pt x="221" y="137"/>
                    <a:pt x="225" y="128"/>
                  </a:cubicBezTo>
                  <a:cubicBezTo>
                    <a:pt x="231" y="131"/>
                    <a:pt x="235" y="134"/>
                    <a:pt x="241" y="134"/>
                  </a:cubicBezTo>
                  <a:cubicBezTo>
                    <a:pt x="241" y="112"/>
                    <a:pt x="256" y="109"/>
                    <a:pt x="258" y="91"/>
                  </a:cubicBezTo>
                  <a:cubicBezTo>
                    <a:pt x="278" y="91"/>
                    <a:pt x="282" y="75"/>
                    <a:pt x="298" y="75"/>
                  </a:cubicBezTo>
                  <a:cubicBezTo>
                    <a:pt x="312" y="75"/>
                    <a:pt x="319" y="91"/>
                    <a:pt x="321" y="105"/>
                  </a:cubicBezTo>
                  <a:cubicBezTo>
                    <a:pt x="324" y="99"/>
                    <a:pt x="330" y="96"/>
                    <a:pt x="337" y="96"/>
                  </a:cubicBezTo>
                  <a:cubicBezTo>
                    <a:pt x="341" y="96"/>
                    <a:pt x="347" y="102"/>
                    <a:pt x="349" y="103"/>
                  </a:cubicBezTo>
                  <a:cubicBezTo>
                    <a:pt x="353" y="95"/>
                    <a:pt x="351" y="90"/>
                    <a:pt x="351" y="83"/>
                  </a:cubicBezTo>
                  <a:cubicBezTo>
                    <a:pt x="351" y="72"/>
                    <a:pt x="362" y="66"/>
                    <a:pt x="362" y="55"/>
                  </a:cubicBezTo>
                  <a:cubicBezTo>
                    <a:pt x="362" y="44"/>
                    <a:pt x="393" y="37"/>
                    <a:pt x="405" y="37"/>
                  </a:cubicBezTo>
                  <a:cubicBezTo>
                    <a:pt x="411" y="37"/>
                    <a:pt x="417" y="32"/>
                    <a:pt x="419" y="31"/>
                  </a:cubicBezTo>
                  <a:cubicBezTo>
                    <a:pt x="415" y="24"/>
                    <a:pt x="407" y="22"/>
                    <a:pt x="405" y="13"/>
                  </a:cubicBezTo>
                  <a:cubicBezTo>
                    <a:pt x="431" y="24"/>
                    <a:pt x="446" y="35"/>
                    <a:pt x="474" y="35"/>
                  </a:cubicBezTo>
                  <a:cubicBezTo>
                    <a:pt x="483" y="35"/>
                    <a:pt x="487" y="29"/>
                    <a:pt x="495" y="29"/>
                  </a:cubicBezTo>
                  <a:cubicBezTo>
                    <a:pt x="499" y="29"/>
                    <a:pt x="510" y="37"/>
                    <a:pt x="510" y="43"/>
                  </a:cubicBezTo>
                  <a:cubicBezTo>
                    <a:pt x="510" y="53"/>
                    <a:pt x="499" y="54"/>
                    <a:pt x="493" y="59"/>
                  </a:cubicBezTo>
                  <a:cubicBezTo>
                    <a:pt x="483" y="99"/>
                    <a:pt x="483" y="99"/>
                    <a:pt x="483" y="99"/>
                  </a:cubicBezTo>
                  <a:cubicBezTo>
                    <a:pt x="483" y="105"/>
                    <a:pt x="494" y="103"/>
                    <a:pt x="499" y="107"/>
                  </a:cubicBezTo>
                  <a:cubicBezTo>
                    <a:pt x="503" y="110"/>
                    <a:pt x="503" y="122"/>
                    <a:pt x="506" y="122"/>
                  </a:cubicBezTo>
                  <a:cubicBezTo>
                    <a:pt x="527" y="130"/>
                    <a:pt x="538" y="134"/>
                    <a:pt x="557" y="142"/>
                  </a:cubicBezTo>
                  <a:cubicBezTo>
                    <a:pt x="568" y="146"/>
                    <a:pt x="571" y="164"/>
                    <a:pt x="586" y="164"/>
                  </a:cubicBezTo>
                  <a:cubicBezTo>
                    <a:pt x="609" y="164"/>
                    <a:pt x="614" y="117"/>
                    <a:pt x="618" y="99"/>
                  </a:cubicBezTo>
                  <a:cubicBezTo>
                    <a:pt x="618" y="27"/>
                    <a:pt x="618" y="27"/>
                    <a:pt x="618" y="27"/>
                  </a:cubicBezTo>
                  <a:cubicBezTo>
                    <a:pt x="630" y="17"/>
                    <a:pt x="626" y="7"/>
                    <a:pt x="639" y="0"/>
                  </a:cubicBezTo>
                  <a:cubicBezTo>
                    <a:pt x="641" y="22"/>
                    <a:pt x="651" y="36"/>
                    <a:pt x="655" y="51"/>
                  </a:cubicBezTo>
                  <a:cubicBezTo>
                    <a:pt x="658" y="62"/>
                    <a:pt x="655" y="76"/>
                    <a:pt x="663" y="83"/>
                  </a:cubicBezTo>
                  <a:cubicBezTo>
                    <a:pt x="671" y="85"/>
                    <a:pt x="685" y="90"/>
                    <a:pt x="688" y="91"/>
                  </a:cubicBezTo>
                  <a:cubicBezTo>
                    <a:pt x="697" y="98"/>
                    <a:pt x="697" y="123"/>
                    <a:pt x="701" y="136"/>
                  </a:cubicBezTo>
                  <a:cubicBezTo>
                    <a:pt x="708" y="157"/>
                    <a:pt x="714" y="168"/>
                    <a:pt x="720" y="188"/>
                  </a:cubicBezTo>
                  <a:cubicBezTo>
                    <a:pt x="726" y="207"/>
                    <a:pt x="758" y="214"/>
                    <a:pt x="771" y="227"/>
                  </a:cubicBezTo>
                  <a:cubicBezTo>
                    <a:pt x="780" y="237"/>
                    <a:pt x="782" y="252"/>
                    <a:pt x="785" y="263"/>
                  </a:cubicBezTo>
                  <a:cubicBezTo>
                    <a:pt x="788" y="273"/>
                    <a:pt x="800" y="273"/>
                    <a:pt x="810" y="273"/>
                  </a:cubicBezTo>
                  <a:cubicBezTo>
                    <a:pt x="810" y="305"/>
                    <a:pt x="839" y="319"/>
                    <a:pt x="853" y="334"/>
                  </a:cubicBezTo>
                  <a:lnTo>
                    <a:pt x="852" y="336"/>
                  </a:lnTo>
                  <a:close/>
                </a:path>
              </a:pathLst>
            </a:custGeom>
            <a:grpFill/>
            <a:ln w="9525">
              <a:noFill/>
              <a:round/>
              <a:headEnd/>
              <a:tailEnd/>
            </a:ln>
            <a:effectLst>
              <a:innerShdw blurRad="63500" dist="50800" dir="18900000">
                <a:prstClr val="black">
                  <a:alpha val="50000"/>
                </a:prstClr>
              </a:innerShdw>
            </a:effectLst>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grpSp>
      <p:sp>
        <p:nvSpPr>
          <p:cNvPr id="10" name="Rectangle 9"/>
          <p:cNvSpPr/>
          <p:nvPr/>
        </p:nvSpPr>
        <p:spPr>
          <a:xfrm>
            <a:off x="0" y="6280727"/>
            <a:ext cx="12192000" cy="5772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KolinLogo-Icon.png"/>
          <p:cNvPicPr>
            <a:picLocks noChangeAspect="1"/>
          </p:cNvPicPr>
          <p:nvPr/>
        </p:nvPicPr>
        <p:blipFill>
          <a:blip r:embed="rId3" cstate="print"/>
          <a:srcRect/>
          <a:stretch>
            <a:fillRect/>
          </a:stretch>
        </p:blipFill>
        <p:spPr bwMode="auto">
          <a:xfrm>
            <a:off x="11157526" y="6444427"/>
            <a:ext cx="858981" cy="302737"/>
          </a:xfrm>
          <a:prstGeom prst="rect">
            <a:avLst/>
          </a:prstGeom>
          <a:noFill/>
          <a:ln w="9525">
            <a:noFill/>
            <a:miter lim="800000"/>
            <a:headEnd/>
            <a:tailEnd/>
          </a:ln>
        </p:spPr>
      </p:pic>
      <p:pic>
        <p:nvPicPr>
          <p:cNvPr id="50" name="Picture 49" descr="Kolin-Home-Icon.png"/>
          <p:cNvPicPr>
            <a:picLocks noChangeAspect="1"/>
          </p:cNvPicPr>
          <p:nvPr/>
        </p:nvPicPr>
        <p:blipFill>
          <a:blip r:embed="rId4" cstate="print"/>
          <a:srcRect/>
          <a:stretch>
            <a:fillRect/>
          </a:stretch>
        </p:blipFill>
        <p:spPr bwMode="auto">
          <a:xfrm>
            <a:off x="142122" y="6326910"/>
            <a:ext cx="393587" cy="448252"/>
          </a:xfrm>
          <a:prstGeom prst="rect">
            <a:avLst/>
          </a:prstGeom>
          <a:noFill/>
          <a:ln w="9525">
            <a:noFill/>
            <a:miter lim="800000"/>
            <a:headEnd/>
            <a:tailEnd/>
          </a:ln>
        </p:spPr>
      </p:pic>
      <p:sp>
        <p:nvSpPr>
          <p:cNvPr id="58" name="TextBox 57"/>
          <p:cNvSpPr txBox="1"/>
          <p:nvPr/>
        </p:nvSpPr>
        <p:spPr>
          <a:xfrm>
            <a:off x="0" y="183736"/>
            <a:ext cx="12192000" cy="1077218"/>
          </a:xfrm>
          <a:prstGeom prst="rect">
            <a:avLst/>
          </a:prstGeom>
          <a:noFill/>
        </p:spPr>
        <p:txBody>
          <a:bodyPr wrap="square" rtlCol="0">
            <a:spAutoFit/>
          </a:bodyPr>
          <a:lstStyle/>
          <a:p>
            <a:pPr algn="ctr"/>
            <a:r>
              <a:rPr lang="en-GB" sz="3200" b="1" dirty="0" smtClean="0">
                <a:latin typeface="Arial" pitchFamily="34" charset="0"/>
                <a:cs typeface="Arial" pitchFamily="34" charset="0"/>
              </a:rPr>
              <a:t>Remote Controller</a:t>
            </a:r>
          </a:p>
          <a:p>
            <a:pPr algn="ctr"/>
            <a:endParaRPr lang="en-US" sz="3200" b="1" dirty="0">
              <a:latin typeface="Arial" pitchFamily="34" charset="0"/>
              <a:cs typeface="Arial" pitchFamily="34" charset="0"/>
            </a:endParaRPr>
          </a:p>
        </p:txBody>
      </p:sp>
      <p:pic>
        <p:nvPicPr>
          <p:cNvPr id="13" name="Picture 4" descr="Certus Remote"/>
          <p:cNvPicPr>
            <a:picLocks noChangeAspect="1" noChangeArrowheads="1"/>
          </p:cNvPicPr>
          <p:nvPr/>
        </p:nvPicPr>
        <p:blipFill>
          <a:blip r:embed="rId5" cstate="print"/>
          <a:srcRect/>
          <a:stretch>
            <a:fillRect/>
          </a:stretch>
        </p:blipFill>
        <p:spPr>
          <a:xfrm>
            <a:off x="3968750" y="841363"/>
            <a:ext cx="4043135" cy="5202962"/>
          </a:xfrm>
          <a:prstGeom prst="rect">
            <a:avLst/>
          </a:prstGeom>
          <a:noFill/>
        </p:spPr>
      </p:pic>
    </p:spTree>
    <p:extLst>
      <p:ext uri="{BB962C8B-B14F-4D97-AF65-F5344CB8AC3E}">
        <p14:creationId xmlns:p14="http://schemas.microsoft.com/office/powerpoint/2010/main" xmlns="" val="2724454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8"/>
          <p:cNvGrpSpPr/>
          <p:nvPr/>
        </p:nvGrpSpPr>
        <p:grpSpPr>
          <a:xfrm>
            <a:off x="9502898" y="-1293091"/>
            <a:ext cx="3464956" cy="3539999"/>
            <a:chOff x="8988398" y="4654763"/>
            <a:chExt cx="1150255" cy="1084809"/>
          </a:xfrm>
          <a:gradFill>
            <a:gsLst>
              <a:gs pos="72568">
                <a:schemeClr val="accent4"/>
              </a:gs>
              <a:gs pos="25668">
                <a:schemeClr val="accent2"/>
              </a:gs>
              <a:gs pos="0">
                <a:schemeClr val="accent1"/>
              </a:gs>
              <a:gs pos="50000">
                <a:schemeClr val="accent3"/>
              </a:gs>
              <a:gs pos="100000">
                <a:schemeClr val="accent5"/>
              </a:gs>
            </a:gsLst>
            <a:path path="circle">
              <a:fillToRect l="50000" t="130000" r="50000" b="-30000"/>
            </a:path>
          </a:gradFill>
        </p:grpSpPr>
        <p:sp>
          <p:nvSpPr>
            <p:cNvPr id="60" name="Freeform 38"/>
            <p:cNvSpPr>
              <a:spLocks/>
            </p:cNvSpPr>
            <p:nvPr/>
          </p:nvSpPr>
          <p:spPr bwMode="auto">
            <a:xfrm>
              <a:off x="9882845" y="5620616"/>
              <a:ext cx="109380" cy="118956"/>
            </a:xfrm>
            <a:custGeom>
              <a:avLst/>
              <a:gdLst>
                <a:gd name="T0" fmla="*/ 42 w 83"/>
                <a:gd name="T1" fmla="*/ 13 h 89"/>
                <a:gd name="T2" fmla="*/ 75 w 83"/>
                <a:gd name="T3" fmla="*/ 5 h 89"/>
                <a:gd name="T4" fmla="*/ 83 w 83"/>
                <a:gd name="T5" fmla="*/ 29 h 89"/>
                <a:gd name="T6" fmla="*/ 48 w 83"/>
                <a:gd name="T7" fmla="*/ 89 h 89"/>
                <a:gd name="T8" fmla="*/ 0 w 83"/>
                <a:gd name="T9" fmla="*/ 13 h 89"/>
                <a:gd name="T10" fmla="*/ 42 w 83"/>
                <a:gd name="T11" fmla="*/ 13 h 89"/>
              </a:gdLst>
              <a:ahLst/>
              <a:cxnLst>
                <a:cxn ang="0">
                  <a:pos x="T0" y="T1"/>
                </a:cxn>
                <a:cxn ang="0">
                  <a:pos x="T2" y="T3"/>
                </a:cxn>
                <a:cxn ang="0">
                  <a:pos x="T4" y="T5"/>
                </a:cxn>
                <a:cxn ang="0">
                  <a:pos x="T6" y="T7"/>
                </a:cxn>
                <a:cxn ang="0">
                  <a:pos x="T8" y="T9"/>
                </a:cxn>
                <a:cxn ang="0">
                  <a:pos x="T10" y="T11"/>
                </a:cxn>
              </a:cxnLst>
              <a:rect l="0" t="0" r="r" b="b"/>
              <a:pathLst>
                <a:path w="83" h="89">
                  <a:moveTo>
                    <a:pt x="42" y="13"/>
                  </a:moveTo>
                  <a:cubicBezTo>
                    <a:pt x="52" y="13"/>
                    <a:pt x="65" y="8"/>
                    <a:pt x="75" y="5"/>
                  </a:cubicBezTo>
                  <a:cubicBezTo>
                    <a:pt x="77" y="15"/>
                    <a:pt x="83" y="19"/>
                    <a:pt x="83" y="29"/>
                  </a:cubicBezTo>
                  <a:cubicBezTo>
                    <a:pt x="83" y="47"/>
                    <a:pt x="63" y="89"/>
                    <a:pt x="48" y="89"/>
                  </a:cubicBezTo>
                  <a:cubicBezTo>
                    <a:pt x="25" y="89"/>
                    <a:pt x="0" y="30"/>
                    <a:pt x="0" y="13"/>
                  </a:cubicBezTo>
                  <a:cubicBezTo>
                    <a:pt x="0" y="0"/>
                    <a:pt x="41" y="13"/>
                    <a:pt x="42" y="13"/>
                  </a:cubicBezTo>
                  <a:close/>
                </a:path>
              </a:pathLst>
            </a:custGeom>
            <a:grpFill/>
            <a:ln w="9525">
              <a:noFill/>
              <a:round/>
              <a:headEnd/>
              <a:tailEnd/>
            </a:ln>
            <a:effectLst>
              <a:innerShdw blurRad="63500" dist="50800" dir="18900000">
                <a:prstClr val="black">
                  <a:alpha val="50000"/>
                </a:prstClr>
              </a:innerShdw>
            </a:effectLst>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61" name="Freeform 42"/>
            <p:cNvSpPr>
              <a:spLocks/>
            </p:cNvSpPr>
            <p:nvPr/>
          </p:nvSpPr>
          <p:spPr bwMode="auto">
            <a:xfrm>
              <a:off x="8988398" y="4654763"/>
              <a:ext cx="1150255" cy="917916"/>
            </a:xfrm>
            <a:custGeom>
              <a:avLst/>
              <a:gdLst>
                <a:gd name="T0" fmla="*/ 872 w 872"/>
                <a:gd name="T1" fmla="*/ 420 h 691"/>
                <a:gd name="T2" fmla="*/ 861 w 872"/>
                <a:gd name="T3" fmla="*/ 491 h 691"/>
                <a:gd name="T4" fmla="*/ 821 w 872"/>
                <a:gd name="T5" fmla="*/ 563 h 691"/>
                <a:gd name="T6" fmla="*/ 799 w 872"/>
                <a:gd name="T7" fmla="*/ 633 h 691"/>
                <a:gd name="T8" fmla="*/ 684 w 872"/>
                <a:gd name="T9" fmla="*/ 667 h 691"/>
                <a:gd name="T10" fmla="*/ 576 w 872"/>
                <a:gd name="T11" fmla="*/ 631 h 691"/>
                <a:gd name="T12" fmla="*/ 565 w 872"/>
                <a:gd name="T13" fmla="*/ 595 h 691"/>
                <a:gd name="T14" fmla="*/ 540 w 872"/>
                <a:gd name="T15" fmla="*/ 601 h 691"/>
                <a:gd name="T16" fmla="*/ 538 w 872"/>
                <a:gd name="T17" fmla="*/ 568 h 691"/>
                <a:gd name="T18" fmla="*/ 518 w 872"/>
                <a:gd name="T19" fmla="*/ 593 h 691"/>
                <a:gd name="T20" fmla="*/ 532 w 872"/>
                <a:gd name="T21" fmla="*/ 528 h 691"/>
                <a:gd name="T22" fmla="*/ 477 w 872"/>
                <a:gd name="T23" fmla="*/ 569 h 691"/>
                <a:gd name="T24" fmla="*/ 368 w 872"/>
                <a:gd name="T25" fmla="*/ 498 h 691"/>
                <a:gd name="T26" fmla="*/ 226 w 872"/>
                <a:gd name="T27" fmla="*/ 556 h 691"/>
                <a:gd name="T28" fmla="*/ 159 w 872"/>
                <a:gd name="T29" fmla="*/ 561 h 691"/>
                <a:gd name="T30" fmla="*/ 38 w 872"/>
                <a:gd name="T31" fmla="*/ 560 h 691"/>
                <a:gd name="T32" fmla="*/ 40 w 872"/>
                <a:gd name="T33" fmla="*/ 474 h 691"/>
                <a:gd name="T34" fmla="*/ 4 w 872"/>
                <a:gd name="T35" fmla="*/ 369 h 691"/>
                <a:gd name="T36" fmla="*/ 16 w 872"/>
                <a:gd name="T37" fmla="*/ 369 h 691"/>
                <a:gd name="T38" fmla="*/ 6 w 872"/>
                <a:gd name="T39" fmla="*/ 317 h 691"/>
                <a:gd name="T40" fmla="*/ 15 w 872"/>
                <a:gd name="T41" fmla="*/ 262 h 691"/>
                <a:gd name="T42" fmla="*/ 56 w 872"/>
                <a:gd name="T43" fmla="*/ 239 h 691"/>
                <a:gd name="T44" fmla="*/ 196 w 872"/>
                <a:gd name="T45" fmla="*/ 172 h 691"/>
                <a:gd name="T46" fmla="*/ 206 w 872"/>
                <a:gd name="T47" fmla="*/ 138 h 691"/>
                <a:gd name="T48" fmla="*/ 225 w 872"/>
                <a:gd name="T49" fmla="*/ 128 h 691"/>
                <a:gd name="T50" fmla="*/ 258 w 872"/>
                <a:gd name="T51" fmla="*/ 91 h 691"/>
                <a:gd name="T52" fmla="*/ 321 w 872"/>
                <a:gd name="T53" fmla="*/ 105 h 691"/>
                <a:gd name="T54" fmla="*/ 349 w 872"/>
                <a:gd name="T55" fmla="*/ 103 h 691"/>
                <a:gd name="T56" fmla="*/ 362 w 872"/>
                <a:gd name="T57" fmla="*/ 55 h 691"/>
                <a:gd name="T58" fmla="*/ 419 w 872"/>
                <a:gd name="T59" fmla="*/ 31 h 691"/>
                <a:gd name="T60" fmla="*/ 474 w 872"/>
                <a:gd name="T61" fmla="*/ 35 h 691"/>
                <a:gd name="T62" fmla="*/ 510 w 872"/>
                <a:gd name="T63" fmla="*/ 43 h 691"/>
                <a:gd name="T64" fmla="*/ 483 w 872"/>
                <a:gd name="T65" fmla="*/ 99 h 691"/>
                <a:gd name="T66" fmla="*/ 506 w 872"/>
                <a:gd name="T67" fmla="*/ 122 h 691"/>
                <a:gd name="T68" fmla="*/ 586 w 872"/>
                <a:gd name="T69" fmla="*/ 164 h 691"/>
                <a:gd name="T70" fmla="*/ 618 w 872"/>
                <a:gd name="T71" fmla="*/ 27 h 691"/>
                <a:gd name="T72" fmla="*/ 655 w 872"/>
                <a:gd name="T73" fmla="*/ 51 h 691"/>
                <a:gd name="T74" fmla="*/ 688 w 872"/>
                <a:gd name="T75" fmla="*/ 91 h 691"/>
                <a:gd name="T76" fmla="*/ 720 w 872"/>
                <a:gd name="T77" fmla="*/ 188 h 691"/>
                <a:gd name="T78" fmla="*/ 785 w 872"/>
                <a:gd name="T79" fmla="*/ 263 h 691"/>
                <a:gd name="T80" fmla="*/ 853 w 872"/>
                <a:gd name="T81" fmla="*/ 334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2" h="691">
                  <a:moveTo>
                    <a:pt x="852" y="336"/>
                  </a:moveTo>
                  <a:cubicBezTo>
                    <a:pt x="864" y="353"/>
                    <a:pt x="872" y="396"/>
                    <a:pt x="872" y="420"/>
                  </a:cubicBezTo>
                  <a:cubicBezTo>
                    <a:pt x="872" y="437"/>
                    <a:pt x="867" y="462"/>
                    <a:pt x="861" y="469"/>
                  </a:cubicBezTo>
                  <a:cubicBezTo>
                    <a:pt x="861" y="491"/>
                    <a:pt x="861" y="491"/>
                    <a:pt x="861" y="491"/>
                  </a:cubicBezTo>
                  <a:cubicBezTo>
                    <a:pt x="857" y="498"/>
                    <a:pt x="859" y="501"/>
                    <a:pt x="855" y="507"/>
                  </a:cubicBezTo>
                  <a:cubicBezTo>
                    <a:pt x="842" y="529"/>
                    <a:pt x="828" y="537"/>
                    <a:pt x="821" y="563"/>
                  </a:cubicBezTo>
                  <a:cubicBezTo>
                    <a:pt x="814" y="582"/>
                    <a:pt x="799" y="607"/>
                    <a:pt x="799" y="634"/>
                  </a:cubicBezTo>
                  <a:cubicBezTo>
                    <a:pt x="799" y="633"/>
                    <a:pt x="799" y="633"/>
                    <a:pt x="799" y="633"/>
                  </a:cubicBezTo>
                  <a:cubicBezTo>
                    <a:pt x="790" y="669"/>
                    <a:pt x="728" y="653"/>
                    <a:pt x="722" y="691"/>
                  </a:cubicBezTo>
                  <a:cubicBezTo>
                    <a:pt x="716" y="690"/>
                    <a:pt x="685" y="672"/>
                    <a:pt x="684" y="667"/>
                  </a:cubicBezTo>
                  <a:cubicBezTo>
                    <a:pt x="667" y="669"/>
                    <a:pt x="673" y="684"/>
                    <a:pt x="654" y="684"/>
                  </a:cubicBezTo>
                  <a:cubicBezTo>
                    <a:pt x="624" y="684"/>
                    <a:pt x="576" y="664"/>
                    <a:pt x="576" y="631"/>
                  </a:cubicBezTo>
                  <a:cubicBezTo>
                    <a:pt x="576" y="619"/>
                    <a:pt x="566" y="610"/>
                    <a:pt x="565" y="599"/>
                  </a:cubicBezTo>
                  <a:cubicBezTo>
                    <a:pt x="565" y="599"/>
                    <a:pt x="565" y="596"/>
                    <a:pt x="565" y="595"/>
                  </a:cubicBezTo>
                  <a:cubicBezTo>
                    <a:pt x="559" y="599"/>
                    <a:pt x="555" y="599"/>
                    <a:pt x="549" y="601"/>
                  </a:cubicBezTo>
                  <a:cubicBezTo>
                    <a:pt x="540" y="601"/>
                    <a:pt x="540" y="601"/>
                    <a:pt x="540" y="601"/>
                  </a:cubicBezTo>
                  <a:cubicBezTo>
                    <a:pt x="543" y="596"/>
                    <a:pt x="546" y="591"/>
                    <a:pt x="546" y="584"/>
                  </a:cubicBezTo>
                  <a:cubicBezTo>
                    <a:pt x="546" y="574"/>
                    <a:pt x="541" y="571"/>
                    <a:pt x="538" y="568"/>
                  </a:cubicBezTo>
                  <a:cubicBezTo>
                    <a:pt x="538" y="570"/>
                    <a:pt x="537" y="573"/>
                    <a:pt x="537" y="576"/>
                  </a:cubicBezTo>
                  <a:cubicBezTo>
                    <a:pt x="530" y="579"/>
                    <a:pt x="529" y="593"/>
                    <a:pt x="518" y="593"/>
                  </a:cubicBezTo>
                  <a:cubicBezTo>
                    <a:pt x="514" y="593"/>
                    <a:pt x="510" y="589"/>
                    <a:pt x="510" y="585"/>
                  </a:cubicBezTo>
                  <a:cubicBezTo>
                    <a:pt x="529" y="581"/>
                    <a:pt x="533" y="540"/>
                    <a:pt x="532" y="528"/>
                  </a:cubicBezTo>
                  <a:cubicBezTo>
                    <a:pt x="518" y="542"/>
                    <a:pt x="499" y="584"/>
                    <a:pt x="483" y="584"/>
                  </a:cubicBezTo>
                  <a:cubicBezTo>
                    <a:pt x="474" y="584"/>
                    <a:pt x="477" y="569"/>
                    <a:pt x="477" y="569"/>
                  </a:cubicBezTo>
                  <a:cubicBezTo>
                    <a:pt x="472" y="569"/>
                    <a:pt x="455" y="530"/>
                    <a:pt x="449" y="522"/>
                  </a:cubicBezTo>
                  <a:cubicBezTo>
                    <a:pt x="437" y="506"/>
                    <a:pt x="393" y="498"/>
                    <a:pt x="368" y="498"/>
                  </a:cubicBezTo>
                  <a:cubicBezTo>
                    <a:pt x="340" y="498"/>
                    <a:pt x="335" y="510"/>
                    <a:pt x="318" y="516"/>
                  </a:cubicBezTo>
                  <a:cubicBezTo>
                    <a:pt x="280" y="529"/>
                    <a:pt x="232" y="515"/>
                    <a:pt x="226" y="556"/>
                  </a:cubicBezTo>
                  <a:cubicBezTo>
                    <a:pt x="210" y="557"/>
                    <a:pt x="197" y="561"/>
                    <a:pt x="181" y="561"/>
                  </a:cubicBezTo>
                  <a:cubicBezTo>
                    <a:pt x="168" y="555"/>
                    <a:pt x="168" y="561"/>
                    <a:pt x="159" y="561"/>
                  </a:cubicBezTo>
                  <a:cubicBezTo>
                    <a:pt x="133" y="561"/>
                    <a:pt x="121" y="588"/>
                    <a:pt x="87" y="588"/>
                  </a:cubicBezTo>
                  <a:cubicBezTo>
                    <a:pt x="75" y="588"/>
                    <a:pt x="38" y="571"/>
                    <a:pt x="38" y="560"/>
                  </a:cubicBezTo>
                  <a:cubicBezTo>
                    <a:pt x="38" y="548"/>
                    <a:pt x="56" y="542"/>
                    <a:pt x="56" y="524"/>
                  </a:cubicBezTo>
                  <a:cubicBezTo>
                    <a:pt x="56" y="501"/>
                    <a:pt x="44" y="488"/>
                    <a:pt x="40" y="474"/>
                  </a:cubicBezTo>
                  <a:cubicBezTo>
                    <a:pt x="31" y="439"/>
                    <a:pt x="29" y="428"/>
                    <a:pt x="19" y="397"/>
                  </a:cubicBezTo>
                  <a:cubicBezTo>
                    <a:pt x="16" y="385"/>
                    <a:pt x="0" y="381"/>
                    <a:pt x="4" y="369"/>
                  </a:cubicBezTo>
                  <a:cubicBezTo>
                    <a:pt x="6" y="366"/>
                    <a:pt x="6" y="363"/>
                    <a:pt x="9" y="359"/>
                  </a:cubicBezTo>
                  <a:cubicBezTo>
                    <a:pt x="10" y="363"/>
                    <a:pt x="13" y="367"/>
                    <a:pt x="16" y="369"/>
                  </a:cubicBezTo>
                  <a:cubicBezTo>
                    <a:pt x="18" y="366"/>
                    <a:pt x="16" y="363"/>
                    <a:pt x="16" y="359"/>
                  </a:cubicBezTo>
                  <a:cubicBezTo>
                    <a:pt x="16" y="347"/>
                    <a:pt x="6" y="337"/>
                    <a:pt x="6" y="317"/>
                  </a:cubicBezTo>
                  <a:cubicBezTo>
                    <a:pt x="6" y="293"/>
                    <a:pt x="6" y="292"/>
                    <a:pt x="6" y="271"/>
                  </a:cubicBezTo>
                  <a:cubicBezTo>
                    <a:pt x="6" y="265"/>
                    <a:pt x="12" y="263"/>
                    <a:pt x="15" y="262"/>
                  </a:cubicBezTo>
                  <a:cubicBezTo>
                    <a:pt x="16" y="264"/>
                    <a:pt x="16" y="267"/>
                    <a:pt x="16" y="270"/>
                  </a:cubicBezTo>
                  <a:cubicBezTo>
                    <a:pt x="30" y="268"/>
                    <a:pt x="47" y="248"/>
                    <a:pt x="56" y="239"/>
                  </a:cubicBezTo>
                  <a:cubicBezTo>
                    <a:pt x="65" y="230"/>
                    <a:pt x="92" y="228"/>
                    <a:pt x="106" y="226"/>
                  </a:cubicBezTo>
                  <a:cubicBezTo>
                    <a:pt x="134" y="221"/>
                    <a:pt x="196" y="199"/>
                    <a:pt x="196" y="172"/>
                  </a:cubicBezTo>
                  <a:cubicBezTo>
                    <a:pt x="196" y="167"/>
                    <a:pt x="196" y="163"/>
                    <a:pt x="196" y="158"/>
                  </a:cubicBezTo>
                  <a:cubicBezTo>
                    <a:pt x="196" y="150"/>
                    <a:pt x="198" y="142"/>
                    <a:pt x="206" y="138"/>
                  </a:cubicBezTo>
                  <a:cubicBezTo>
                    <a:pt x="209" y="145"/>
                    <a:pt x="214" y="149"/>
                    <a:pt x="217" y="154"/>
                  </a:cubicBezTo>
                  <a:cubicBezTo>
                    <a:pt x="225" y="149"/>
                    <a:pt x="221" y="137"/>
                    <a:pt x="225" y="128"/>
                  </a:cubicBezTo>
                  <a:cubicBezTo>
                    <a:pt x="231" y="131"/>
                    <a:pt x="235" y="134"/>
                    <a:pt x="241" y="134"/>
                  </a:cubicBezTo>
                  <a:cubicBezTo>
                    <a:pt x="241" y="112"/>
                    <a:pt x="256" y="109"/>
                    <a:pt x="258" y="91"/>
                  </a:cubicBezTo>
                  <a:cubicBezTo>
                    <a:pt x="278" y="91"/>
                    <a:pt x="282" y="75"/>
                    <a:pt x="298" y="75"/>
                  </a:cubicBezTo>
                  <a:cubicBezTo>
                    <a:pt x="312" y="75"/>
                    <a:pt x="319" y="91"/>
                    <a:pt x="321" y="105"/>
                  </a:cubicBezTo>
                  <a:cubicBezTo>
                    <a:pt x="324" y="99"/>
                    <a:pt x="330" y="96"/>
                    <a:pt x="337" y="96"/>
                  </a:cubicBezTo>
                  <a:cubicBezTo>
                    <a:pt x="341" y="96"/>
                    <a:pt x="347" y="102"/>
                    <a:pt x="349" y="103"/>
                  </a:cubicBezTo>
                  <a:cubicBezTo>
                    <a:pt x="353" y="95"/>
                    <a:pt x="351" y="90"/>
                    <a:pt x="351" y="83"/>
                  </a:cubicBezTo>
                  <a:cubicBezTo>
                    <a:pt x="351" y="72"/>
                    <a:pt x="362" y="66"/>
                    <a:pt x="362" y="55"/>
                  </a:cubicBezTo>
                  <a:cubicBezTo>
                    <a:pt x="362" y="44"/>
                    <a:pt x="393" y="37"/>
                    <a:pt x="405" y="37"/>
                  </a:cubicBezTo>
                  <a:cubicBezTo>
                    <a:pt x="411" y="37"/>
                    <a:pt x="417" y="32"/>
                    <a:pt x="419" y="31"/>
                  </a:cubicBezTo>
                  <a:cubicBezTo>
                    <a:pt x="415" y="24"/>
                    <a:pt x="407" y="22"/>
                    <a:pt x="405" y="13"/>
                  </a:cubicBezTo>
                  <a:cubicBezTo>
                    <a:pt x="431" y="24"/>
                    <a:pt x="446" y="35"/>
                    <a:pt x="474" y="35"/>
                  </a:cubicBezTo>
                  <a:cubicBezTo>
                    <a:pt x="483" y="35"/>
                    <a:pt x="487" y="29"/>
                    <a:pt x="495" y="29"/>
                  </a:cubicBezTo>
                  <a:cubicBezTo>
                    <a:pt x="499" y="29"/>
                    <a:pt x="510" y="37"/>
                    <a:pt x="510" y="43"/>
                  </a:cubicBezTo>
                  <a:cubicBezTo>
                    <a:pt x="510" y="53"/>
                    <a:pt x="499" y="54"/>
                    <a:pt x="493" y="59"/>
                  </a:cubicBezTo>
                  <a:cubicBezTo>
                    <a:pt x="483" y="99"/>
                    <a:pt x="483" y="99"/>
                    <a:pt x="483" y="99"/>
                  </a:cubicBezTo>
                  <a:cubicBezTo>
                    <a:pt x="483" y="105"/>
                    <a:pt x="494" y="103"/>
                    <a:pt x="499" y="107"/>
                  </a:cubicBezTo>
                  <a:cubicBezTo>
                    <a:pt x="503" y="110"/>
                    <a:pt x="503" y="122"/>
                    <a:pt x="506" y="122"/>
                  </a:cubicBezTo>
                  <a:cubicBezTo>
                    <a:pt x="527" y="130"/>
                    <a:pt x="538" y="134"/>
                    <a:pt x="557" y="142"/>
                  </a:cubicBezTo>
                  <a:cubicBezTo>
                    <a:pt x="568" y="146"/>
                    <a:pt x="571" y="164"/>
                    <a:pt x="586" y="164"/>
                  </a:cubicBezTo>
                  <a:cubicBezTo>
                    <a:pt x="609" y="164"/>
                    <a:pt x="614" y="117"/>
                    <a:pt x="618" y="99"/>
                  </a:cubicBezTo>
                  <a:cubicBezTo>
                    <a:pt x="618" y="27"/>
                    <a:pt x="618" y="27"/>
                    <a:pt x="618" y="27"/>
                  </a:cubicBezTo>
                  <a:cubicBezTo>
                    <a:pt x="630" y="17"/>
                    <a:pt x="626" y="7"/>
                    <a:pt x="639" y="0"/>
                  </a:cubicBezTo>
                  <a:cubicBezTo>
                    <a:pt x="641" y="22"/>
                    <a:pt x="651" y="36"/>
                    <a:pt x="655" y="51"/>
                  </a:cubicBezTo>
                  <a:cubicBezTo>
                    <a:pt x="658" y="62"/>
                    <a:pt x="655" y="76"/>
                    <a:pt x="663" y="83"/>
                  </a:cubicBezTo>
                  <a:cubicBezTo>
                    <a:pt x="671" y="85"/>
                    <a:pt x="685" y="90"/>
                    <a:pt x="688" y="91"/>
                  </a:cubicBezTo>
                  <a:cubicBezTo>
                    <a:pt x="697" y="98"/>
                    <a:pt x="697" y="123"/>
                    <a:pt x="701" y="136"/>
                  </a:cubicBezTo>
                  <a:cubicBezTo>
                    <a:pt x="708" y="157"/>
                    <a:pt x="714" y="168"/>
                    <a:pt x="720" y="188"/>
                  </a:cubicBezTo>
                  <a:cubicBezTo>
                    <a:pt x="726" y="207"/>
                    <a:pt x="758" y="214"/>
                    <a:pt x="771" y="227"/>
                  </a:cubicBezTo>
                  <a:cubicBezTo>
                    <a:pt x="780" y="237"/>
                    <a:pt x="782" y="252"/>
                    <a:pt x="785" y="263"/>
                  </a:cubicBezTo>
                  <a:cubicBezTo>
                    <a:pt x="788" y="273"/>
                    <a:pt x="800" y="273"/>
                    <a:pt x="810" y="273"/>
                  </a:cubicBezTo>
                  <a:cubicBezTo>
                    <a:pt x="810" y="305"/>
                    <a:pt x="839" y="319"/>
                    <a:pt x="853" y="334"/>
                  </a:cubicBezTo>
                  <a:lnTo>
                    <a:pt x="852" y="336"/>
                  </a:lnTo>
                  <a:close/>
                </a:path>
              </a:pathLst>
            </a:custGeom>
            <a:grpFill/>
            <a:ln w="9525">
              <a:noFill/>
              <a:round/>
              <a:headEnd/>
              <a:tailEnd/>
            </a:ln>
            <a:effectLst>
              <a:innerShdw blurRad="63500" dist="50800" dir="18900000">
                <a:prstClr val="black">
                  <a:alpha val="50000"/>
                </a:prstClr>
              </a:innerShdw>
            </a:effectLst>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grpSp>
      <p:grpSp>
        <p:nvGrpSpPr>
          <p:cNvPr id="3" name="Group 61"/>
          <p:cNvGrpSpPr/>
          <p:nvPr/>
        </p:nvGrpSpPr>
        <p:grpSpPr>
          <a:xfrm rot="908920">
            <a:off x="-1460377" y="4494069"/>
            <a:ext cx="3464956" cy="3539999"/>
            <a:chOff x="8988398" y="4654763"/>
            <a:chExt cx="1150255" cy="1084809"/>
          </a:xfrm>
          <a:gradFill>
            <a:gsLst>
              <a:gs pos="72568">
                <a:schemeClr val="accent4"/>
              </a:gs>
              <a:gs pos="25668">
                <a:schemeClr val="accent2"/>
              </a:gs>
              <a:gs pos="0">
                <a:schemeClr val="accent1"/>
              </a:gs>
              <a:gs pos="50000">
                <a:schemeClr val="accent3"/>
              </a:gs>
              <a:gs pos="100000">
                <a:schemeClr val="accent5"/>
              </a:gs>
            </a:gsLst>
            <a:path path="circle">
              <a:fillToRect l="50000" t="130000" r="50000" b="-30000"/>
            </a:path>
          </a:gradFill>
        </p:grpSpPr>
        <p:sp>
          <p:nvSpPr>
            <p:cNvPr id="63" name="Freeform 38"/>
            <p:cNvSpPr>
              <a:spLocks/>
            </p:cNvSpPr>
            <p:nvPr/>
          </p:nvSpPr>
          <p:spPr bwMode="auto">
            <a:xfrm>
              <a:off x="9882845" y="5620616"/>
              <a:ext cx="109380" cy="118956"/>
            </a:xfrm>
            <a:custGeom>
              <a:avLst/>
              <a:gdLst>
                <a:gd name="T0" fmla="*/ 42 w 83"/>
                <a:gd name="T1" fmla="*/ 13 h 89"/>
                <a:gd name="T2" fmla="*/ 75 w 83"/>
                <a:gd name="T3" fmla="*/ 5 h 89"/>
                <a:gd name="T4" fmla="*/ 83 w 83"/>
                <a:gd name="T5" fmla="*/ 29 h 89"/>
                <a:gd name="T6" fmla="*/ 48 w 83"/>
                <a:gd name="T7" fmla="*/ 89 h 89"/>
                <a:gd name="T8" fmla="*/ 0 w 83"/>
                <a:gd name="T9" fmla="*/ 13 h 89"/>
                <a:gd name="T10" fmla="*/ 42 w 83"/>
                <a:gd name="T11" fmla="*/ 13 h 89"/>
              </a:gdLst>
              <a:ahLst/>
              <a:cxnLst>
                <a:cxn ang="0">
                  <a:pos x="T0" y="T1"/>
                </a:cxn>
                <a:cxn ang="0">
                  <a:pos x="T2" y="T3"/>
                </a:cxn>
                <a:cxn ang="0">
                  <a:pos x="T4" y="T5"/>
                </a:cxn>
                <a:cxn ang="0">
                  <a:pos x="T6" y="T7"/>
                </a:cxn>
                <a:cxn ang="0">
                  <a:pos x="T8" y="T9"/>
                </a:cxn>
                <a:cxn ang="0">
                  <a:pos x="T10" y="T11"/>
                </a:cxn>
              </a:cxnLst>
              <a:rect l="0" t="0" r="r" b="b"/>
              <a:pathLst>
                <a:path w="83" h="89">
                  <a:moveTo>
                    <a:pt x="42" y="13"/>
                  </a:moveTo>
                  <a:cubicBezTo>
                    <a:pt x="52" y="13"/>
                    <a:pt x="65" y="8"/>
                    <a:pt x="75" y="5"/>
                  </a:cubicBezTo>
                  <a:cubicBezTo>
                    <a:pt x="77" y="15"/>
                    <a:pt x="83" y="19"/>
                    <a:pt x="83" y="29"/>
                  </a:cubicBezTo>
                  <a:cubicBezTo>
                    <a:pt x="83" y="47"/>
                    <a:pt x="63" y="89"/>
                    <a:pt x="48" y="89"/>
                  </a:cubicBezTo>
                  <a:cubicBezTo>
                    <a:pt x="25" y="89"/>
                    <a:pt x="0" y="30"/>
                    <a:pt x="0" y="13"/>
                  </a:cubicBezTo>
                  <a:cubicBezTo>
                    <a:pt x="0" y="0"/>
                    <a:pt x="41" y="13"/>
                    <a:pt x="42" y="13"/>
                  </a:cubicBezTo>
                  <a:close/>
                </a:path>
              </a:pathLst>
            </a:custGeom>
            <a:grpFill/>
            <a:ln w="9525">
              <a:noFill/>
              <a:round/>
              <a:headEnd/>
              <a:tailEnd/>
            </a:ln>
            <a:effectLst>
              <a:innerShdw blurRad="63500" dist="50800" dir="18900000">
                <a:prstClr val="black">
                  <a:alpha val="50000"/>
                </a:prstClr>
              </a:innerShdw>
            </a:effectLst>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64" name="Freeform 42"/>
            <p:cNvSpPr>
              <a:spLocks/>
            </p:cNvSpPr>
            <p:nvPr/>
          </p:nvSpPr>
          <p:spPr bwMode="auto">
            <a:xfrm>
              <a:off x="8988398" y="4654763"/>
              <a:ext cx="1150255" cy="917916"/>
            </a:xfrm>
            <a:custGeom>
              <a:avLst/>
              <a:gdLst>
                <a:gd name="T0" fmla="*/ 872 w 872"/>
                <a:gd name="T1" fmla="*/ 420 h 691"/>
                <a:gd name="T2" fmla="*/ 861 w 872"/>
                <a:gd name="T3" fmla="*/ 491 h 691"/>
                <a:gd name="T4" fmla="*/ 821 w 872"/>
                <a:gd name="T5" fmla="*/ 563 h 691"/>
                <a:gd name="T6" fmla="*/ 799 w 872"/>
                <a:gd name="T7" fmla="*/ 633 h 691"/>
                <a:gd name="T8" fmla="*/ 684 w 872"/>
                <a:gd name="T9" fmla="*/ 667 h 691"/>
                <a:gd name="T10" fmla="*/ 576 w 872"/>
                <a:gd name="T11" fmla="*/ 631 h 691"/>
                <a:gd name="T12" fmla="*/ 565 w 872"/>
                <a:gd name="T13" fmla="*/ 595 h 691"/>
                <a:gd name="T14" fmla="*/ 540 w 872"/>
                <a:gd name="T15" fmla="*/ 601 h 691"/>
                <a:gd name="T16" fmla="*/ 538 w 872"/>
                <a:gd name="T17" fmla="*/ 568 h 691"/>
                <a:gd name="T18" fmla="*/ 518 w 872"/>
                <a:gd name="T19" fmla="*/ 593 h 691"/>
                <a:gd name="T20" fmla="*/ 532 w 872"/>
                <a:gd name="T21" fmla="*/ 528 h 691"/>
                <a:gd name="T22" fmla="*/ 477 w 872"/>
                <a:gd name="T23" fmla="*/ 569 h 691"/>
                <a:gd name="T24" fmla="*/ 368 w 872"/>
                <a:gd name="T25" fmla="*/ 498 h 691"/>
                <a:gd name="T26" fmla="*/ 226 w 872"/>
                <a:gd name="T27" fmla="*/ 556 h 691"/>
                <a:gd name="T28" fmla="*/ 159 w 872"/>
                <a:gd name="T29" fmla="*/ 561 h 691"/>
                <a:gd name="T30" fmla="*/ 38 w 872"/>
                <a:gd name="T31" fmla="*/ 560 h 691"/>
                <a:gd name="T32" fmla="*/ 40 w 872"/>
                <a:gd name="T33" fmla="*/ 474 h 691"/>
                <a:gd name="T34" fmla="*/ 4 w 872"/>
                <a:gd name="T35" fmla="*/ 369 h 691"/>
                <a:gd name="T36" fmla="*/ 16 w 872"/>
                <a:gd name="T37" fmla="*/ 369 h 691"/>
                <a:gd name="T38" fmla="*/ 6 w 872"/>
                <a:gd name="T39" fmla="*/ 317 h 691"/>
                <a:gd name="T40" fmla="*/ 15 w 872"/>
                <a:gd name="T41" fmla="*/ 262 h 691"/>
                <a:gd name="T42" fmla="*/ 56 w 872"/>
                <a:gd name="T43" fmla="*/ 239 h 691"/>
                <a:gd name="T44" fmla="*/ 196 w 872"/>
                <a:gd name="T45" fmla="*/ 172 h 691"/>
                <a:gd name="T46" fmla="*/ 206 w 872"/>
                <a:gd name="T47" fmla="*/ 138 h 691"/>
                <a:gd name="T48" fmla="*/ 225 w 872"/>
                <a:gd name="T49" fmla="*/ 128 h 691"/>
                <a:gd name="T50" fmla="*/ 258 w 872"/>
                <a:gd name="T51" fmla="*/ 91 h 691"/>
                <a:gd name="T52" fmla="*/ 321 w 872"/>
                <a:gd name="T53" fmla="*/ 105 h 691"/>
                <a:gd name="T54" fmla="*/ 349 w 872"/>
                <a:gd name="T55" fmla="*/ 103 h 691"/>
                <a:gd name="T56" fmla="*/ 362 w 872"/>
                <a:gd name="T57" fmla="*/ 55 h 691"/>
                <a:gd name="T58" fmla="*/ 419 w 872"/>
                <a:gd name="T59" fmla="*/ 31 h 691"/>
                <a:gd name="T60" fmla="*/ 474 w 872"/>
                <a:gd name="T61" fmla="*/ 35 h 691"/>
                <a:gd name="T62" fmla="*/ 510 w 872"/>
                <a:gd name="T63" fmla="*/ 43 h 691"/>
                <a:gd name="T64" fmla="*/ 483 w 872"/>
                <a:gd name="T65" fmla="*/ 99 h 691"/>
                <a:gd name="T66" fmla="*/ 506 w 872"/>
                <a:gd name="T67" fmla="*/ 122 h 691"/>
                <a:gd name="T68" fmla="*/ 586 w 872"/>
                <a:gd name="T69" fmla="*/ 164 h 691"/>
                <a:gd name="T70" fmla="*/ 618 w 872"/>
                <a:gd name="T71" fmla="*/ 27 h 691"/>
                <a:gd name="T72" fmla="*/ 655 w 872"/>
                <a:gd name="T73" fmla="*/ 51 h 691"/>
                <a:gd name="T74" fmla="*/ 688 w 872"/>
                <a:gd name="T75" fmla="*/ 91 h 691"/>
                <a:gd name="T76" fmla="*/ 720 w 872"/>
                <a:gd name="T77" fmla="*/ 188 h 691"/>
                <a:gd name="T78" fmla="*/ 785 w 872"/>
                <a:gd name="T79" fmla="*/ 263 h 691"/>
                <a:gd name="T80" fmla="*/ 853 w 872"/>
                <a:gd name="T81" fmla="*/ 334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2" h="691">
                  <a:moveTo>
                    <a:pt x="852" y="336"/>
                  </a:moveTo>
                  <a:cubicBezTo>
                    <a:pt x="864" y="353"/>
                    <a:pt x="872" y="396"/>
                    <a:pt x="872" y="420"/>
                  </a:cubicBezTo>
                  <a:cubicBezTo>
                    <a:pt x="872" y="437"/>
                    <a:pt x="867" y="462"/>
                    <a:pt x="861" y="469"/>
                  </a:cubicBezTo>
                  <a:cubicBezTo>
                    <a:pt x="861" y="491"/>
                    <a:pt x="861" y="491"/>
                    <a:pt x="861" y="491"/>
                  </a:cubicBezTo>
                  <a:cubicBezTo>
                    <a:pt x="857" y="498"/>
                    <a:pt x="859" y="501"/>
                    <a:pt x="855" y="507"/>
                  </a:cubicBezTo>
                  <a:cubicBezTo>
                    <a:pt x="842" y="529"/>
                    <a:pt x="828" y="537"/>
                    <a:pt x="821" y="563"/>
                  </a:cubicBezTo>
                  <a:cubicBezTo>
                    <a:pt x="814" y="582"/>
                    <a:pt x="799" y="607"/>
                    <a:pt x="799" y="634"/>
                  </a:cubicBezTo>
                  <a:cubicBezTo>
                    <a:pt x="799" y="633"/>
                    <a:pt x="799" y="633"/>
                    <a:pt x="799" y="633"/>
                  </a:cubicBezTo>
                  <a:cubicBezTo>
                    <a:pt x="790" y="669"/>
                    <a:pt x="728" y="653"/>
                    <a:pt x="722" y="691"/>
                  </a:cubicBezTo>
                  <a:cubicBezTo>
                    <a:pt x="716" y="690"/>
                    <a:pt x="685" y="672"/>
                    <a:pt x="684" y="667"/>
                  </a:cubicBezTo>
                  <a:cubicBezTo>
                    <a:pt x="667" y="669"/>
                    <a:pt x="673" y="684"/>
                    <a:pt x="654" y="684"/>
                  </a:cubicBezTo>
                  <a:cubicBezTo>
                    <a:pt x="624" y="684"/>
                    <a:pt x="576" y="664"/>
                    <a:pt x="576" y="631"/>
                  </a:cubicBezTo>
                  <a:cubicBezTo>
                    <a:pt x="576" y="619"/>
                    <a:pt x="566" y="610"/>
                    <a:pt x="565" y="599"/>
                  </a:cubicBezTo>
                  <a:cubicBezTo>
                    <a:pt x="565" y="599"/>
                    <a:pt x="565" y="596"/>
                    <a:pt x="565" y="595"/>
                  </a:cubicBezTo>
                  <a:cubicBezTo>
                    <a:pt x="559" y="599"/>
                    <a:pt x="555" y="599"/>
                    <a:pt x="549" y="601"/>
                  </a:cubicBezTo>
                  <a:cubicBezTo>
                    <a:pt x="540" y="601"/>
                    <a:pt x="540" y="601"/>
                    <a:pt x="540" y="601"/>
                  </a:cubicBezTo>
                  <a:cubicBezTo>
                    <a:pt x="543" y="596"/>
                    <a:pt x="546" y="591"/>
                    <a:pt x="546" y="584"/>
                  </a:cubicBezTo>
                  <a:cubicBezTo>
                    <a:pt x="546" y="574"/>
                    <a:pt x="541" y="571"/>
                    <a:pt x="538" y="568"/>
                  </a:cubicBezTo>
                  <a:cubicBezTo>
                    <a:pt x="538" y="570"/>
                    <a:pt x="537" y="573"/>
                    <a:pt x="537" y="576"/>
                  </a:cubicBezTo>
                  <a:cubicBezTo>
                    <a:pt x="530" y="579"/>
                    <a:pt x="529" y="593"/>
                    <a:pt x="518" y="593"/>
                  </a:cubicBezTo>
                  <a:cubicBezTo>
                    <a:pt x="514" y="593"/>
                    <a:pt x="510" y="589"/>
                    <a:pt x="510" y="585"/>
                  </a:cubicBezTo>
                  <a:cubicBezTo>
                    <a:pt x="529" y="581"/>
                    <a:pt x="533" y="540"/>
                    <a:pt x="532" y="528"/>
                  </a:cubicBezTo>
                  <a:cubicBezTo>
                    <a:pt x="518" y="542"/>
                    <a:pt x="499" y="584"/>
                    <a:pt x="483" y="584"/>
                  </a:cubicBezTo>
                  <a:cubicBezTo>
                    <a:pt x="474" y="584"/>
                    <a:pt x="477" y="569"/>
                    <a:pt x="477" y="569"/>
                  </a:cubicBezTo>
                  <a:cubicBezTo>
                    <a:pt x="472" y="569"/>
                    <a:pt x="455" y="530"/>
                    <a:pt x="449" y="522"/>
                  </a:cubicBezTo>
                  <a:cubicBezTo>
                    <a:pt x="437" y="506"/>
                    <a:pt x="393" y="498"/>
                    <a:pt x="368" y="498"/>
                  </a:cubicBezTo>
                  <a:cubicBezTo>
                    <a:pt x="340" y="498"/>
                    <a:pt x="335" y="510"/>
                    <a:pt x="318" y="516"/>
                  </a:cubicBezTo>
                  <a:cubicBezTo>
                    <a:pt x="280" y="529"/>
                    <a:pt x="232" y="515"/>
                    <a:pt x="226" y="556"/>
                  </a:cubicBezTo>
                  <a:cubicBezTo>
                    <a:pt x="210" y="557"/>
                    <a:pt x="197" y="561"/>
                    <a:pt x="181" y="561"/>
                  </a:cubicBezTo>
                  <a:cubicBezTo>
                    <a:pt x="168" y="555"/>
                    <a:pt x="168" y="561"/>
                    <a:pt x="159" y="561"/>
                  </a:cubicBezTo>
                  <a:cubicBezTo>
                    <a:pt x="133" y="561"/>
                    <a:pt x="121" y="588"/>
                    <a:pt x="87" y="588"/>
                  </a:cubicBezTo>
                  <a:cubicBezTo>
                    <a:pt x="75" y="588"/>
                    <a:pt x="38" y="571"/>
                    <a:pt x="38" y="560"/>
                  </a:cubicBezTo>
                  <a:cubicBezTo>
                    <a:pt x="38" y="548"/>
                    <a:pt x="56" y="542"/>
                    <a:pt x="56" y="524"/>
                  </a:cubicBezTo>
                  <a:cubicBezTo>
                    <a:pt x="56" y="501"/>
                    <a:pt x="44" y="488"/>
                    <a:pt x="40" y="474"/>
                  </a:cubicBezTo>
                  <a:cubicBezTo>
                    <a:pt x="31" y="439"/>
                    <a:pt x="29" y="428"/>
                    <a:pt x="19" y="397"/>
                  </a:cubicBezTo>
                  <a:cubicBezTo>
                    <a:pt x="16" y="385"/>
                    <a:pt x="0" y="381"/>
                    <a:pt x="4" y="369"/>
                  </a:cubicBezTo>
                  <a:cubicBezTo>
                    <a:pt x="6" y="366"/>
                    <a:pt x="6" y="363"/>
                    <a:pt x="9" y="359"/>
                  </a:cubicBezTo>
                  <a:cubicBezTo>
                    <a:pt x="10" y="363"/>
                    <a:pt x="13" y="367"/>
                    <a:pt x="16" y="369"/>
                  </a:cubicBezTo>
                  <a:cubicBezTo>
                    <a:pt x="18" y="366"/>
                    <a:pt x="16" y="363"/>
                    <a:pt x="16" y="359"/>
                  </a:cubicBezTo>
                  <a:cubicBezTo>
                    <a:pt x="16" y="347"/>
                    <a:pt x="6" y="337"/>
                    <a:pt x="6" y="317"/>
                  </a:cubicBezTo>
                  <a:cubicBezTo>
                    <a:pt x="6" y="293"/>
                    <a:pt x="6" y="292"/>
                    <a:pt x="6" y="271"/>
                  </a:cubicBezTo>
                  <a:cubicBezTo>
                    <a:pt x="6" y="265"/>
                    <a:pt x="12" y="263"/>
                    <a:pt x="15" y="262"/>
                  </a:cubicBezTo>
                  <a:cubicBezTo>
                    <a:pt x="16" y="264"/>
                    <a:pt x="16" y="267"/>
                    <a:pt x="16" y="270"/>
                  </a:cubicBezTo>
                  <a:cubicBezTo>
                    <a:pt x="30" y="268"/>
                    <a:pt x="47" y="248"/>
                    <a:pt x="56" y="239"/>
                  </a:cubicBezTo>
                  <a:cubicBezTo>
                    <a:pt x="65" y="230"/>
                    <a:pt x="92" y="228"/>
                    <a:pt x="106" y="226"/>
                  </a:cubicBezTo>
                  <a:cubicBezTo>
                    <a:pt x="134" y="221"/>
                    <a:pt x="196" y="199"/>
                    <a:pt x="196" y="172"/>
                  </a:cubicBezTo>
                  <a:cubicBezTo>
                    <a:pt x="196" y="167"/>
                    <a:pt x="196" y="163"/>
                    <a:pt x="196" y="158"/>
                  </a:cubicBezTo>
                  <a:cubicBezTo>
                    <a:pt x="196" y="150"/>
                    <a:pt x="198" y="142"/>
                    <a:pt x="206" y="138"/>
                  </a:cubicBezTo>
                  <a:cubicBezTo>
                    <a:pt x="209" y="145"/>
                    <a:pt x="214" y="149"/>
                    <a:pt x="217" y="154"/>
                  </a:cubicBezTo>
                  <a:cubicBezTo>
                    <a:pt x="225" y="149"/>
                    <a:pt x="221" y="137"/>
                    <a:pt x="225" y="128"/>
                  </a:cubicBezTo>
                  <a:cubicBezTo>
                    <a:pt x="231" y="131"/>
                    <a:pt x="235" y="134"/>
                    <a:pt x="241" y="134"/>
                  </a:cubicBezTo>
                  <a:cubicBezTo>
                    <a:pt x="241" y="112"/>
                    <a:pt x="256" y="109"/>
                    <a:pt x="258" y="91"/>
                  </a:cubicBezTo>
                  <a:cubicBezTo>
                    <a:pt x="278" y="91"/>
                    <a:pt x="282" y="75"/>
                    <a:pt x="298" y="75"/>
                  </a:cubicBezTo>
                  <a:cubicBezTo>
                    <a:pt x="312" y="75"/>
                    <a:pt x="319" y="91"/>
                    <a:pt x="321" y="105"/>
                  </a:cubicBezTo>
                  <a:cubicBezTo>
                    <a:pt x="324" y="99"/>
                    <a:pt x="330" y="96"/>
                    <a:pt x="337" y="96"/>
                  </a:cubicBezTo>
                  <a:cubicBezTo>
                    <a:pt x="341" y="96"/>
                    <a:pt x="347" y="102"/>
                    <a:pt x="349" y="103"/>
                  </a:cubicBezTo>
                  <a:cubicBezTo>
                    <a:pt x="353" y="95"/>
                    <a:pt x="351" y="90"/>
                    <a:pt x="351" y="83"/>
                  </a:cubicBezTo>
                  <a:cubicBezTo>
                    <a:pt x="351" y="72"/>
                    <a:pt x="362" y="66"/>
                    <a:pt x="362" y="55"/>
                  </a:cubicBezTo>
                  <a:cubicBezTo>
                    <a:pt x="362" y="44"/>
                    <a:pt x="393" y="37"/>
                    <a:pt x="405" y="37"/>
                  </a:cubicBezTo>
                  <a:cubicBezTo>
                    <a:pt x="411" y="37"/>
                    <a:pt x="417" y="32"/>
                    <a:pt x="419" y="31"/>
                  </a:cubicBezTo>
                  <a:cubicBezTo>
                    <a:pt x="415" y="24"/>
                    <a:pt x="407" y="22"/>
                    <a:pt x="405" y="13"/>
                  </a:cubicBezTo>
                  <a:cubicBezTo>
                    <a:pt x="431" y="24"/>
                    <a:pt x="446" y="35"/>
                    <a:pt x="474" y="35"/>
                  </a:cubicBezTo>
                  <a:cubicBezTo>
                    <a:pt x="483" y="35"/>
                    <a:pt x="487" y="29"/>
                    <a:pt x="495" y="29"/>
                  </a:cubicBezTo>
                  <a:cubicBezTo>
                    <a:pt x="499" y="29"/>
                    <a:pt x="510" y="37"/>
                    <a:pt x="510" y="43"/>
                  </a:cubicBezTo>
                  <a:cubicBezTo>
                    <a:pt x="510" y="53"/>
                    <a:pt x="499" y="54"/>
                    <a:pt x="493" y="59"/>
                  </a:cubicBezTo>
                  <a:cubicBezTo>
                    <a:pt x="483" y="99"/>
                    <a:pt x="483" y="99"/>
                    <a:pt x="483" y="99"/>
                  </a:cubicBezTo>
                  <a:cubicBezTo>
                    <a:pt x="483" y="105"/>
                    <a:pt x="494" y="103"/>
                    <a:pt x="499" y="107"/>
                  </a:cubicBezTo>
                  <a:cubicBezTo>
                    <a:pt x="503" y="110"/>
                    <a:pt x="503" y="122"/>
                    <a:pt x="506" y="122"/>
                  </a:cubicBezTo>
                  <a:cubicBezTo>
                    <a:pt x="527" y="130"/>
                    <a:pt x="538" y="134"/>
                    <a:pt x="557" y="142"/>
                  </a:cubicBezTo>
                  <a:cubicBezTo>
                    <a:pt x="568" y="146"/>
                    <a:pt x="571" y="164"/>
                    <a:pt x="586" y="164"/>
                  </a:cubicBezTo>
                  <a:cubicBezTo>
                    <a:pt x="609" y="164"/>
                    <a:pt x="614" y="117"/>
                    <a:pt x="618" y="99"/>
                  </a:cubicBezTo>
                  <a:cubicBezTo>
                    <a:pt x="618" y="27"/>
                    <a:pt x="618" y="27"/>
                    <a:pt x="618" y="27"/>
                  </a:cubicBezTo>
                  <a:cubicBezTo>
                    <a:pt x="630" y="17"/>
                    <a:pt x="626" y="7"/>
                    <a:pt x="639" y="0"/>
                  </a:cubicBezTo>
                  <a:cubicBezTo>
                    <a:pt x="641" y="22"/>
                    <a:pt x="651" y="36"/>
                    <a:pt x="655" y="51"/>
                  </a:cubicBezTo>
                  <a:cubicBezTo>
                    <a:pt x="658" y="62"/>
                    <a:pt x="655" y="76"/>
                    <a:pt x="663" y="83"/>
                  </a:cubicBezTo>
                  <a:cubicBezTo>
                    <a:pt x="671" y="85"/>
                    <a:pt x="685" y="90"/>
                    <a:pt x="688" y="91"/>
                  </a:cubicBezTo>
                  <a:cubicBezTo>
                    <a:pt x="697" y="98"/>
                    <a:pt x="697" y="123"/>
                    <a:pt x="701" y="136"/>
                  </a:cubicBezTo>
                  <a:cubicBezTo>
                    <a:pt x="708" y="157"/>
                    <a:pt x="714" y="168"/>
                    <a:pt x="720" y="188"/>
                  </a:cubicBezTo>
                  <a:cubicBezTo>
                    <a:pt x="726" y="207"/>
                    <a:pt x="758" y="214"/>
                    <a:pt x="771" y="227"/>
                  </a:cubicBezTo>
                  <a:cubicBezTo>
                    <a:pt x="780" y="237"/>
                    <a:pt x="782" y="252"/>
                    <a:pt x="785" y="263"/>
                  </a:cubicBezTo>
                  <a:cubicBezTo>
                    <a:pt x="788" y="273"/>
                    <a:pt x="800" y="273"/>
                    <a:pt x="810" y="273"/>
                  </a:cubicBezTo>
                  <a:cubicBezTo>
                    <a:pt x="810" y="305"/>
                    <a:pt x="839" y="319"/>
                    <a:pt x="853" y="334"/>
                  </a:cubicBezTo>
                  <a:lnTo>
                    <a:pt x="852" y="336"/>
                  </a:lnTo>
                  <a:close/>
                </a:path>
              </a:pathLst>
            </a:custGeom>
            <a:grpFill/>
            <a:ln w="9525">
              <a:noFill/>
              <a:round/>
              <a:headEnd/>
              <a:tailEnd/>
            </a:ln>
            <a:effectLst>
              <a:innerShdw blurRad="63500" dist="50800" dir="18900000">
                <a:prstClr val="black">
                  <a:alpha val="50000"/>
                </a:prstClr>
              </a:innerShdw>
            </a:effectLst>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grpSp>
      <p:sp>
        <p:nvSpPr>
          <p:cNvPr id="10" name="Rectangle 9"/>
          <p:cNvSpPr/>
          <p:nvPr/>
        </p:nvSpPr>
        <p:spPr>
          <a:xfrm>
            <a:off x="0" y="6280727"/>
            <a:ext cx="12192000" cy="5772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KolinLogo-Icon.png"/>
          <p:cNvPicPr>
            <a:picLocks noChangeAspect="1"/>
          </p:cNvPicPr>
          <p:nvPr/>
        </p:nvPicPr>
        <p:blipFill>
          <a:blip r:embed="rId3" cstate="print"/>
          <a:srcRect/>
          <a:stretch>
            <a:fillRect/>
          </a:stretch>
        </p:blipFill>
        <p:spPr bwMode="auto">
          <a:xfrm>
            <a:off x="11157526" y="6444427"/>
            <a:ext cx="858981" cy="302737"/>
          </a:xfrm>
          <a:prstGeom prst="rect">
            <a:avLst/>
          </a:prstGeom>
          <a:noFill/>
          <a:ln w="9525">
            <a:noFill/>
            <a:miter lim="800000"/>
            <a:headEnd/>
            <a:tailEnd/>
          </a:ln>
        </p:spPr>
      </p:pic>
      <p:pic>
        <p:nvPicPr>
          <p:cNvPr id="50" name="Picture 49" descr="Kolin-Home-Icon.png"/>
          <p:cNvPicPr>
            <a:picLocks noChangeAspect="1"/>
          </p:cNvPicPr>
          <p:nvPr/>
        </p:nvPicPr>
        <p:blipFill>
          <a:blip r:embed="rId4" cstate="print"/>
          <a:srcRect/>
          <a:stretch>
            <a:fillRect/>
          </a:stretch>
        </p:blipFill>
        <p:spPr bwMode="auto">
          <a:xfrm>
            <a:off x="142122" y="6326910"/>
            <a:ext cx="393587" cy="448252"/>
          </a:xfrm>
          <a:prstGeom prst="rect">
            <a:avLst/>
          </a:prstGeom>
          <a:noFill/>
          <a:ln w="9525">
            <a:noFill/>
            <a:miter lim="800000"/>
            <a:headEnd/>
            <a:tailEnd/>
          </a:ln>
        </p:spPr>
      </p:pic>
      <p:sp>
        <p:nvSpPr>
          <p:cNvPr id="58" name="TextBox 57"/>
          <p:cNvSpPr txBox="1"/>
          <p:nvPr/>
        </p:nvSpPr>
        <p:spPr>
          <a:xfrm>
            <a:off x="0" y="423222"/>
            <a:ext cx="12192000" cy="584775"/>
          </a:xfrm>
          <a:prstGeom prst="rect">
            <a:avLst/>
          </a:prstGeom>
          <a:noFill/>
        </p:spPr>
        <p:txBody>
          <a:bodyPr wrap="square" rtlCol="0">
            <a:spAutoFit/>
          </a:bodyPr>
          <a:lstStyle/>
          <a:p>
            <a:pPr algn="ctr"/>
            <a:r>
              <a:rPr lang="en-GB" sz="3200" b="1" dirty="0" smtClean="0">
                <a:latin typeface="Arial" pitchFamily="34" charset="0"/>
                <a:cs typeface="Arial" pitchFamily="34" charset="0"/>
              </a:rPr>
              <a:t>Warranty</a:t>
            </a:r>
          </a:p>
        </p:txBody>
      </p:sp>
      <p:sp>
        <p:nvSpPr>
          <p:cNvPr id="14" name="Rectangle 13"/>
          <p:cNvSpPr/>
          <p:nvPr/>
        </p:nvSpPr>
        <p:spPr>
          <a:xfrm>
            <a:off x="3211285" y="1219200"/>
            <a:ext cx="6096000" cy="2554545"/>
          </a:xfrm>
          <a:prstGeom prst="rect">
            <a:avLst/>
          </a:prstGeom>
        </p:spPr>
        <p:txBody>
          <a:bodyPr wrap="square">
            <a:spAutoFit/>
          </a:bodyPr>
          <a:lstStyle/>
          <a:p>
            <a:pPr>
              <a:defRPr/>
            </a:pPr>
            <a:r>
              <a:rPr lang="en-GB" sz="3200" dirty="0" smtClean="0">
                <a:latin typeface="Arial" pitchFamily="34" charset="0"/>
                <a:cs typeface="Arial" pitchFamily="34" charset="0"/>
              </a:rPr>
              <a:t>- One (1) year parts and </a:t>
            </a:r>
            <a:r>
              <a:rPr lang="en-GB" sz="3200" dirty="0" err="1" smtClean="0">
                <a:latin typeface="Arial" pitchFamily="34" charset="0"/>
                <a:cs typeface="Arial" pitchFamily="34" charset="0"/>
              </a:rPr>
              <a:t>labor</a:t>
            </a:r>
            <a:endParaRPr lang="en-GB" sz="3200" dirty="0" smtClean="0">
              <a:latin typeface="Arial" pitchFamily="34" charset="0"/>
              <a:cs typeface="Arial" pitchFamily="34" charset="0"/>
            </a:endParaRPr>
          </a:p>
          <a:p>
            <a:pPr>
              <a:defRPr/>
            </a:pPr>
            <a:r>
              <a:rPr lang="en-GB" sz="3200" dirty="0" smtClean="0">
                <a:latin typeface="Arial" pitchFamily="34" charset="0"/>
                <a:cs typeface="Arial" pitchFamily="34" charset="0"/>
              </a:rPr>
              <a:t>- Five (5) years compressor  (residential use)</a:t>
            </a:r>
          </a:p>
          <a:p>
            <a:pPr>
              <a:defRPr/>
            </a:pPr>
            <a:r>
              <a:rPr lang="en-GB" sz="3200" dirty="0" smtClean="0">
                <a:latin typeface="Arial" pitchFamily="34" charset="0"/>
                <a:cs typeface="Arial" pitchFamily="34" charset="0"/>
              </a:rPr>
              <a:t>- Three (3) year compressor  (commercial use)</a:t>
            </a:r>
          </a:p>
        </p:txBody>
      </p:sp>
    </p:spTree>
    <p:extLst>
      <p:ext uri="{BB962C8B-B14F-4D97-AF65-F5344CB8AC3E}">
        <p14:creationId xmlns:p14="http://schemas.microsoft.com/office/powerpoint/2010/main" xmlns="" val="2724454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olinLogo-Icon.png"/>
          <p:cNvPicPr>
            <a:picLocks noChangeAspect="1"/>
          </p:cNvPicPr>
          <p:nvPr/>
        </p:nvPicPr>
        <p:blipFill>
          <a:blip r:embed="rId3" cstate="print"/>
          <a:srcRect/>
          <a:stretch>
            <a:fillRect/>
          </a:stretch>
        </p:blipFill>
        <p:spPr bwMode="auto">
          <a:xfrm>
            <a:off x="4612037" y="1368056"/>
            <a:ext cx="3036976" cy="1070344"/>
          </a:xfrm>
          <a:prstGeom prst="rect">
            <a:avLst/>
          </a:prstGeom>
          <a:noFill/>
          <a:ln w="9525">
            <a:noFill/>
            <a:miter lim="800000"/>
            <a:headEnd/>
            <a:tailEnd/>
          </a:ln>
        </p:spPr>
      </p:pic>
      <p:sp>
        <p:nvSpPr>
          <p:cNvPr id="8" name="Up Ribbon 7"/>
          <p:cNvSpPr/>
          <p:nvPr/>
        </p:nvSpPr>
        <p:spPr>
          <a:xfrm>
            <a:off x="3399385" y="3060691"/>
            <a:ext cx="5589692" cy="1368579"/>
          </a:xfrm>
          <a:prstGeom prst="ribbon2">
            <a:avLst>
              <a:gd name="adj1" fmla="val 16667"/>
              <a:gd name="adj2" fmla="val 7500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s-UY" sz="2399" dirty="0">
              <a:solidFill>
                <a:prstClr val="white"/>
              </a:solidFill>
            </a:endParaRPr>
          </a:p>
        </p:txBody>
      </p:sp>
      <p:sp>
        <p:nvSpPr>
          <p:cNvPr id="9" name="TextBox 8"/>
          <p:cNvSpPr txBox="1"/>
          <p:nvPr/>
        </p:nvSpPr>
        <p:spPr>
          <a:xfrm>
            <a:off x="3976006" y="3207035"/>
            <a:ext cx="4352925" cy="769441"/>
          </a:xfrm>
          <a:prstGeom prst="rect">
            <a:avLst/>
          </a:prstGeom>
        </p:spPr>
        <p:txBody>
          <a:bodyPr wrap="square">
            <a:spAutoFit/>
          </a:bodyPr>
          <a:lstStyle>
            <a:defPPr>
              <a:defRPr lang="en-US"/>
            </a:defPPr>
            <a:lvl1pPr algn="ctr">
              <a:defRPr sz="2000">
                <a:latin typeface="Segoe UI" panose="020B0502040204020203" pitchFamily="34" charset="0"/>
                <a:ea typeface="Segoe UI" panose="020B0502040204020203" pitchFamily="34" charset="0"/>
                <a:cs typeface="Segoe UI" panose="020B0502040204020203" pitchFamily="34" charset="0"/>
              </a:defRPr>
            </a:lvl1pPr>
          </a:lstStyle>
          <a:p>
            <a:pPr defTabSz="1218987"/>
            <a:r>
              <a:rPr lang="en-US" sz="4400" b="1" dirty="0" smtClean="0">
                <a:solidFill>
                  <a:prstClr val="white"/>
                </a:solidFill>
              </a:rPr>
              <a:t>Thank you!</a:t>
            </a:r>
            <a:endParaRPr lang="en-US" sz="4400" b="1" dirty="0" smtClean="0">
              <a:latin typeface="Comic Sans MS" pitchFamily="66" charset="0"/>
            </a:endParaRPr>
          </a:p>
        </p:txBody>
      </p:sp>
    </p:spTree>
    <p:extLst>
      <p:ext uri="{BB962C8B-B14F-4D97-AF65-F5344CB8AC3E}">
        <p14:creationId xmlns:p14="http://schemas.microsoft.com/office/powerpoint/2010/main" xmlns="" val="37725320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55025"/>
            <a:ext cx="6840187" cy="138941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8121" y="1088065"/>
            <a:ext cx="5613400" cy="923330"/>
          </a:xfrm>
          <a:prstGeom prst="rect">
            <a:avLst/>
          </a:prstGeom>
          <a:noFill/>
        </p:spPr>
        <p:txBody>
          <a:bodyPr wrap="square" rtlCol="0">
            <a:spAutoFit/>
          </a:bodyPr>
          <a:lstStyle/>
          <a:p>
            <a:r>
              <a:rPr lang="en-US" sz="5400" spc="-300" dirty="0" smtClean="0">
                <a:solidFill>
                  <a:schemeClr val="accent3"/>
                </a:solidFill>
                <a:latin typeface="Arial" panose="020B0604020202020204" pitchFamily="34" charset="0"/>
                <a:cs typeface="Arial" panose="020B0604020202020204" pitchFamily="34" charset="0"/>
              </a:rPr>
              <a:t>Agenda</a:t>
            </a:r>
            <a:endParaRPr lang="en-US" sz="5400" spc="-300" dirty="0">
              <a:solidFill>
                <a:schemeClr val="accent3"/>
              </a:solidFill>
              <a:latin typeface="Arial" panose="020B060402020202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xmlns="" val="3052500747"/>
              </p:ext>
            </p:extLst>
          </p:nvPr>
        </p:nvGraphicFramePr>
        <p:xfrm>
          <a:off x="332489" y="2702983"/>
          <a:ext cx="1265237" cy="14520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xmlns="" val="3901507661"/>
              </p:ext>
            </p:extLst>
          </p:nvPr>
        </p:nvGraphicFramePr>
        <p:xfrm>
          <a:off x="332488" y="4246775"/>
          <a:ext cx="1265237" cy="1452033"/>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1597725" y="2967334"/>
            <a:ext cx="2036125" cy="646331"/>
          </a:xfrm>
          <a:prstGeom prst="rect">
            <a:avLst/>
          </a:prstGeom>
        </p:spPr>
        <p:txBody>
          <a:bodyPr wrap="square">
            <a:spAutoFit/>
          </a:bodyPr>
          <a:lstStyle/>
          <a:p>
            <a:r>
              <a:rPr lang="en-US" spc="-150" dirty="0" smtClean="0">
                <a:solidFill>
                  <a:schemeClr val="tx1">
                    <a:lumMod val="75000"/>
                    <a:lumOff val="25000"/>
                  </a:schemeClr>
                </a:solidFill>
                <a:latin typeface="Arial" panose="020B0604020202020204" pitchFamily="34" charset="0"/>
                <a:cs typeface="Arial" panose="020B0604020202020204" pitchFamily="34" charset="0"/>
              </a:rPr>
              <a:t>Introduce the new split type inverter.</a:t>
            </a:r>
            <a:endParaRPr lang="en-US" dirty="0"/>
          </a:p>
        </p:txBody>
      </p:sp>
      <p:sp>
        <p:nvSpPr>
          <p:cNvPr id="13" name="Rectangle 12"/>
          <p:cNvSpPr/>
          <p:nvPr/>
        </p:nvSpPr>
        <p:spPr>
          <a:xfrm>
            <a:off x="1597725" y="4511126"/>
            <a:ext cx="2036125" cy="646331"/>
          </a:xfrm>
          <a:prstGeom prst="rect">
            <a:avLst/>
          </a:prstGeom>
        </p:spPr>
        <p:txBody>
          <a:bodyPr wrap="square">
            <a:spAutoFit/>
          </a:bodyPr>
          <a:lstStyle/>
          <a:p>
            <a:r>
              <a:rPr lang="en-US" spc="-150" dirty="0" smtClean="0">
                <a:solidFill>
                  <a:schemeClr val="tx1">
                    <a:lumMod val="75000"/>
                    <a:lumOff val="25000"/>
                  </a:schemeClr>
                </a:solidFill>
                <a:latin typeface="Arial" panose="020B0604020202020204" pitchFamily="34" charset="0"/>
                <a:cs typeface="Arial" panose="020B0604020202020204" pitchFamily="34" charset="0"/>
              </a:rPr>
              <a:t>New split type VS existing split type</a:t>
            </a:r>
            <a:endParaRPr lang="en-US" dirty="0"/>
          </a:p>
        </p:txBody>
      </p:sp>
      <p:graphicFrame>
        <p:nvGraphicFramePr>
          <p:cNvPr id="9" name="Chart 8"/>
          <p:cNvGraphicFramePr/>
          <p:nvPr>
            <p:extLst>
              <p:ext uri="{D42A27DB-BD31-4B8C-83A1-F6EECF244321}">
                <p14:modId xmlns:p14="http://schemas.microsoft.com/office/powerpoint/2010/main" xmlns="" val="197749047"/>
              </p:ext>
            </p:extLst>
          </p:nvPr>
        </p:nvGraphicFramePr>
        <p:xfrm>
          <a:off x="3716954" y="2702983"/>
          <a:ext cx="1265237" cy="14520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xmlns="" val="898588506"/>
              </p:ext>
            </p:extLst>
          </p:nvPr>
        </p:nvGraphicFramePr>
        <p:xfrm>
          <a:off x="3716953" y="4246775"/>
          <a:ext cx="1265237" cy="1452033"/>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11"/>
          <p:cNvSpPr/>
          <p:nvPr/>
        </p:nvSpPr>
        <p:spPr>
          <a:xfrm>
            <a:off x="5145474" y="2967334"/>
            <a:ext cx="2036125" cy="646331"/>
          </a:xfrm>
          <a:prstGeom prst="rect">
            <a:avLst/>
          </a:prstGeom>
        </p:spPr>
        <p:txBody>
          <a:bodyPr wrap="square">
            <a:spAutoFit/>
          </a:bodyPr>
          <a:lstStyle/>
          <a:p>
            <a:r>
              <a:rPr lang="en-US" spc="-150" dirty="0" smtClean="0">
                <a:solidFill>
                  <a:schemeClr val="tx1">
                    <a:lumMod val="75000"/>
                    <a:lumOff val="25000"/>
                  </a:schemeClr>
                </a:solidFill>
                <a:latin typeface="Arial" panose="020B0604020202020204" pitchFamily="34" charset="0"/>
                <a:cs typeface="Arial" panose="020B0604020202020204" pitchFamily="34" charset="0"/>
              </a:rPr>
              <a:t>New split type, product highlight</a:t>
            </a:r>
            <a:endParaRPr lang="en-US" dirty="0"/>
          </a:p>
        </p:txBody>
      </p:sp>
      <p:sp>
        <p:nvSpPr>
          <p:cNvPr id="18" name="Rectangle 17"/>
          <p:cNvSpPr/>
          <p:nvPr/>
        </p:nvSpPr>
        <p:spPr>
          <a:xfrm>
            <a:off x="528121" y="3167389"/>
            <a:ext cx="851232" cy="523220"/>
          </a:xfrm>
          <a:prstGeom prst="rect">
            <a:avLst/>
          </a:prstGeom>
        </p:spPr>
        <p:txBody>
          <a:bodyPr wrap="square">
            <a:spAutoFit/>
          </a:bodyPr>
          <a:lstStyle/>
          <a:p>
            <a:pPr algn="ctr"/>
            <a:r>
              <a:rPr lang="en-US" sz="2800" spc="-150" dirty="0" smtClean="0">
                <a:solidFill>
                  <a:schemeClr val="tx1">
                    <a:lumMod val="75000"/>
                    <a:lumOff val="25000"/>
                  </a:schemeClr>
                </a:solidFill>
                <a:latin typeface="Arial" panose="020B0604020202020204" pitchFamily="34" charset="0"/>
                <a:cs typeface="Arial" panose="020B0604020202020204" pitchFamily="34" charset="0"/>
              </a:rPr>
              <a:t>1</a:t>
            </a:r>
            <a:endParaRPr lang="en-US" sz="2800" baseline="30000" dirty="0"/>
          </a:p>
        </p:txBody>
      </p:sp>
      <p:sp>
        <p:nvSpPr>
          <p:cNvPr id="19" name="Rectangle 18"/>
          <p:cNvSpPr/>
          <p:nvPr/>
        </p:nvSpPr>
        <p:spPr>
          <a:xfrm>
            <a:off x="539491" y="4711181"/>
            <a:ext cx="851232" cy="523220"/>
          </a:xfrm>
          <a:prstGeom prst="rect">
            <a:avLst/>
          </a:prstGeom>
        </p:spPr>
        <p:txBody>
          <a:bodyPr wrap="square">
            <a:spAutoFit/>
          </a:bodyPr>
          <a:lstStyle/>
          <a:p>
            <a:pPr algn="ctr"/>
            <a:r>
              <a:rPr lang="en-US" sz="2800" spc="-150" dirty="0" smtClean="0">
                <a:solidFill>
                  <a:schemeClr val="tx1">
                    <a:lumMod val="75000"/>
                    <a:lumOff val="25000"/>
                  </a:schemeClr>
                </a:solidFill>
                <a:latin typeface="Arial" panose="020B0604020202020204" pitchFamily="34" charset="0"/>
                <a:cs typeface="Arial" panose="020B0604020202020204" pitchFamily="34" charset="0"/>
              </a:rPr>
              <a:t>2</a:t>
            </a:r>
            <a:endParaRPr lang="en-US" sz="2800" baseline="30000" dirty="0"/>
          </a:p>
        </p:txBody>
      </p:sp>
      <p:sp>
        <p:nvSpPr>
          <p:cNvPr id="20" name="Rectangle 19"/>
          <p:cNvSpPr/>
          <p:nvPr/>
        </p:nvSpPr>
        <p:spPr>
          <a:xfrm>
            <a:off x="3950619" y="3167389"/>
            <a:ext cx="851232" cy="523220"/>
          </a:xfrm>
          <a:prstGeom prst="rect">
            <a:avLst/>
          </a:prstGeom>
        </p:spPr>
        <p:txBody>
          <a:bodyPr wrap="square">
            <a:spAutoFit/>
          </a:bodyPr>
          <a:lstStyle/>
          <a:p>
            <a:pPr algn="ctr"/>
            <a:r>
              <a:rPr lang="en-US" sz="2800" spc="-150" dirty="0" smtClean="0">
                <a:solidFill>
                  <a:schemeClr val="tx1">
                    <a:lumMod val="75000"/>
                    <a:lumOff val="25000"/>
                  </a:schemeClr>
                </a:solidFill>
                <a:latin typeface="Arial" panose="020B0604020202020204" pitchFamily="34" charset="0"/>
                <a:cs typeface="Arial" panose="020B0604020202020204" pitchFamily="34" charset="0"/>
              </a:rPr>
              <a:t>3</a:t>
            </a:r>
            <a:endParaRPr lang="en-US" sz="2800" spc="-150" baseline="30000" dirty="0" smtClean="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7" name="Group 35"/>
          <p:cNvGrpSpPr/>
          <p:nvPr/>
        </p:nvGrpSpPr>
        <p:grpSpPr>
          <a:xfrm>
            <a:off x="0" y="6434667"/>
            <a:ext cx="12192000" cy="423333"/>
            <a:chOff x="0" y="6434667"/>
            <a:chExt cx="12192000" cy="423333"/>
          </a:xfrm>
        </p:grpSpPr>
        <p:sp>
          <p:nvSpPr>
            <p:cNvPr id="37" name="Rectangle 36"/>
            <p:cNvSpPr/>
            <p:nvPr/>
          </p:nvSpPr>
          <p:spPr>
            <a:xfrm>
              <a:off x="0" y="6434667"/>
              <a:ext cx="12192000" cy="42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0189" y="6461667"/>
              <a:ext cx="2995629" cy="369332"/>
            </a:xfrm>
            <a:prstGeom prst="rect">
              <a:avLst/>
            </a:prstGeom>
            <a:noFill/>
          </p:spPr>
          <p:txBody>
            <a:bodyPr wrap="square" rtlCol="0">
              <a:spAutoFit/>
            </a:bodyPr>
            <a:lstStyle/>
            <a:p>
              <a:r>
                <a:rPr lang="en-US" dirty="0" smtClean="0">
                  <a:solidFill>
                    <a:schemeClr val="bg1"/>
                  </a:solidFill>
                  <a:latin typeface="Arial Narrow" panose="020B0606020202030204" pitchFamily="34" charset="0"/>
                </a:rPr>
                <a:t>INSERT </a:t>
              </a:r>
              <a:r>
                <a:rPr lang="en-US" b="1" dirty="0" smtClean="0">
                  <a:solidFill>
                    <a:schemeClr val="bg1"/>
                  </a:solidFill>
                  <a:latin typeface="Arial Narrow" panose="020B0606020202030204" pitchFamily="34" charset="0"/>
                </a:rPr>
                <a:t>LOGO HERE</a:t>
              </a:r>
              <a:endParaRPr lang="en-US" b="1" dirty="0">
                <a:solidFill>
                  <a:schemeClr val="bg1"/>
                </a:solidFill>
                <a:latin typeface="Arial Narrow" panose="020B0606020202030204" pitchFamily="34" charset="0"/>
              </a:endParaRPr>
            </a:p>
          </p:txBody>
        </p:sp>
        <p:pic>
          <p:nvPicPr>
            <p:cNvPr id="39" name="Picture 2" descr="E:\cloud\drive\websites\slidemodel\logo\sebastian\slidemodel-logo-trans.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36250" y="6498991"/>
              <a:ext cx="1386402" cy="262447"/>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34" name="Picture 6" descr="S3-MATTE-GOLD"/>
          <p:cNvPicPr>
            <a:picLocks noChangeAspect="1" noChangeArrowheads="1"/>
          </p:cNvPicPr>
          <p:nvPr/>
        </p:nvPicPr>
        <p:blipFill>
          <a:blip r:embed="rId7" cstate="print"/>
          <a:srcRect/>
          <a:stretch>
            <a:fillRect/>
          </a:stretch>
        </p:blipFill>
        <p:spPr>
          <a:xfrm>
            <a:off x="7146966" y="2477035"/>
            <a:ext cx="4729045" cy="1891618"/>
          </a:xfrm>
          <a:prstGeom prst="rect">
            <a:avLst/>
          </a:prstGeom>
          <a:noFill/>
          <a:ln/>
        </p:spPr>
      </p:pic>
    </p:spTree>
    <p:extLst>
      <p:ext uri="{BB962C8B-B14F-4D97-AF65-F5344CB8AC3E}">
        <p14:creationId xmlns:p14="http://schemas.microsoft.com/office/powerpoint/2010/main" xmlns="" val="1505368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965200" y="1574800"/>
            <a:ext cx="4025900" cy="2336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dirty="0">
              <a:latin typeface="Arial" panose="020B0604020202020204" pitchFamily="34" charset="0"/>
              <a:cs typeface="Arial" panose="020B0604020202020204" pitchFamily="34" charset="0"/>
            </a:endParaRPr>
          </a:p>
        </p:txBody>
      </p:sp>
      <p:grpSp>
        <p:nvGrpSpPr>
          <p:cNvPr id="62" name="Group 61"/>
          <p:cNvGrpSpPr/>
          <p:nvPr/>
        </p:nvGrpSpPr>
        <p:grpSpPr>
          <a:xfrm rot="908920">
            <a:off x="-1460377" y="4494069"/>
            <a:ext cx="3464956" cy="3539999"/>
            <a:chOff x="8988398" y="4654763"/>
            <a:chExt cx="1150255" cy="1084809"/>
          </a:xfrm>
          <a:gradFill>
            <a:gsLst>
              <a:gs pos="72568">
                <a:schemeClr val="accent4"/>
              </a:gs>
              <a:gs pos="25668">
                <a:schemeClr val="accent2"/>
              </a:gs>
              <a:gs pos="0">
                <a:schemeClr val="accent1"/>
              </a:gs>
              <a:gs pos="50000">
                <a:schemeClr val="accent3"/>
              </a:gs>
              <a:gs pos="100000">
                <a:schemeClr val="accent5"/>
              </a:gs>
            </a:gsLst>
            <a:path path="circle">
              <a:fillToRect l="50000" t="130000" r="50000" b="-30000"/>
            </a:path>
          </a:gradFill>
        </p:grpSpPr>
        <p:sp>
          <p:nvSpPr>
            <p:cNvPr id="63" name="Freeform 38"/>
            <p:cNvSpPr>
              <a:spLocks/>
            </p:cNvSpPr>
            <p:nvPr/>
          </p:nvSpPr>
          <p:spPr bwMode="auto">
            <a:xfrm>
              <a:off x="9882845" y="5620616"/>
              <a:ext cx="109380" cy="118956"/>
            </a:xfrm>
            <a:custGeom>
              <a:avLst/>
              <a:gdLst>
                <a:gd name="T0" fmla="*/ 42 w 83"/>
                <a:gd name="T1" fmla="*/ 13 h 89"/>
                <a:gd name="T2" fmla="*/ 75 w 83"/>
                <a:gd name="T3" fmla="*/ 5 h 89"/>
                <a:gd name="T4" fmla="*/ 83 w 83"/>
                <a:gd name="T5" fmla="*/ 29 h 89"/>
                <a:gd name="T6" fmla="*/ 48 w 83"/>
                <a:gd name="T7" fmla="*/ 89 h 89"/>
                <a:gd name="T8" fmla="*/ 0 w 83"/>
                <a:gd name="T9" fmla="*/ 13 h 89"/>
                <a:gd name="T10" fmla="*/ 42 w 83"/>
                <a:gd name="T11" fmla="*/ 13 h 89"/>
              </a:gdLst>
              <a:ahLst/>
              <a:cxnLst>
                <a:cxn ang="0">
                  <a:pos x="T0" y="T1"/>
                </a:cxn>
                <a:cxn ang="0">
                  <a:pos x="T2" y="T3"/>
                </a:cxn>
                <a:cxn ang="0">
                  <a:pos x="T4" y="T5"/>
                </a:cxn>
                <a:cxn ang="0">
                  <a:pos x="T6" y="T7"/>
                </a:cxn>
                <a:cxn ang="0">
                  <a:pos x="T8" y="T9"/>
                </a:cxn>
                <a:cxn ang="0">
                  <a:pos x="T10" y="T11"/>
                </a:cxn>
              </a:cxnLst>
              <a:rect l="0" t="0" r="r" b="b"/>
              <a:pathLst>
                <a:path w="83" h="89">
                  <a:moveTo>
                    <a:pt x="42" y="13"/>
                  </a:moveTo>
                  <a:cubicBezTo>
                    <a:pt x="52" y="13"/>
                    <a:pt x="65" y="8"/>
                    <a:pt x="75" y="5"/>
                  </a:cubicBezTo>
                  <a:cubicBezTo>
                    <a:pt x="77" y="15"/>
                    <a:pt x="83" y="19"/>
                    <a:pt x="83" y="29"/>
                  </a:cubicBezTo>
                  <a:cubicBezTo>
                    <a:pt x="83" y="47"/>
                    <a:pt x="63" y="89"/>
                    <a:pt x="48" y="89"/>
                  </a:cubicBezTo>
                  <a:cubicBezTo>
                    <a:pt x="25" y="89"/>
                    <a:pt x="0" y="30"/>
                    <a:pt x="0" y="13"/>
                  </a:cubicBezTo>
                  <a:cubicBezTo>
                    <a:pt x="0" y="0"/>
                    <a:pt x="41" y="13"/>
                    <a:pt x="42" y="13"/>
                  </a:cubicBezTo>
                  <a:close/>
                </a:path>
              </a:pathLst>
            </a:custGeom>
            <a:grpFill/>
            <a:ln w="9525">
              <a:noFill/>
              <a:round/>
              <a:headEnd/>
              <a:tailEnd/>
            </a:ln>
            <a:effectLst>
              <a:innerShdw blurRad="63500" dist="50800" dir="18900000">
                <a:prstClr val="black">
                  <a:alpha val="50000"/>
                </a:prstClr>
              </a:innerShdw>
            </a:effectLst>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64" name="Freeform 42"/>
            <p:cNvSpPr>
              <a:spLocks/>
            </p:cNvSpPr>
            <p:nvPr/>
          </p:nvSpPr>
          <p:spPr bwMode="auto">
            <a:xfrm>
              <a:off x="8988398" y="4654763"/>
              <a:ext cx="1150255" cy="917916"/>
            </a:xfrm>
            <a:custGeom>
              <a:avLst/>
              <a:gdLst>
                <a:gd name="T0" fmla="*/ 872 w 872"/>
                <a:gd name="T1" fmla="*/ 420 h 691"/>
                <a:gd name="T2" fmla="*/ 861 w 872"/>
                <a:gd name="T3" fmla="*/ 491 h 691"/>
                <a:gd name="T4" fmla="*/ 821 w 872"/>
                <a:gd name="T5" fmla="*/ 563 h 691"/>
                <a:gd name="T6" fmla="*/ 799 w 872"/>
                <a:gd name="T7" fmla="*/ 633 h 691"/>
                <a:gd name="T8" fmla="*/ 684 w 872"/>
                <a:gd name="T9" fmla="*/ 667 h 691"/>
                <a:gd name="T10" fmla="*/ 576 w 872"/>
                <a:gd name="T11" fmla="*/ 631 h 691"/>
                <a:gd name="T12" fmla="*/ 565 w 872"/>
                <a:gd name="T13" fmla="*/ 595 h 691"/>
                <a:gd name="T14" fmla="*/ 540 w 872"/>
                <a:gd name="T15" fmla="*/ 601 h 691"/>
                <a:gd name="T16" fmla="*/ 538 w 872"/>
                <a:gd name="T17" fmla="*/ 568 h 691"/>
                <a:gd name="T18" fmla="*/ 518 w 872"/>
                <a:gd name="T19" fmla="*/ 593 h 691"/>
                <a:gd name="T20" fmla="*/ 532 w 872"/>
                <a:gd name="T21" fmla="*/ 528 h 691"/>
                <a:gd name="T22" fmla="*/ 477 w 872"/>
                <a:gd name="T23" fmla="*/ 569 h 691"/>
                <a:gd name="T24" fmla="*/ 368 w 872"/>
                <a:gd name="T25" fmla="*/ 498 h 691"/>
                <a:gd name="T26" fmla="*/ 226 w 872"/>
                <a:gd name="T27" fmla="*/ 556 h 691"/>
                <a:gd name="T28" fmla="*/ 159 w 872"/>
                <a:gd name="T29" fmla="*/ 561 h 691"/>
                <a:gd name="T30" fmla="*/ 38 w 872"/>
                <a:gd name="T31" fmla="*/ 560 h 691"/>
                <a:gd name="T32" fmla="*/ 40 w 872"/>
                <a:gd name="T33" fmla="*/ 474 h 691"/>
                <a:gd name="T34" fmla="*/ 4 w 872"/>
                <a:gd name="T35" fmla="*/ 369 h 691"/>
                <a:gd name="T36" fmla="*/ 16 w 872"/>
                <a:gd name="T37" fmla="*/ 369 h 691"/>
                <a:gd name="T38" fmla="*/ 6 w 872"/>
                <a:gd name="T39" fmla="*/ 317 h 691"/>
                <a:gd name="T40" fmla="*/ 15 w 872"/>
                <a:gd name="T41" fmla="*/ 262 h 691"/>
                <a:gd name="T42" fmla="*/ 56 w 872"/>
                <a:gd name="T43" fmla="*/ 239 h 691"/>
                <a:gd name="T44" fmla="*/ 196 w 872"/>
                <a:gd name="T45" fmla="*/ 172 h 691"/>
                <a:gd name="T46" fmla="*/ 206 w 872"/>
                <a:gd name="T47" fmla="*/ 138 h 691"/>
                <a:gd name="T48" fmla="*/ 225 w 872"/>
                <a:gd name="T49" fmla="*/ 128 h 691"/>
                <a:gd name="T50" fmla="*/ 258 w 872"/>
                <a:gd name="T51" fmla="*/ 91 h 691"/>
                <a:gd name="T52" fmla="*/ 321 w 872"/>
                <a:gd name="T53" fmla="*/ 105 h 691"/>
                <a:gd name="T54" fmla="*/ 349 w 872"/>
                <a:gd name="T55" fmla="*/ 103 h 691"/>
                <a:gd name="T56" fmla="*/ 362 w 872"/>
                <a:gd name="T57" fmla="*/ 55 h 691"/>
                <a:gd name="T58" fmla="*/ 419 w 872"/>
                <a:gd name="T59" fmla="*/ 31 h 691"/>
                <a:gd name="T60" fmla="*/ 474 w 872"/>
                <a:gd name="T61" fmla="*/ 35 h 691"/>
                <a:gd name="T62" fmla="*/ 510 w 872"/>
                <a:gd name="T63" fmla="*/ 43 h 691"/>
                <a:gd name="T64" fmla="*/ 483 w 872"/>
                <a:gd name="T65" fmla="*/ 99 h 691"/>
                <a:gd name="T66" fmla="*/ 506 w 872"/>
                <a:gd name="T67" fmla="*/ 122 h 691"/>
                <a:gd name="T68" fmla="*/ 586 w 872"/>
                <a:gd name="T69" fmla="*/ 164 h 691"/>
                <a:gd name="T70" fmla="*/ 618 w 872"/>
                <a:gd name="T71" fmla="*/ 27 h 691"/>
                <a:gd name="T72" fmla="*/ 655 w 872"/>
                <a:gd name="T73" fmla="*/ 51 h 691"/>
                <a:gd name="T74" fmla="*/ 688 w 872"/>
                <a:gd name="T75" fmla="*/ 91 h 691"/>
                <a:gd name="T76" fmla="*/ 720 w 872"/>
                <a:gd name="T77" fmla="*/ 188 h 691"/>
                <a:gd name="T78" fmla="*/ 785 w 872"/>
                <a:gd name="T79" fmla="*/ 263 h 691"/>
                <a:gd name="T80" fmla="*/ 853 w 872"/>
                <a:gd name="T81" fmla="*/ 334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2" h="691">
                  <a:moveTo>
                    <a:pt x="852" y="336"/>
                  </a:moveTo>
                  <a:cubicBezTo>
                    <a:pt x="864" y="353"/>
                    <a:pt x="872" y="396"/>
                    <a:pt x="872" y="420"/>
                  </a:cubicBezTo>
                  <a:cubicBezTo>
                    <a:pt x="872" y="437"/>
                    <a:pt x="867" y="462"/>
                    <a:pt x="861" y="469"/>
                  </a:cubicBezTo>
                  <a:cubicBezTo>
                    <a:pt x="861" y="491"/>
                    <a:pt x="861" y="491"/>
                    <a:pt x="861" y="491"/>
                  </a:cubicBezTo>
                  <a:cubicBezTo>
                    <a:pt x="857" y="498"/>
                    <a:pt x="859" y="501"/>
                    <a:pt x="855" y="507"/>
                  </a:cubicBezTo>
                  <a:cubicBezTo>
                    <a:pt x="842" y="529"/>
                    <a:pt x="828" y="537"/>
                    <a:pt x="821" y="563"/>
                  </a:cubicBezTo>
                  <a:cubicBezTo>
                    <a:pt x="814" y="582"/>
                    <a:pt x="799" y="607"/>
                    <a:pt x="799" y="634"/>
                  </a:cubicBezTo>
                  <a:cubicBezTo>
                    <a:pt x="799" y="633"/>
                    <a:pt x="799" y="633"/>
                    <a:pt x="799" y="633"/>
                  </a:cubicBezTo>
                  <a:cubicBezTo>
                    <a:pt x="790" y="669"/>
                    <a:pt x="728" y="653"/>
                    <a:pt x="722" y="691"/>
                  </a:cubicBezTo>
                  <a:cubicBezTo>
                    <a:pt x="716" y="690"/>
                    <a:pt x="685" y="672"/>
                    <a:pt x="684" y="667"/>
                  </a:cubicBezTo>
                  <a:cubicBezTo>
                    <a:pt x="667" y="669"/>
                    <a:pt x="673" y="684"/>
                    <a:pt x="654" y="684"/>
                  </a:cubicBezTo>
                  <a:cubicBezTo>
                    <a:pt x="624" y="684"/>
                    <a:pt x="576" y="664"/>
                    <a:pt x="576" y="631"/>
                  </a:cubicBezTo>
                  <a:cubicBezTo>
                    <a:pt x="576" y="619"/>
                    <a:pt x="566" y="610"/>
                    <a:pt x="565" y="599"/>
                  </a:cubicBezTo>
                  <a:cubicBezTo>
                    <a:pt x="565" y="599"/>
                    <a:pt x="565" y="596"/>
                    <a:pt x="565" y="595"/>
                  </a:cubicBezTo>
                  <a:cubicBezTo>
                    <a:pt x="559" y="599"/>
                    <a:pt x="555" y="599"/>
                    <a:pt x="549" y="601"/>
                  </a:cubicBezTo>
                  <a:cubicBezTo>
                    <a:pt x="540" y="601"/>
                    <a:pt x="540" y="601"/>
                    <a:pt x="540" y="601"/>
                  </a:cubicBezTo>
                  <a:cubicBezTo>
                    <a:pt x="543" y="596"/>
                    <a:pt x="546" y="591"/>
                    <a:pt x="546" y="584"/>
                  </a:cubicBezTo>
                  <a:cubicBezTo>
                    <a:pt x="546" y="574"/>
                    <a:pt x="541" y="571"/>
                    <a:pt x="538" y="568"/>
                  </a:cubicBezTo>
                  <a:cubicBezTo>
                    <a:pt x="538" y="570"/>
                    <a:pt x="537" y="573"/>
                    <a:pt x="537" y="576"/>
                  </a:cubicBezTo>
                  <a:cubicBezTo>
                    <a:pt x="530" y="579"/>
                    <a:pt x="529" y="593"/>
                    <a:pt x="518" y="593"/>
                  </a:cubicBezTo>
                  <a:cubicBezTo>
                    <a:pt x="514" y="593"/>
                    <a:pt x="510" y="589"/>
                    <a:pt x="510" y="585"/>
                  </a:cubicBezTo>
                  <a:cubicBezTo>
                    <a:pt x="529" y="581"/>
                    <a:pt x="533" y="540"/>
                    <a:pt x="532" y="528"/>
                  </a:cubicBezTo>
                  <a:cubicBezTo>
                    <a:pt x="518" y="542"/>
                    <a:pt x="499" y="584"/>
                    <a:pt x="483" y="584"/>
                  </a:cubicBezTo>
                  <a:cubicBezTo>
                    <a:pt x="474" y="584"/>
                    <a:pt x="477" y="569"/>
                    <a:pt x="477" y="569"/>
                  </a:cubicBezTo>
                  <a:cubicBezTo>
                    <a:pt x="472" y="569"/>
                    <a:pt x="455" y="530"/>
                    <a:pt x="449" y="522"/>
                  </a:cubicBezTo>
                  <a:cubicBezTo>
                    <a:pt x="437" y="506"/>
                    <a:pt x="393" y="498"/>
                    <a:pt x="368" y="498"/>
                  </a:cubicBezTo>
                  <a:cubicBezTo>
                    <a:pt x="340" y="498"/>
                    <a:pt x="335" y="510"/>
                    <a:pt x="318" y="516"/>
                  </a:cubicBezTo>
                  <a:cubicBezTo>
                    <a:pt x="280" y="529"/>
                    <a:pt x="232" y="515"/>
                    <a:pt x="226" y="556"/>
                  </a:cubicBezTo>
                  <a:cubicBezTo>
                    <a:pt x="210" y="557"/>
                    <a:pt x="197" y="561"/>
                    <a:pt x="181" y="561"/>
                  </a:cubicBezTo>
                  <a:cubicBezTo>
                    <a:pt x="168" y="555"/>
                    <a:pt x="168" y="561"/>
                    <a:pt x="159" y="561"/>
                  </a:cubicBezTo>
                  <a:cubicBezTo>
                    <a:pt x="133" y="561"/>
                    <a:pt x="121" y="588"/>
                    <a:pt x="87" y="588"/>
                  </a:cubicBezTo>
                  <a:cubicBezTo>
                    <a:pt x="75" y="588"/>
                    <a:pt x="38" y="571"/>
                    <a:pt x="38" y="560"/>
                  </a:cubicBezTo>
                  <a:cubicBezTo>
                    <a:pt x="38" y="548"/>
                    <a:pt x="56" y="542"/>
                    <a:pt x="56" y="524"/>
                  </a:cubicBezTo>
                  <a:cubicBezTo>
                    <a:pt x="56" y="501"/>
                    <a:pt x="44" y="488"/>
                    <a:pt x="40" y="474"/>
                  </a:cubicBezTo>
                  <a:cubicBezTo>
                    <a:pt x="31" y="439"/>
                    <a:pt x="29" y="428"/>
                    <a:pt x="19" y="397"/>
                  </a:cubicBezTo>
                  <a:cubicBezTo>
                    <a:pt x="16" y="385"/>
                    <a:pt x="0" y="381"/>
                    <a:pt x="4" y="369"/>
                  </a:cubicBezTo>
                  <a:cubicBezTo>
                    <a:pt x="6" y="366"/>
                    <a:pt x="6" y="363"/>
                    <a:pt x="9" y="359"/>
                  </a:cubicBezTo>
                  <a:cubicBezTo>
                    <a:pt x="10" y="363"/>
                    <a:pt x="13" y="367"/>
                    <a:pt x="16" y="369"/>
                  </a:cubicBezTo>
                  <a:cubicBezTo>
                    <a:pt x="18" y="366"/>
                    <a:pt x="16" y="363"/>
                    <a:pt x="16" y="359"/>
                  </a:cubicBezTo>
                  <a:cubicBezTo>
                    <a:pt x="16" y="347"/>
                    <a:pt x="6" y="337"/>
                    <a:pt x="6" y="317"/>
                  </a:cubicBezTo>
                  <a:cubicBezTo>
                    <a:pt x="6" y="293"/>
                    <a:pt x="6" y="292"/>
                    <a:pt x="6" y="271"/>
                  </a:cubicBezTo>
                  <a:cubicBezTo>
                    <a:pt x="6" y="265"/>
                    <a:pt x="12" y="263"/>
                    <a:pt x="15" y="262"/>
                  </a:cubicBezTo>
                  <a:cubicBezTo>
                    <a:pt x="16" y="264"/>
                    <a:pt x="16" y="267"/>
                    <a:pt x="16" y="270"/>
                  </a:cubicBezTo>
                  <a:cubicBezTo>
                    <a:pt x="30" y="268"/>
                    <a:pt x="47" y="248"/>
                    <a:pt x="56" y="239"/>
                  </a:cubicBezTo>
                  <a:cubicBezTo>
                    <a:pt x="65" y="230"/>
                    <a:pt x="92" y="228"/>
                    <a:pt x="106" y="226"/>
                  </a:cubicBezTo>
                  <a:cubicBezTo>
                    <a:pt x="134" y="221"/>
                    <a:pt x="196" y="199"/>
                    <a:pt x="196" y="172"/>
                  </a:cubicBezTo>
                  <a:cubicBezTo>
                    <a:pt x="196" y="167"/>
                    <a:pt x="196" y="163"/>
                    <a:pt x="196" y="158"/>
                  </a:cubicBezTo>
                  <a:cubicBezTo>
                    <a:pt x="196" y="150"/>
                    <a:pt x="198" y="142"/>
                    <a:pt x="206" y="138"/>
                  </a:cubicBezTo>
                  <a:cubicBezTo>
                    <a:pt x="209" y="145"/>
                    <a:pt x="214" y="149"/>
                    <a:pt x="217" y="154"/>
                  </a:cubicBezTo>
                  <a:cubicBezTo>
                    <a:pt x="225" y="149"/>
                    <a:pt x="221" y="137"/>
                    <a:pt x="225" y="128"/>
                  </a:cubicBezTo>
                  <a:cubicBezTo>
                    <a:pt x="231" y="131"/>
                    <a:pt x="235" y="134"/>
                    <a:pt x="241" y="134"/>
                  </a:cubicBezTo>
                  <a:cubicBezTo>
                    <a:pt x="241" y="112"/>
                    <a:pt x="256" y="109"/>
                    <a:pt x="258" y="91"/>
                  </a:cubicBezTo>
                  <a:cubicBezTo>
                    <a:pt x="278" y="91"/>
                    <a:pt x="282" y="75"/>
                    <a:pt x="298" y="75"/>
                  </a:cubicBezTo>
                  <a:cubicBezTo>
                    <a:pt x="312" y="75"/>
                    <a:pt x="319" y="91"/>
                    <a:pt x="321" y="105"/>
                  </a:cubicBezTo>
                  <a:cubicBezTo>
                    <a:pt x="324" y="99"/>
                    <a:pt x="330" y="96"/>
                    <a:pt x="337" y="96"/>
                  </a:cubicBezTo>
                  <a:cubicBezTo>
                    <a:pt x="341" y="96"/>
                    <a:pt x="347" y="102"/>
                    <a:pt x="349" y="103"/>
                  </a:cubicBezTo>
                  <a:cubicBezTo>
                    <a:pt x="353" y="95"/>
                    <a:pt x="351" y="90"/>
                    <a:pt x="351" y="83"/>
                  </a:cubicBezTo>
                  <a:cubicBezTo>
                    <a:pt x="351" y="72"/>
                    <a:pt x="362" y="66"/>
                    <a:pt x="362" y="55"/>
                  </a:cubicBezTo>
                  <a:cubicBezTo>
                    <a:pt x="362" y="44"/>
                    <a:pt x="393" y="37"/>
                    <a:pt x="405" y="37"/>
                  </a:cubicBezTo>
                  <a:cubicBezTo>
                    <a:pt x="411" y="37"/>
                    <a:pt x="417" y="32"/>
                    <a:pt x="419" y="31"/>
                  </a:cubicBezTo>
                  <a:cubicBezTo>
                    <a:pt x="415" y="24"/>
                    <a:pt x="407" y="22"/>
                    <a:pt x="405" y="13"/>
                  </a:cubicBezTo>
                  <a:cubicBezTo>
                    <a:pt x="431" y="24"/>
                    <a:pt x="446" y="35"/>
                    <a:pt x="474" y="35"/>
                  </a:cubicBezTo>
                  <a:cubicBezTo>
                    <a:pt x="483" y="35"/>
                    <a:pt x="487" y="29"/>
                    <a:pt x="495" y="29"/>
                  </a:cubicBezTo>
                  <a:cubicBezTo>
                    <a:pt x="499" y="29"/>
                    <a:pt x="510" y="37"/>
                    <a:pt x="510" y="43"/>
                  </a:cubicBezTo>
                  <a:cubicBezTo>
                    <a:pt x="510" y="53"/>
                    <a:pt x="499" y="54"/>
                    <a:pt x="493" y="59"/>
                  </a:cubicBezTo>
                  <a:cubicBezTo>
                    <a:pt x="483" y="99"/>
                    <a:pt x="483" y="99"/>
                    <a:pt x="483" y="99"/>
                  </a:cubicBezTo>
                  <a:cubicBezTo>
                    <a:pt x="483" y="105"/>
                    <a:pt x="494" y="103"/>
                    <a:pt x="499" y="107"/>
                  </a:cubicBezTo>
                  <a:cubicBezTo>
                    <a:pt x="503" y="110"/>
                    <a:pt x="503" y="122"/>
                    <a:pt x="506" y="122"/>
                  </a:cubicBezTo>
                  <a:cubicBezTo>
                    <a:pt x="527" y="130"/>
                    <a:pt x="538" y="134"/>
                    <a:pt x="557" y="142"/>
                  </a:cubicBezTo>
                  <a:cubicBezTo>
                    <a:pt x="568" y="146"/>
                    <a:pt x="571" y="164"/>
                    <a:pt x="586" y="164"/>
                  </a:cubicBezTo>
                  <a:cubicBezTo>
                    <a:pt x="609" y="164"/>
                    <a:pt x="614" y="117"/>
                    <a:pt x="618" y="99"/>
                  </a:cubicBezTo>
                  <a:cubicBezTo>
                    <a:pt x="618" y="27"/>
                    <a:pt x="618" y="27"/>
                    <a:pt x="618" y="27"/>
                  </a:cubicBezTo>
                  <a:cubicBezTo>
                    <a:pt x="630" y="17"/>
                    <a:pt x="626" y="7"/>
                    <a:pt x="639" y="0"/>
                  </a:cubicBezTo>
                  <a:cubicBezTo>
                    <a:pt x="641" y="22"/>
                    <a:pt x="651" y="36"/>
                    <a:pt x="655" y="51"/>
                  </a:cubicBezTo>
                  <a:cubicBezTo>
                    <a:pt x="658" y="62"/>
                    <a:pt x="655" y="76"/>
                    <a:pt x="663" y="83"/>
                  </a:cubicBezTo>
                  <a:cubicBezTo>
                    <a:pt x="671" y="85"/>
                    <a:pt x="685" y="90"/>
                    <a:pt x="688" y="91"/>
                  </a:cubicBezTo>
                  <a:cubicBezTo>
                    <a:pt x="697" y="98"/>
                    <a:pt x="697" y="123"/>
                    <a:pt x="701" y="136"/>
                  </a:cubicBezTo>
                  <a:cubicBezTo>
                    <a:pt x="708" y="157"/>
                    <a:pt x="714" y="168"/>
                    <a:pt x="720" y="188"/>
                  </a:cubicBezTo>
                  <a:cubicBezTo>
                    <a:pt x="726" y="207"/>
                    <a:pt x="758" y="214"/>
                    <a:pt x="771" y="227"/>
                  </a:cubicBezTo>
                  <a:cubicBezTo>
                    <a:pt x="780" y="237"/>
                    <a:pt x="782" y="252"/>
                    <a:pt x="785" y="263"/>
                  </a:cubicBezTo>
                  <a:cubicBezTo>
                    <a:pt x="788" y="273"/>
                    <a:pt x="800" y="273"/>
                    <a:pt x="810" y="273"/>
                  </a:cubicBezTo>
                  <a:cubicBezTo>
                    <a:pt x="810" y="305"/>
                    <a:pt x="839" y="319"/>
                    <a:pt x="853" y="334"/>
                  </a:cubicBezTo>
                  <a:lnTo>
                    <a:pt x="852" y="336"/>
                  </a:lnTo>
                  <a:close/>
                </a:path>
              </a:pathLst>
            </a:custGeom>
            <a:grpFill/>
            <a:ln w="9525">
              <a:noFill/>
              <a:round/>
              <a:headEnd/>
              <a:tailEnd/>
            </a:ln>
            <a:effectLst>
              <a:innerShdw blurRad="63500" dist="50800" dir="18900000">
                <a:prstClr val="black">
                  <a:alpha val="50000"/>
                </a:prstClr>
              </a:innerShdw>
            </a:effectLst>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grpSp>
      <p:grpSp>
        <p:nvGrpSpPr>
          <p:cNvPr id="49" name="Group 36"/>
          <p:cNvGrpSpPr>
            <a:grpSpLocks noChangeAspect="1"/>
          </p:cNvGrpSpPr>
          <p:nvPr/>
        </p:nvGrpSpPr>
        <p:grpSpPr bwMode="auto">
          <a:xfrm>
            <a:off x="838922" y="1423122"/>
            <a:ext cx="4311650" cy="3322637"/>
            <a:chOff x="255" y="1263"/>
            <a:chExt cx="2716" cy="2093"/>
          </a:xfrm>
        </p:grpSpPr>
        <p:sp>
          <p:nvSpPr>
            <p:cNvPr id="51" name="Freeform 37"/>
            <p:cNvSpPr>
              <a:spLocks/>
            </p:cNvSpPr>
            <p:nvPr/>
          </p:nvSpPr>
          <p:spPr bwMode="auto">
            <a:xfrm>
              <a:off x="1162" y="2963"/>
              <a:ext cx="908" cy="393"/>
            </a:xfrm>
            <a:custGeom>
              <a:avLst/>
              <a:gdLst>
                <a:gd name="T0" fmla="*/ 432 w 453"/>
                <a:gd name="T1" fmla="*/ 171 h 196"/>
                <a:gd name="T2" fmla="*/ 396 w 453"/>
                <a:gd name="T3" fmla="*/ 138 h 196"/>
                <a:gd name="T4" fmla="*/ 379 w 453"/>
                <a:gd name="T5" fmla="*/ 110 h 196"/>
                <a:gd name="T6" fmla="*/ 369 w 453"/>
                <a:gd name="T7" fmla="*/ 0 h 196"/>
                <a:gd name="T8" fmla="*/ 84 w 453"/>
                <a:gd name="T9" fmla="*/ 0 h 196"/>
                <a:gd name="T10" fmla="*/ 74 w 453"/>
                <a:gd name="T11" fmla="*/ 110 h 196"/>
                <a:gd name="T12" fmla="*/ 58 w 453"/>
                <a:gd name="T13" fmla="*/ 139 h 196"/>
                <a:gd name="T14" fmla="*/ 21 w 453"/>
                <a:gd name="T15" fmla="*/ 172 h 196"/>
                <a:gd name="T16" fmla="*/ 32 w 453"/>
                <a:gd name="T17" fmla="*/ 191 h 196"/>
                <a:gd name="T18" fmla="*/ 196 w 453"/>
                <a:gd name="T19" fmla="*/ 196 h 196"/>
                <a:gd name="T20" fmla="*/ 257 w 453"/>
                <a:gd name="T21" fmla="*/ 196 h 196"/>
                <a:gd name="T22" fmla="*/ 422 w 453"/>
                <a:gd name="T23" fmla="*/ 191 h 196"/>
                <a:gd name="T24" fmla="*/ 432 w 453"/>
                <a:gd name="T25" fmla="*/ 17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 h="196">
                  <a:moveTo>
                    <a:pt x="432" y="171"/>
                  </a:moveTo>
                  <a:cubicBezTo>
                    <a:pt x="432" y="171"/>
                    <a:pt x="409" y="151"/>
                    <a:pt x="396" y="138"/>
                  </a:cubicBezTo>
                  <a:cubicBezTo>
                    <a:pt x="383" y="125"/>
                    <a:pt x="379" y="110"/>
                    <a:pt x="379" y="110"/>
                  </a:cubicBezTo>
                  <a:cubicBezTo>
                    <a:pt x="369" y="0"/>
                    <a:pt x="369" y="0"/>
                    <a:pt x="369" y="0"/>
                  </a:cubicBezTo>
                  <a:cubicBezTo>
                    <a:pt x="84" y="0"/>
                    <a:pt x="84" y="0"/>
                    <a:pt x="84" y="0"/>
                  </a:cubicBezTo>
                  <a:cubicBezTo>
                    <a:pt x="74" y="110"/>
                    <a:pt x="74" y="110"/>
                    <a:pt x="74" y="110"/>
                  </a:cubicBezTo>
                  <a:cubicBezTo>
                    <a:pt x="74" y="110"/>
                    <a:pt x="70" y="126"/>
                    <a:pt x="58" y="139"/>
                  </a:cubicBezTo>
                  <a:cubicBezTo>
                    <a:pt x="45" y="152"/>
                    <a:pt x="21" y="172"/>
                    <a:pt x="21" y="172"/>
                  </a:cubicBezTo>
                  <a:cubicBezTo>
                    <a:pt x="21" y="172"/>
                    <a:pt x="0" y="187"/>
                    <a:pt x="32" y="191"/>
                  </a:cubicBezTo>
                  <a:cubicBezTo>
                    <a:pt x="50" y="194"/>
                    <a:pt x="131" y="196"/>
                    <a:pt x="196" y="196"/>
                  </a:cubicBezTo>
                  <a:cubicBezTo>
                    <a:pt x="257" y="196"/>
                    <a:pt x="257" y="196"/>
                    <a:pt x="257" y="196"/>
                  </a:cubicBezTo>
                  <a:cubicBezTo>
                    <a:pt x="324" y="196"/>
                    <a:pt x="403" y="194"/>
                    <a:pt x="422" y="191"/>
                  </a:cubicBezTo>
                  <a:cubicBezTo>
                    <a:pt x="453" y="186"/>
                    <a:pt x="432" y="171"/>
                    <a:pt x="432" y="171"/>
                  </a:cubicBez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8"/>
            <p:cNvSpPr>
              <a:spLocks noEditPoints="1"/>
            </p:cNvSpPr>
            <p:nvPr/>
          </p:nvSpPr>
          <p:spPr bwMode="auto">
            <a:xfrm>
              <a:off x="255" y="1263"/>
              <a:ext cx="2716" cy="1660"/>
            </a:xfrm>
            <a:custGeom>
              <a:avLst/>
              <a:gdLst>
                <a:gd name="T0" fmla="*/ 1323 w 1356"/>
                <a:gd name="T1" fmla="*/ 0 h 828"/>
                <a:gd name="T2" fmla="*/ 35 w 1356"/>
                <a:gd name="T3" fmla="*/ 0 h 828"/>
                <a:gd name="T4" fmla="*/ 0 w 1356"/>
                <a:gd name="T5" fmla="*/ 36 h 828"/>
                <a:gd name="T6" fmla="*/ 0 w 1356"/>
                <a:gd name="T7" fmla="*/ 792 h 828"/>
                <a:gd name="T8" fmla="*/ 35 w 1356"/>
                <a:gd name="T9" fmla="*/ 828 h 828"/>
                <a:gd name="T10" fmla="*/ 512 w 1356"/>
                <a:gd name="T11" fmla="*/ 828 h 828"/>
                <a:gd name="T12" fmla="*/ 539 w 1356"/>
                <a:gd name="T13" fmla="*/ 828 h 828"/>
                <a:gd name="T14" fmla="*/ 820 w 1356"/>
                <a:gd name="T15" fmla="*/ 828 h 828"/>
                <a:gd name="T16" fmla="*/ 849 w 1356"/>
                <a:gd name="T17" fmla="*/ 828 h 828"/>
                <a:gd name="T18" fmla="*/ 1323 w 1356"/>
                <a:gd name="T19" fmla="*/ 828 h 828"/>
                <a:gd name="T20" fmla="*/ 1356 w 1356"/>
                <a:gd name="T21" fmla="*/ 792 h 828"/>
                <a:gd name="T22" fmla="*/ 1356 w 1356"/>
                <a:gd name="T23" fmla="*/ 36 h 828"/>
                <a:gd name="T24" fmla="*/ 1323 w 1356"/>
                <a:gd name="T25" fmla="*/ 0 h 828"/>
                <a:gd name="T26" fmla="*/ 1300 w 1356"/>
                <a:gd name="T27" fmla="*/ 768 h 828"/>
                <a:gd name="T28" fmla="*/ 52 w 1356"/>
                <a:gd name="T29" fmla="*/ 768 h 828"/>
                <a:gd name="T30" fmla="*/ 52 w 1356"/>
                <a:gd name="T31" fmla="*/ 60 h 828"/>
                <a:gd name="T32" fmla="*/ 1300 w 1356"/>
                <a:gd name="T33" fmla="*/ 60 h 828"/>
                <a:gd name="T34" fmla="*/ 1300 w 1356"/>
                <a:gd name="T35" fmla="*/ 768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6" h="828">
                  <a:moveTo>
                    <a:pt x="1323" y="0"/>
                  </a:moveTo>
                  <a:cubicBezTo>
                    <a:pt x="35" y="0"/>
                    <a:pt x="35" y="0"/>
                    <a:pt x="35" y="0"/>
                  </a:cubicBezTo>
                  <a:cubicBezTo>
                    <a:pt x="16" y="0"/>
                    <a:pt x="0" y="17"/>
                    <a:pt x="0" y="36"/>
                  </a:cubicBezTo>
                  <a:cubicBezTo>
                    <a:pt x="0" y="792"/>
                    <a:pt x="0" y="792"/>
                    <a:pt x="0" y="792"/>
                  </a:cubicBezTo>
                  <a:cubicBezTo>
                    <a:pt x="0" y="811"/>
                    <a:pt x="16" y="828"/>
                    <a:pt x="35" y="828"/>
                  </a:cubicBezTo>
                  <a:cubicBezTo>
                    <a:pt x="512" y="828"/>
                    <a:pt x="512" y="828"/>
                    <a:pt x="512" y="828"/>
                  </a:cubicBezTo>
                  <a:cubicBezTo>
                    <a:pt x="539" y="828"/>
                    <a:pt x="539" y="828"/>
                    <a:pt x="539" y="828"/>
                  </a:cubicBezTo>
                  <a:cubicBezTo>
                    <a:pt x="820" y="828"/>
                    <a:pt x="820" y="828"/>
                    <a:pt x="820" y="828"/>
                  </a:cubicBezTo>
                  <a:cubicBezTo>
                    <a:pt x="849" y="828"/>
                    <a:pt x="849" y="828"/>
                    <a:pt x="849" y="828"/>
                  </a:cubicBezTo>
                  <a:cubicBezTo>
                    <a:pt x="1323" y="828"/>
                    <a:pt x="1323" y="828"/>
                    <a:pt x="1323" y="828"/>
                  </a:cubicBezTo>
                  <a:cubicBezTo>
                    <a:pt x="1342" y="828"/>
                    <a:pt x="1356" y="811"/>
                    <a:pt x="1356" y="792"/>
                  </a:cubicBezTo>
                  <a:cubicBezTo>
                    <a:pt x="1356" y="36"/>
                    <a:pt x="1356" y="36"/>
                    <a:pt x="1356" y="36"/>
                  </a:cubicBezTo>
                  <a:cubicBezTo>
                    <a:pt x="1356" y="17"/>
                    <a:pt x="1342" y="0"/>
                    <a:pt x="1323" y="0"/>
                  </a:cubicBezTo>
                  <a:close/>
                  <a:moveTo>
                    <a:pt x="1300" y="768"/>
                  </a:moveTo>
                  <a:cubicBezTo>
                    <a:pt x="52" y="768"/>
                    <a:pt x="52" y="768"/>
                    <a:pt x="52" y="768"/>
                  </a:cubicBezTo>
                  <a:cubicBezTo>
                    <a:pt x="52" y="60"/>
                    <a:pt x="52" y="60"/>
                    <a:pt x="52" y="60"/>
                  </a:cubicBezTo>
                  <a:cubicBezTo>
                    <a:pt x="1300" y="60"/>
                    <a:pt x="1300" y="60"/>
                    <a:pt x="1300" y="60"/>
                  </a:cubicBezTo>
                  <a:lnTo>
                    <a:pt x="1300" y="768"/>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Rectangle 9"/>
          <p:cNvSpPr/>
          <p:nvPr/>
        </p:nvSpPr>
        <p:spPr>
          <a:xfrm>
            <a:off x="0" y="6280727"/>
            <a:ext cx="12192000" cy="5772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KolinLogo-Icon.png"/>
          <p:cNvPicPr>
            <a:picLocks noChangeAspect="1"/>
          </p:cNvPicPr>
          <p:nvPr/>
        </p:nvPicPr>
        <p:blipFill>
          <a:blip r:embed="rId2" cstate="print"/>
          <a:srcRect/>
          <a:stretch>
            <a:fillRect/>
          </a:stretch>
        </p:blipFill>
        <p:spPr bwMode="auto">
          <a:xfrm>
            <a:off x="11157526" y="6444427"/>
            <a:ext cx="858981" cy="302737"/>
          </a:xfrm>
          <a:prstGeom prst="rect">
            <a:avLst/>
          </a:prstGeom>
          <a:noFill/>
          <a:ln w="9525">
            <a:noFill/>
            <a:miter lim="800000"/>
            <a:headEnd/>
            <a:tailEnd/>
          </a:ln>
        </p:spPr>
      </p:pic>
      <p:pic>
        <p:nvPicPr>
          <p:cNvPr id="50" name="Picture 49" descr="Kolin-Home-Icon.png"/>
          <p:cNvPicPr>
            <a:picLocks noChangeAspect="1"/>
          </p:cNvPicPr>
          <p:nvPr/>
        </p:nvPicPr>
        <p:blipFill>
          <a:blip r:embed="rId3" cstate="print"/>
          <a:srcRect/>
          <a:stretch>
            <a:fillRect/>
          </a:stretch>
        </p:blipFill>
        <p:spPr bwMode="auto">
          <a:xfrm>
            <a:off x="142122" y="6326910"/>
            <a:ext cx="393587" cy="448252"/>
          </a:xfrm>
          <a:prstGeom prst="rect">
            <a:avLst/>
          </a:prstGeom>
          <a:noFill/>
          <a:ln w="9525">
            <a:noFill/>
            <a:miter lim="800000"/>
            <a:headEnd/>
            <a:tailEnd/>
          </a:ln>
        </p:spPr>
      </p:pic>
      <p:pic>
        <p:nvPicPr>
          <p:cNvPr id="55" name="Picture 6" descr="S3-MATTE-GOLD"/>
          <p:cNvPicPr>
            <a:picLocks noChangeAspect="1" noChangeArrowheads="1"/>
          </p:cNvPicPr>
          <p:nvPr/>
        </p:nvPicPr>
        <p:blipFill>
          <a:blip r:embed="rId4" cstate="print"/>
          <a:srcRect/>
          <a:stretch>
            <a:fillRect/>
          </a:stretch>
        </p:blipFill>
        <p:spPr>
          <a:xfrm>
            <a:off x="1043709" y="1894733"/>
            <a:ext cx="3857652" cy="1543061"/>
          </a:xfrm>
          <a:prstGeom prst="rect">
            <a:avLst/>
          </a:prstGeom>
          <a:noFill/>
          <a:ln/>
        </p:spPr>
      </p:pic>
      <p:sp>
        <p:nvSpPr>
          <p:cNvPr id="57" name="TextBox 56"/>
          <p:cNvSpPr txBox="1"/>
          <p:nvPr/>
        </p:nvSpPr>
        <p:spPr>
          <a:xfrm>
            <a:off x="6105235" y="1496291"/>
            <a:ext cx="3214255" cy="584775"/>
          </a:xfrm>
          <a:prstGeom prst="rect">
            <a:avLst/>
          </a:prstGeom>
          <a:noFill/>
        </p:spPr>
        <p:txBody>
          <a:bodyPr wrap="square" rtlCol="0">
            <a:spAutoFit/>
          </a:bodyPr>
          <a:lstStyle/>
          <a:p>
            <a:r>
              <a:rPr lang="en-PH" sz="3200" b="1" dirty="0" err="1" smtClean="0">
                <a:latin typeface="Comic Sans MS" pitchFamily="66" charset="0"/>
              </a:rPr>
              <a:t>Certus</a:t>
            </a:r>
            <a:endParaRPr lang="en-US" sz="3200" b="1" dirty="0">
              <a:latin typeface="Comic Sans MS" pitchFamily="66" charset="0"/>
            </a:endParaRPr>
          </a:p>
        </p:txBody>
      </p:sp>
      <p:sp>
        <p:nvSpPr>
          <p:cNvPr id="58" name="TextBox 57"/>
          <p:cNvSpPr txBox="1"/>
          <p:nvPr/>
        </p:nvSpPr>
        <p:spPr>
          <a:xfrm>
            <a:off x="6126019" y="2262908"/>
            <a:ext cx="5519460" cy="584775"/>
          </a:xfrm>
          <a:prstGeom prst="rect">
            <a:avLst/>
          </a:prstGeom>
          <a:noFill/>
        </p:spPr>
        <p:txBody>
          <a:bodyPr wrap="none" rtlCol="0">
            <a:spAutoFit/>
          </a:bodyPr>
          <a:lstStyle/>
          <a:p>
            <a:r>
              <a:rPr lang="en-GB" altLang="en-US" sz="3200" b="1" dirty="0" smtClean="0">
                <a:latin typeface="Comic Sans MS" pitchFamily="66" charset="0"/>
              </a:rPr>
              <a:t>KSM-IW#-WCT10M1M32</a:t>
            </a:r>
            <a:endParaRPr lang="en-US" sz="3200" b="1" dirty="0">
              <a:latin typeface="Comic Sans MS" pitchFamily="66" charset="0"/>
            </a:endParaRPr>
          </a:p>
        </p:txBody>
      </p:sp>
      <p:grpSp>
        <p:nvGrpSpPr>
          <p:cNvPr id="59" name="Group 58"/>
          <p:cNvGrpSpPr/>
          <p:nvPr/>
        </p:nvGrpSpPr>
        <p:grpSpPr>
          <a:xfrm>
            <a:off x="9502898" y="-1293091"/>
            <a:ext cx="3464956" cy="3539999"/>
            <a:chOff x="8988398" y="4654763"/>
            <a:chExt cx="1150255" cy="1084809"/>
          </a:xfrm>
          <a:gradFill>
            <a:gsLst>
              <a:gs pos="72568">
                <a:schemeClr val="accent4"/>
              </a:gs>
              <a:gs pos="25668">
                <a:schemeClr val="accent2"/>
              </a:gs>
              <a:gs pos="0">
                <a:schemeClr val="accent1"/>
              </a:gs>
              <a:gs pos="50000">
                <a:schemeClr val="accent3"/>
              </a:gs>
              <a:gs pos="100000">
                <a:schemeClr val="accent5"/>
              </a:gs>
            </a:gsLst>
            <a:path path="circle">
              <a:fillToRect l="50000" t="130000" r="50000" b="-30000"/>
            </a:path>
          </a:gradFill>
        </p:grpSpPr>
        <p:sp>
          <p:nvSpPr>
            <p:cNvPr id="60" name="Freeform 38"/>
            <p:cNvSpPr>
              <a:spLocks/>
            </p:cNvSpPr>
            <p:nvPr/>
          </p:nvSpPr>
          <p:spPr bwMode="auto">
            <a:xfrm>
              <a:off x="9882845" y="5620616"/>
              <a:ext cx="109380" cy="118956"/>
            </a:xfrm>
            <a:custGeom>
              <a:avLst/>
              <a:gdLst>
                <a:gd name="T0" fmla="*/ 42 w 83"/>
                <a:gd name="T1" fmla="*/ 13 h 89"/>
                <a:gd name="T2" fmla="*/ 75 w 83"/>
                <a:gd name="T3" fmla="*/ 5 h 89"/>
                <a:gd name="T4" fmla="*/ 83 w 83"/>
                <a:gd name="T5" fmla="*/ 29 h 89"/>
                <a:gd name="T6" fmla="*/ 48 w 83"/>
                <a:gd name="T7" fmla="*/ 89 h 89"/>
                <a:gd name="T8" fmla="*/ 0 w 83"/>
                <a:gd name="T9" fmla="*/ 13 h 89"/>
                <a:gd name="T10" fmla="*/ 42 w 83"/>
                <a:gd name="T11" fmla="*/ 13 h 89"/>
              </a:gdLst>
              <a:ahLst/>
              <a:cxnLst>
                <a:cxn ang="0">
                  <a:pos x="T0" y="T1"/>
                </a:cxn>
                <a:cxn ang="0">
                  <a:pos x="T2" y="T3"/>
                </a:cxn>
                <a:cxn ang="0">
                  <a:pos x="T4" y="T5"/>
                </a:cxn>
                <a:cxn ang="0">
                  <a:pos x="T6" y="T7"/>
                </a:cxn>
                <a:cxn ang="0">
                  <a:pos x="T8" y="T9"/>
                </a:cxn>
                <a:cxn ang="0">
                  <a:pos x="T10" y="T11"/>
                </a:cxn>
              </a:cxnLst>
              <a:rect l="0" t="0" r="r" b="b"/>
              <a:pathLst>
                <a:path w="83" h="89">
                  <a:moveTo>
                    <a:pt x="42" y="13"/>
                  </a:moveTo>
                  <a:cubicBezTo>
                    <a:pt x="52" y="13"/>
                    <a:pt x="65" y="8"/>
                    <a:pt x="75" y="5"/>
                  </a:cubicBezTo>
                  <a:cubicBezTo>
                    <a:pt x="77" y="15"/>
                    <a:pt x="83" y="19"/>
                    <a:pt x="83" y="29"/>
                  </a:cubicBezTo>
                  <a:cubicBezTo>
                    <a:pt x="83" y="47"/>
                    <a:pt x="63" y="89"/>
                    <a:pt x="48" y="89"/>
                  </a:cubicBezTo>
                  <a:cubicBezTo>
                    <a:pt x="25" y="89"/>
                    <a:pt x="0" y="30"/>
                    <a:pt x="0" y="13"/>
                  </a:cubicBezTo>
                  <a:cubicBezTo>
                    <a:pt x="0" y="0"/>
                    <a:pt x="41" y="13"/>
                    <a:pt x="42" y="13"/>
                  </a:cubicBezTo>
                  <a:close/>
                </a:path>
              </a:pathLst>
            </a:custGeom>
            <a:grpFill/>
            <a:ln w="9525">
              <a:noFill/>
              <a:round/>
              <a:headEnd/>
              <a:tailEnd/>
            </a:ln>
            <a:effectLst>
              <a:innerShdw blurRad="63500" dist="50800" dir="18900000">
                <a:prstClr val="black">
                  <a:alpha val="50000"/>
                </a:prstClr>
              </a:innerShdw>
            </a:effectLst>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sp>
          <p:nvSpPr>
            <p:cNvPr id="61" name="Freeform 42"/>
            <p:cNvSpPr>
              <a:spLocks/>
            </p:cNvSpPr>
            <p:nvPr/>
          </p:nvSpPr>
          <p:spPr bwMode="auto">
            <a:xfrm>
              <a:off x="8988398" y="4654763"/>
              <a:ext cx="1150255" cy="917916"/>
            </a:xfrm>
            <a:custGeom>
              <a:avLst/>
              <a:gdLst>
                <a:gd name="T0" fmla="*/ 872 w 872"/>
                <a:gd name="T1" fmla="*/ 420 h 691"/>
                <a:gd name="T2" fmla="*/ 861 w 872"/>
                <a:gd name="T3" fmla="*/ 491 h 691"/>
                <a:gd name="T4" fmla="*/ 821 w 872"/>
                <a:gd name="T5" fmla="*/ 563 h 691"/>
                <a:gd name="T6" fmla="*/ 799 w 872"/>
                <a:gd name="T7" fmla="*/ 633 h 691"/>
                <a:gd name="T8" fmla="*/ 684 w 872"/>
                <a:gd name="T9" fmla="*/ 667 h 691"/>
                <a:gd name="T10" fmla="*/ 576 w 872"/>
                <a:gd name="T11" fmla="*/ 631 h 691"/>
                <a:gd name="T12" fmla="*/ 565 w 872"/>
                <a:gd name="T13" fmla="*/ 595 h 691"/>
                <a:gd name="T14" fmla="*/ 540 w 872"/>
                <a:gd name="T15" fmla="*/ 601 h 691"/>
                <a:gd name="T16" fmla="*/ 538 w 872"/>
                <a:gd name="T17" fmla="*/ 568 h 691"/>
                <a:gd name="T18" fmla="*/ 518 w 872"/>
                <a:gd name="T19" fmla="*/ 593 h 691"/>
                <a:gd name="T20" fmla="*/ 532 w 872"/>
                <a:gd name="T21" fmla="*/ 528 h 691"/>
                <a:gd name="T22" fmla="*/ 477 w 872"/>
                <a:gd name="T23" fmla="*/ 569 h 691"/>
                <a:gd name="T24" fmla="*/ 368 w 872"/>
                <a:gd name="T25" fmla="*/ 498 h 691"/>
                <a:gd name="T26" fmla="*/ 226 w 872"/>
                <a:gd name="T27" fmla="*/ 556 h 691"/>
                <a:gd name="T28" fmla="*/ 159 w 872"/>
                <a:gd name="T29" fmla="*/ 561 h 691"/>
                <a:gd name="T30" fmla="*/ 38 w 872"/>
                <a:gd name="T31" fmla="*/ 560 h 691"/>
                <a:gd name="T32" fmla="*/ 40 w 872"/>
                <a:gd name="T33" fmla="*/ 474 h 691"/>
                <a:gd name="T34" fmla="*/ 4 w 872"/>
                <a:gd name="T35" fmla="*/ 369 h 691"/>
                <a:gd name="T36" fmla="*/ 16 w 872"/>
                <a:gd name="T37" fmla="*/ 369 h 691"/>
                <a:gd name="T38" fmla="*/ 6 w 872"/>
                <a:gd name="T39" fmla="*/ 317 h 691"/>
                <a:gd name="T40" fmla="*/ 15 w 872"/>
                <a:gd name="T41" fmla="*/ 262 h 691"/>
                <a:gd name="T42" fmla="*/ 56 w 872"/>
                <a:gd name="T43" fmla="*/ 239 h 691"/>
                <a:gd name="T44" fmla="*/ 196 w 872"/>
                <a:gd name="T45" fmla="*/ 172 h 691"/>
                <a:gd name="T46" fmla="*/ 206 w 872"/>
                <a:gd name="T47" fmla="*/ 138 h 691"/>
                <a:gd name="T48" fmla="*/ 225 w 872"/>
                <a:gd name="T49" fmla="*/ 128 h 691"/>
                <a:gd name="T50" fmla="*/ 258 w 872"/>
                <a:gd name="T51" fmla="*/ 91 h 691"/>
                <a:gd name="T52" fmla="*/ 321 w 872"/>
                <a:gd name="T53" fmla="*/ 105 h 691"/>
                <a:gd name="T54" fmla="*/ 349 w 872"/>
                <a:gd name="T55" fmla="*/ 103 h 691"/>
                <a:gd name="T56" fmla="*/ 362 w 872"/>
                <a:gd name="T57" fmla="*/ 55 h 691"/>
                <a:gd name="T58" fmla="*/ 419 w 872"/>
                <a:gd name="T59" fmla="*/ 31 h 691"/>
                <a:gd name="T60" fmla="*/ 474 w 872"/>
                <a:gd name="T61" fmla="*/ 35 h 691"/>
                <a:gd name="T62" fmla="*/ 510 w 872"/>
                <a:gd name="T63" fmla="*/ 43 h 691"/>
                <a:gd name="T64" fmla="*/ 483 w 872"/>
                <a:gd name="T65" fmla="*/ 99 h 691"/>
                <a:gd name="T66" fmla="*/ 506 w 872"/>
                <a:gd name="T67" fmla="*/ 122 h 691"/>
                <a:gd name="T68" fmla="*/ 586 w 872"/>
                <a:gd name="T69" fmla="*/ 164 h 691"/>
                <a:gd name="T70" fmla="*/ 618 w 872"/>
                <a:gd name="T71" fmla="*/ 27 h 691"/>
                <a:gd name="T72" fmla="*/ 655 w 872"/>
                <a:gd name="T73" fmla="*/ 51 h 691"/>
                <a:gd name="T74" fmla="*/ 688 w 872"/>
                <a:gd name="T75" fmla="*/ 91 h 691"/>
                <a:gd name="T76" fmla="*/ 720 w 872"/>
                <a:gd name="T77" fmla="*/ 188 h 691"/>
                <a:gd name="T78" fmla="*/ 785 w 872"/>
                <a:gd name="T79" fmla="*/ 263 h 691"/>
                <a:gd name="T80" fmla="*/ 853 w 872"/>
                <a:gd name="T81" fmla="*/ 334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2" h="691">
                  <a:moveTo>
                    <a:pt x="852" y="336"/>
                  </a:moveTo>
                  <a:cubicBezTo>
                    <a:pt x="864" y="353"/>
                    <a:pt x="872" y="396"/>
                    <a:pt x="872" y="420"/>
                  </a:cubicBezTo>
                  <a:cubicBezTo>
                    <a:pt x="872" y="437"/>
                    <a:pt x="867" y="462"/>
                    <a:pt x="861" y="469"/>
                  </a:cubicBezTo>
                  <a:cubicBezTo>
                    <a:pt x="861" y="491"/>
                    <a:pt x="861" y="491"/>
                    <a:pt x="861" y="491"/>
                  </a:cubicBezTo>
                  <a:cubicBezTo>
                    <a:pt x="857" y="498"/>
                    <a:pt x="859" y="501"/>
                    <a:pt x="855" y="507"/>
                  </a:cubicBezTo>
                  <a:cubicBezTo>
                    <a:pt x="842" y="529"/>
                    <a:pt x="828" y="537"/>
                    <a:pt x="821" y="563"/>
                  </a:cubicBezTo>
                  <a:cubicBezTo>
                    <a:pt x="814" y="582"/>
                    <a:pt x="799" y="607"/>
                    <a:pt x="799" y="634"/>
                  </a:cubicBezTo>
                  <a:cubicBezTo>
                    <a:pt x="799" y="633"/>
                    <a:pt x="799" y="633"/>
                    <a:pt x="799" y="633"/>
                  </a:cubicBezTo>
                  <a:cubicBezTo>
                    <a:pt x="790" y="669"/>
                    <a:pt x="728" y="653"/>
                    <a:pt x="722" y="691"/>
                  </a:cubicBezTo>
                  <a:cubicBezTo>
                    <a:pt x="716" y="690"/>
                    <a:pt x="685" y="672"/>
                    <a:pt x="684" y="667"/>
                  </a:cubicBezTo>
                  <a:cubicBezTo>
                    <a:pt x="667" y="669"/>
                    <a:pt x="673" y="684"/>
                    <a:pt x="654" y="684"/>
                  </a:cubicBezTo>
                  <a:cubicBezTo>
                    <a:pt x="624" y="684"/>
                    <a:pt x="576" y="664"/>
                    <a:pt x="576" y="631"/>
                  </a:cubicBezTo>
                  <a:cubicBezTo>
                    <a:pt x="576" y="619"/>
                    <a:pt x="566" y="610"/>
                    <a:pt x="565" y="599"/>
                  </a:cubicBezTo>
                  <a:cubicBezTo>
                    <a:pt x="565" y="599"/>
                    <a:pt x="565" y="596"/>
                    <a:pt x="565" y="595"/>
                  </a:cubicBezTo>
                  <a:cubicBezTo>
                    <a:pt x="559" y="599"/>
                    <a:pt x="555" y="599"/>
                    <a:pt x="549" y="601"/>
                  </a:cubicBezTo>
                  <a:cubicBezTo>
                    <a:pt x="540" y="601"/>
                    <a:pt x="540" y="601"/>
                    <a:pt x="540" y="601"/>
                  </a:cubicBezTo>
                  <a:cubicBezTo>
                    <a:pt x="543" y="596"/>
                    <a:pt x="546" y="591"/>
                    <a:pt x="546" y="584"/>
                  </a:cubicBezTo>
                  <a:cubicBezTo>
                    <a:pt x="546" y="574"/>
                    <a:pt x="541" y="571"/>
                    <a:pt x="538" y="568"/>
                  </a:cubicBezTo>
                  <a:cubicBezTo>
                    <a:pt x="538" y="570"/>
                    <a:pt x="537" y="573"/>
                    <a:pt x="537" y="576"/>
                  </a:cubicBezTo>
                  <a:cubicBezTo>
                    <a:pt x="530" y="579"/>
                    <a:pt x="529" y="593"/>
                    <a:pt x="518" y="593"/>
                  </a:cubicBezTo>
                  <a:cubicBezTo>
                    <a:pt x="514" y="593"/>
                    <a:pt x="510" y="589"/>
                    <a:pt x="510" y="585"/>
                  </a:cubicBezTo>
                  <a:cubicBezTo>
                    <a:pt x="529" y="581"/>
                    <a:pt x="533" y="540"/>
                    <a:pt x="532" y="528"/>
                  </a:cubicBezTo>
                  <a:cubicBezTo>
                    <a:pt x="518" y="542"/>
                    <a:pt x="499" y="584"/>
                    <a:pt x="483" y="584"/>
                  </a:cubicBezTo>
                  <a:cubicBezTo>
                    <a:pt x="474" y="584"/>
                    <a:pt x="477" y="569"/>
                    <a:pt x="477" y="569"/>
                  </a:cubicBezTo>
                  <a:cubicBezTo>
                    <a:pt x="472" y="569"/>
                    <a:pt x="455" y="530"/>
                    <a:pt x="449" y="522"/>
                  </a:cubicBezTo>
                  <a:cubicBezTo>
                    <a:pt x="437" y="506"/>
                    <a:pt x="393" y="498"/>
                    <a:pt x="368" y="498"/>
                  </a:cubicBezTo>
                  <a:cubicBezTo>
                    <a:pt x="340" y="498"/>
                    <a:pt x="335" y="510"/>
                    <a:pt x="318" y="516"/>
                  </a:cubicBezTo>
                  <a:cubicBezTo>
                    <a:pt x="280" y="529"/>
                    <a:pt x="232" y="515"/>
                    <a:pt x="226" y="556"/>
                  </a:cubicBezTo>
                  <a:cubicBezTo>
                    <a:pt x="210" y="557"/>
                    <a:pt x="197" y="561"/>
                    <a:pt x="181" y="561"/>
                  </a:cubicBezTo>
                  <a:cubicBezTo>
                    <a:pt x="168" y="555"/>
                    <a:pt x="168" y="561"/>
                    <a:pt x="159" y="561"/>
                  </a:cubicBezTo>
                  <a:cubicBezTo>
                    <a:pt x="133" y="561"/>
                    <a:pt x="121" y="588"/>
                    <a:pt x="87" y="588"/>
                  </a:cubicBezTo>
                  <a:cubicBezTo>
                    <a:pt x="75" y="588"/>
                    <a:pt x="38" y="571"/>
                    <a:pt x="38" y="560"/>
                  </a:cubicBezTo>
                  <a:cubicBezTo>
                    <a:pt x="38" y="548"/>
                    <a:pt x="56" y="542"/>
                    <a:pt x="56" y="524"/>
                  </a:cubicBezTo>
                  <a:cubicBezTo>
                    <a:pt x="56" y="501"/>
                    <a:pt x="44" y="488"/>
                    <a:pt x="40" y="474"/>
                  </a:cubicBezTo>
                  <a:cubicBezTo>
                    <a:pt x="31" y="439"/>
                    <a:pt x="29" y="428"/>
                    <a:pt x="19" y="397"/>
                  </a:cubicBezTo>
                  <a:cubicBezTo>
                    <a:pt x="16" y="385"/>
                    <a:pt x="0" y="381"/>
                    <a:pt x="4" y="369"/>
                  </a:cubicBezTo>
                  <a:cubicBezTo>
                    <a:pt x="6" y="366"/>
                    <a:pt x="6" y="363"/>
                    <a:pt x="9" y="359"/>
                  </a:cubicBezTo>
                  <a:cubicBezTo>
                    <a:pt x="10" y="363"/>
                    <a:pt x="13" y="367"/>
                    <a:pt x="16" y="369"/>
                  </a:cubicBezTo>
                  <a:cubicBezTo>
                    <a:pt x="18" y="366"/>
                    <a:pt x="16" y="363"/>
                    <a:pt x="16" y="359"/>
                  </a:cubicBezTo>
                  <a:cubicBezTo>
                    <a:pt x="16" y="347"/>
                    <a:pt x="6" y="337"/>
                    <a:pt x="6" y="317"/>
                  </a:cubicBezTo>
                  <a:cubicBezTo>
                    <a:pt x="6" y="293"/>
                    <a:pt x="6" y="292"/>
                    <a:pt x="6" y="271"/>
                  </a:cubicBezTo>
                  <a:cubicBezTo>
                    <a:pt x="6" y="265"/>
                    <a:pt x="12" y="263"/>
                    <a:pt x="15" y="262"/>
                  </a:cubicBezTo>
                  <a:cubicBezTo>
                    <a:pt x="16" y="264"/>
                    <a:pt x="16" y="267"/>
                    <a:pt x="16" y="270"/>
                  </a:cubicBezTo>
                  <a:cubicBezTo>
                    <a:pt x="30" y="268"/>
                    <a:pt x="47" y="248"/>
                    <a:pt x="56" y="239"/>
                  </a:cubicBezTo>
                  <a:cubicBezTo>
                    <a:pt x="65" y="230"/>
                    <a:pt x="92" y="228"/>
                    <a:pt x="106" y="226"/>
                  </a:cubicBezTo>
                  <a:cubicBezTo>
                    <a:pt x="134" y="221"/>
                    <a:pt x="196" y="199"/>
                    <a:pt x="196" y="172"/>
                  </a:cubicBezTo>
                  <a:cubicBezTo>
                    <a:pt x="196" y="167"/>
                    <a:pt x="196" y="163"/>
                    <a:pt x="196" y="158"/>
                  </a:cubicBezTo>
                  <a:cubicBezTo>
                    <a:pt x="196" y="150"/>
                    <a:pt x="198" y="142"/>
                    <a:pt x="206" y="138"/>
                  </a:cubicBezTo>
                  <a:cubicBezTo>
                    <a:pt x="209" y="145"/>
                    <a:pt x="214" y="149"/>
                    <a:pt x="217" y="154"/>
                  </a:cubicBezTo>
                  <a:cubicBezTo>
                    <a:pt x="225" y="149"/>
                    <a:pt x="221" y="137"/>
                    <a:pt x="225" y="128"/>
                  </a:cubicBezTo>
                  <a:cubicBezTo>
                    <a:pt x="231" y="131"/>
                    <a:pt x="235" y="134"/>
                    <a:pt x="241" y="134"/>
                  </a:cubicBezTo>
                  <a:cubicBezTo>
                    <a:pt x="241" y="112"/>
                    <a:pt x="256" y="109"/>
                    <a:pt x="258" y="91"/>
                  </a:cubicBezTo>
                  <a:cubicBezTo>
                    <a:pt x="278" y="91"/>
                    <a:pt x="282" y="75"/>
                    <a:pt x="298" y="75"/>
                  </a:cubicBezTo>
                  <a:cubicBezTo>
                    <a:pt x="312" y="75"/>
                    <a:pt x="319" y="91"/>
                    <a:pt x="321" y="105"/>
                  </a:cubicBezTo>
                  <a:cubicBezTo>
                    <a:pt x="324" y="99"/>
                    <a:pt x="330" y="96"/>
                    <a:pt x="337" y="96"/>
                  </a:cubicBezTo>
                  <a:cubicBezTo>
                    <a:pt x="341" y="96"/>
                    <a:pt x="347" y="102"/>
                    <a:pt x="349" y="103"/>
                  </a:cubicBezTo>
                  <a:cubicBezTo>
                    <a:pt x="353" y="95"/>
                    <a:pt x="351" y="90"/>
                    <a:pt x="351" y="83"/>
                  </a:cubicBezTo>
                  <a:cubicBezTo>
                    <a:pt x="351" y="72"/>
                    <a:pt x="362" y="66"/>
                    <a:pt x="362" y="55"/>
                  </a:cubicBezTo>
                  <a:cubicBezTo>
                    <a:pt x="362" y="44"/>
                    <a:pt x="393" y="37"/>
                    <a:pt x="405" y="37"/>
                  </a:cubicBezTo>
                  <a:cubicBezTo>
                    <a:pt x="411" y="37"/>
                    <a:pt x="417" y="32"/>
                    <a:pt x="419" y="31"/>
                  </a:cubicBezTo>
                  <a:cubicBezTo>
                    <a:pt x="415" y="24"/>
                    <a:pt x="407" y="22"/>
                    <a:pt x="405" y="13"/>
                  </a:cubicBezTo>
                  <a:cubicBezTo>
                    <a:pt x="431" y="24"/>
                    <a:pt x="446" y="35"/>
                    <a:pt x="474" y="35"/>
                  </a:cubicBezTo>
                  <a:cubicBezTo>
                    <a:pt x="483" y="35"/>
                    <a:pt x="487" y="29"/>
                    <a:pt x="495" y="29"/>
                  </a:cubicBezTo>
                  <a:cubicBezTo>
                    <a:pt x="499" y="29"/>
                    <a:pt x="510" y="37"/>
                    <a:pt x="510" y="43"/>
                  </a:cubicBezTo>
                  <a:cubicBezTo>
                    <a:pt x="510" y="53"/>
                    <a:pt x="499" y="54"/>
                    <a:pt x="493" y="59"/>
                  </a:cubicBezTo>
                  <a:cubicBezTo>
                    <a:pt x="483" y="99"/>
                    <a:pt x="483" y="99"/>
                    <a:pt x="483" y="99"/>
                  </a:cubicBezTo>
                  <a:cubicBezTo>
                    <a:pt x="483" y="105"/>
                    <a:pt x="494" y="103"/>
                    <a:pt x="499" y="107"/>
                  </a:cubicBezTo>
                  <a:cubicBezTo>
                    <a:pt x="503" y="110"/>
                    <a:pt x="503" y="122"/>
                    <a:pt x="506" y="122"/>
                  </a:cubicBezTo>
                  <a:cubicBezTo>
                    <a:pt x="527" y="130"/>
                    <a:pt x="538" y="134"/>
                    <a:pt x="557" y="142"/>
                  </a:cubicBezTo>
                  <a:cubicBezTo>
                    <a:pt x="568" y="146"/>
                    <a:pt x="571" y="164"/>
                    <a:pt x="586" y="164"/>
                  </a:cubicBezTo>
                  <a:cubicBezTo>
                    <a:pt x="609" y="164"/>
                    <a:pt x="614" y="117"/>
                    <a:pt x="618" y="99"/>
                  </a:cubicBezTo>
                  <a:cubicBezTo>
                    <a:pt x="618" y="27"/>
                    <a:pt x="618" y="27"/>
                    <a:pt x="618" y="27"/>
                  </a:cubicBezTo>
                  <a:cubicBezTo>
                    <a:pt x="630" y="17"/>
                    <a:pt x="626" y="7"/>
                    <a:pt x="639" y="0"/>
                  </a:cubicBezTo>
                  <a:cubicBezTo>
                    <a:pt x="641" y="22"/>
                    <a:pt x="651" y="36"/>
                    <a:pt x="655" y="51"/>
                  </a:cubicBezTo>
                  <a:cubicBezTo>
                    <a:pt x="658" y="62"/>
                    <a:pt x="655" y="76"/>
                    <a:pt x="663" y="83"/>
                  </a:cubicBezTo>
                  <a:cubicBezTo>
                    <a:pt x="671" y="85"/>
                    <a:pt x="685" y="90"/>
                    <a:pt x="688" y="91"/>
                  </a:cubicBezTo>
                  <a:cubicBezTo>
                    <a:pt x="697" y="98"/>
                    <a:pt x="697" y="123"/>
                    <a:pt x="701" y="136"/>
                  </a:cubicBezTo>
                  <a:cubicBezTo>
                    <a:pt x="708" y="157"/>
                    <a:pt x="714" y="168"/>
                    <a:pt x="720" y="188"/>
                  </a:cubicBezTo>
                  <a:cubicBezTo>
                    <a:pt x="726" y="207"/>
                    <a:pt x="758" y="214"/>
                    <a:pt x="771" y="227"/>
                  </a:cubicBezTo>
                  <a:cubicBezTo>
                    <a:pt x="780" y="237"/>
                    <a:pt x="782" y="252"/>
                    <a:pt x="785" y="263"/>
                  </a:cubicBezTo>
                  <a:cubicBezTo>
                    <a:pt x="788" y="273"/>
                    <a:pt x="800" y="273"/>
                    <a:pt x="810" y="273"/>
                  </a:cubicBezTo>
                  <a:cubicBezTo>
                    <a:pt x="810" y="305"/>
                    <a:pt x="839" y="319"/>
                    <a:pt x="853" y="334"/>
                  </a:cubicBezTo>
                  <a:lnTo>
                    <a:pt x="852" y="336"/>
                  </a:lnTo>
                  <a:close/>
                </a:path>
              </a:pathLst>
            </a:custGeom>
            <a:grpFill/>
            <a:ln w="9525">
              <a:noFill/>
              <a:round/>
              <a:headEnd/>
              <a:tailEnd/>
            </a:ln>
            <a:effectLst>
              <a:innerShdw blurRad="63500" dist="50800" dir="18900000">
                <a:prstClr val="black">
                  <a:alpha val="50000"/>
                </a:prstClr>
              </a:innerShdw>
            </a:effectLst>
            <a:scene3d>
              <a:camera prst="orthographicFront"/>
              <a:lightRig rig="flood" dir="t"/>
            </a:scene3d>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p:nvSpPr>
        <p:spPr>
          <a:xfrm>
            <a:off x="6132945" y="3267363"/>
            <a:ext cx="4156907" cy="830997"/>
          </a:xfrm>
          <a:prstGeom prst="rect">
            <a:avLst/>
          </a:prstGeom>
          <a:noFill/>
        </p:spPr>
        <p:txBody>
          <a:bodyPr wrap="square" rtlCol="0">
            <a:spAutoFit/>
          </a:bodyPr>
          <a:lstStyle/>
          <a:p>
            <a:r>
              <a:rPr lang="en-GB" sz="2400" b="1" dirty="0" smtClean="0">
                <a:latin typeface="Comic Sans MS" pitchFamily="66" charset="0"/>
              </a:rPr>
              <a:t> - Higher Cooling Capacity</a:t>
            </a:r>
          </a:p>
          <a:p>
            <a:r>
              <a:rPr lang="en-GB" sz="2400" b="1" dirty="0" smtClean="0">
                <a:latin typeface="Comic Sans MS" pitchFamily="66" charset="0"/>
              </a:rPr>
              <a:t> - Higher CSPF Rating</a:t>
            </a:r>
            <a:endParaRPr lang="en-US" sz="2400" b="1" dirty="0">
              <a:latin typeface="Comic Sans MS" pitchFamily="66" charset="0"/>
            </a:endParaRPr>
          </a:p>
        </p:txBody>
      </p:sp>
    </p:spTree>
    <p:extLst>
      <p:ext uri="{BB962C8B-B14F-4D97-AF65-F5344CB8AC3E}">
        <p14:creationId xmlns:p14="http://schemas.microsoft.com/office/powerpoint/2010/main" xmlns="" val="2724454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p:cNvGrpSpPr/>
          <p:nvPr/>
        </p:nvGrpSpPr>
        <p:grpSpPr>
          <a:xfrm>
            <a:off x="6745288" y="850900"/>
            <a:ext cx="5176838" cy="5616576"/>
            <a:chOff x="3506788" y="1241425"/>
            <a:chExt cx="5176838" cy="5616576"/>
          </a:xfrm>
        </p:grpSpPr>
        <p:sp>
          <p:nvSpPr>
            <p:cNvPr id="5" name="Freeform 5"/>
            <p:cNvSpPr>
              <a:spLocks/>
            </p:cNvSpPr>
            <p:nvPr/>
          </p:nvSpPr>
          <p:spPr bwMode="auto">
            <a:xfrm>
              <a:off x="4200526" y="5394325"/>
              <a:ext cx="1524000" cy="1463675"/>
            </a:xfrm>
            <a:custGeom>
              <a:avLst/>
              <a:gdLst>
                <a:gd name="T0" fmla="*/ 0 w 688"/>
                <a:gd name="T1" fmla="*/ 0 h 661"/>
                <a:gd name="T2" fmla="*/ 0 w 688"/>
                <a:gd name="T3" fmla="*/ 246 h 661"/>
                <a:gd name="T4" fmla="*/ 82 w 688"/>
                <a:gd name="T5" fmla="*/ 328 h 661"/>
                <a:gd name="T6" fmla="*/ 606 w 688"/>
                <a:gd name="T7" fmla="*/ 328 h 661"/>
                <a:gd name="T8" fmla="*/ 688 w 688"/>
                <a:gd name="T9" fmla="*/ 409 h 661"/>
                <a:gd name="T10" fmla="*/ 688 w 688"/>
                <a:gd name="T11" fmla="*/ 661 h 661"/>
              </a:gdLst>
              <a:ahLst/>
              <a:cxnLst>
                <a:cxn ang="0">
                  <a:pos x="T0" y="T1"/>
                </a:cxn>
                <a:cxn ang="0">
                  <a:pos x="T2" y="T3"/>
                </a:cxn>
                <a:cxn ang="0">
                  <a:pos x="T4" y="T5"/>
                </a:cxn>
                <a:cxn ang="0">
                  <a:pos x="T6" y="T7"/>
                </a:cxn>
                <a:cxn ang="0">
                  <a:pos x="T8" y="T9"/>
                </a:cxn>
                <a:cxn ang="0">
                  <a:pos x="T10" y="T11"/>
                </a:cxn>
              </a:cxnLst>
              <a:rect l="0" t="0" r="r" b="b"/>
              <a:pathLst>
                <a:path w="688" h="661">
                  <a:moveTo>
                    <a:pt x="0" y="0"/>
                  </a:moveTo>
                  <a:cubicBezTo>
                    <a:pt x="0" y="246"/>
                    <a:pt x="0" y="246"/>
                    <a:pt x="0" y="246"/>
                  </a:cubicBezTo>
                  <a:cubicBezTo>
                    <a:pt x="0" y="291"/>
                    <a:pt x="37" y="328"/>
                    <a:pt x="82" y="328"/>
                  </a:cubicBezTo>
                  <a:cubicBezTo>
                    <a:pt x="606" y="328"/>
                    <a:pt x="606" y="328"/>
                    <a:pt x="606" y="328"/>
                  </a:cubicBezTo>
                  <a:cubicBezTo>
                    <a:pt x="651" y="328"/>
                    <a:pt x="688" y="364"/>
                    <a:pt x="688" y="409"/>
                  </a:cubicBezTo>
                  <a:cubicBezTo>
                    <a:pt x="688" y="661"/>
                    <a:pt x="688" y="661"/>
                    <a:pt x="688" y="661"/>
                  </a:cubicBezTo>
                </a:path>
              </a:pathLst>
            </a:custGeom>
            <a:noFill/>
            <a:ln w="79375" cap="flat">
              <a:solidFill>
                <a:schemeClr val="accent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4165601" y="4892675"/>
              <a:ext cx="69850" cy="300038"/>
            </a:xfrm>
            <a:custGeom>
              <a:avLst/>
              <a:gdLst>
                <a:gd name="T0" fmla="*/ 32 w 32"/>
                <a:gd name="T1" fmla="*/ 0 h 136"/>
                <a:gd name="T2" fmla="*/ 0 w 32"/>
                <a:gd name="T3" fmla="*/ 0 h 136"/>
                <a:gd name="T4" fmla="*/ 1 w 32"/>
                <a:gd name="T5" fmla="*/ 25 h 136"/>
                <a:gd name="T6" fmla="*/ 1 w 32"/>
                <a:gd name="T7" fmla="*/ 136 h 136"/>
                <a:gd name="T8" fmla="*/ 30 w 32"/>
                <a:gd name="T9" fmla="*/ 136 h 136"/>
                <a:gd name="T10" fmla="*/ 30 w 32"/>
                <a:gd name="T11" fmla="*/ 25 h 136"/>
                <a:gd name="T12" fmla="*/ 32 w 32"/>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32" h="136">
                  <a:moveTo>
                    <a:pt x="32" y="0"/>
                  </a:moveTo>
                  <a:cubicBezTo>
                    <a:pt x="0" y="0"/>
                    <a:pt x="0" y="0"/>
                    <a:pt x="0" y="0"/>
                  </a:cubicBezTo>
                  <a:cubicBezTo>
                    <a:pt x="2" y="14"/>
                    <a:pt x="1" y="25"/>
                    <a:pt x="1" y="25"/>
                  </a:cubicBezTo>
                  <a:cubicBezTo>
                    <a:pt x="1" y="136"/>
                    <a:pt x="1" y="136"/>
                    <a:pt x="1" y="136"/>
                  </a:cubicBezTo>
                  <a:cubicBezTo>
                    <a:pt x="30" y="136"/>
                    <a:pt x="30" y="136"/>
                    <a:pt x="30" y="136"/>
                  </a:cubicBezTo>
                  <a:cubicBezTo>
                    <a:pt x="30" y="25"/>
                    <a:pt x="30" y="25"/>
                    <a:pt x="30" y="25"/>
                  </a:cubicBezTo>
                  <a:cubicBezTo>
                    <a:pt x="30" y="25"/>
                    <a:pt x="30" y="14"/>
                    <a:pt x="32"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4260851" y="4781550"/>
              <a:ext cx="120650" cy="88900"/>
            </a:xfrm>
            <a:custGeom>
              <a:avLst/>
              <a:gdLst>
                <a:gd name="T0" fmla="*/ 41 w 55"/>
                <a:gd name="T1" fmla="*/ 4 h 40"/>
                <a:gd name="T2" fmla="*/ 26 w 55"/>
                <a:gd name="T3" fmla="*/ 0 h 40"/>
                <a:gd name="T4" fmla="*/ 0 w 55"/>
                <a:gd name="T5" fmla="*/ 40 h 40"/>
                <a:gd name="T6" fmla="*/ 36 w 55"/>
                <a:gd name="T7" fmla="*/ 40 h 40"/>
                <a:gd name="T8" fmla="*/ 54 w 55"/>
                <a:gd name="T9" fmla="*/ 28 h 40"/>
                <a:gd name="T10" fmla="*/ 41 w 55"/>
                <a:gd name="T11" fmla="*/ 4 h 40"/>
              </a:gdLst>
              <a:ahLst/>
              <a:cxnLst>
                <a:cxn ang="0">
                  <a:pos x="T0" y="T1"/>
                </a:cxn>
                <a:cxn ang="0">
                  <a:pos x="T2" y="T3"/>
                </a:cxn>
                <a:cxn ang="0">
                  <a:pos x="T4" y="T5"/>
                </a:cxn>
                <a:cxn ang="0">
                  <a:pos x="T6" y="T7"/>
                </a:cxn>
                <a:cxn ang="0">
                  <a:pos x="T8" y="T9"/>
                </a:cxn>
                <a:cxn ang="0">
                  <a:pos x="T10" y="T11"/>
                </a:cxn>
              </a:cxnLst>
              <a:rect l="0" t="0" r="r" b="b"/>
              <a:pathLst>
                <a:path w="55" h="40">
                  <a:moveTo>
                    <a:pt x="41" y="4"/>
                  </a:moveTo>
                  <a:cubicBezTo>
                    <a:pt x="35" y="1"/>
                    <a:pt x="31" y="0"/>
                    <a:pt x="26" y="0"/>
                  </a:cubicBezTo>
                  <a:cubicBezTo>
                    <a:pt x="10" y="0"/>
                    <a:pt x="3" y="23"/>
                    <a:pt x="0" y="40"/>
                  </a:cubicBezTo>
                  <a:cubicBezTo>
                    <a:pt x="36" y="40"/>
                    <a:pt x="36" y="40"/>
                    <a:pt x="36" y="40"/>
                  </a:cubicBezTo>
                  <a:cubicBezTo>
                    <a:pt x="45" y="40"/>
                    <a:pt x="52" y="35"/>
                    <a:pt x="54" y="28"/>
                  </a:cubicBezTo>
                  <a:cubicBezTo>
                    <a:pt x="55" y="21"/>
                    <a:pt x="53" y="11"/>
                    <a:pt x="41" y="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4016376" y="4781550"/>
              <a:ext cx="123825" cy="88900"/>
            </a:xfrm>
            <a:custGeom>
              <a:avLst/>
              <a:gdLst>
                <a:gd name="T0" fmla="*/ 30 w 56"/>
                <a:gd name="T1" fmla="*/ 0 h 40"/>
                <a:gd name="T2" fmla="*/ 15 w 56"/>
                <a:gd name="T3" fmla="*/ 4 h 40"/>
                <a:gd name="T4" fmla="*/ 2 w 56"/>
                <a:gd name="T5" fmla="*/ 28 h 40"/>
                <a:gd name="T6" fmla="*/ 20 w 56"/>
                <a:gd name="T7" fmla="*/ 40 h 40"/>
                <a:gd name="T8" fmla="*/ 56 w 56"/>
                <a:gd name="T9" fmla="*/ 40 h 40"/>
                <a:gd name="T10" fmla="*/ 30 w 56"/>
                <a:gd name="T11" fmla="*/ 0 h 40"/>
              </a:gdLst>
              <a:ahLst/>
              <a:cxnLst>
                <a:cxn ang="0">
                  <a:pos x="T0" y="T1"/>
                </a:cxn>
                <a:cxn ang="0">
                  <a:pos x="T2" y="T3"/>
                </a:cxn>
                <a:cxn ang="0">
                  <a:pos x="T4" y="T5"/>
                </a:cxn>
                <a:cxn ang="0">
                  <a:pos x="T6" y="T7"/>
                </a:cxn>
                <a:cxn ang="0">
                  <a:pos x="T8" y="T9"/>
                </a:cxn>
                <a:cxn ang="0">
                  <a:pos x="T10" y="T11"/>
                </a:cxn>
              </a:cxnLst>
              <a:rect l="0" t="0" r="r" b="b"/>
              <a:pathLst>
                <a:path w="56" h="40">
                  <a:moveTo>
                    <a:pt x="30" y="0"/>
                  </a:moveTo>
                  <a:cubicBezTo>
                    <a:pt x="25" y="0"/>
                    <a:pt x="21" y="1"/>
                    <a:pt x="15" y="4"/>
                  </a:cubicBezTo>
                  <a:cubicBezTo>
                    <a:pt x="3" y="11"/>
                    <a:pt x="0" y="21"/>
                    <a:pt x="2" y="28"/>
                  </a:cubicBezTo>
                  <a:cubicBezTo>
                    <a:pt x="4" y="35"/>
                    <a:pt x="11" y="40"/>
                    <a:pt x="20" y="40"/>
                  </a:cubicBezTo>
                  <a:cubicBezTo>
                    <a:pt x="56" y="40"/>
                    <a:pt x="56" y="40"/>
                    <a:pt x="56" y="40"/>
                  </a:cubicBezTo>
                  <a:cubicBezTo>
                    <a:pt x="53" y="23"/>
                    <a:pt x="46" y="0"/>
                    <a:pt x="30"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noEditPoints="1"/>
            </p:cNvSpPr>
            <p:nvPr/>
          </p:nvSpPr>
          <p:spPr bwMode="auto">
            <a:xfrm>
              <a:off x="3867151" y="4454525"/>
              <a:ext cx="658813" cy="968375"/>
            </a:xfrm>
            <a:custGeom>
              <a:avLst/>
              <a:gdLst>
                <a:gd name="T0" fmla="*/ 139 w 297"/>
                <a:gd name="T1" fmla="*/ 6 h 438"/>
                <a:gd name="T2" fmla="*/ 3 w 297"/>
                <a:gd name="T3" fmla="*/ 142 h 438"/>
                <a:gd name="T4" fmla="*/ 50 w 297"/>
                <a:gd name="T5" fmla="*/ 261 h 438"/>
                <a:gd name="T6" fmla="*/ 86 w 297"/>
                <a:gd name="T7" fmla="*/ 342 h 438"/>
                <a:gd name="T8" fmla="*/ 86 w 297"/>
                <a:gd name="T9" fmla="*/ 394 h 438"/>
                <a:gd name="T10" fmla="*/ 105 w 297"/>
                <a:gd name="T11" fmla="*/ 414 h 438"/>
                <a:gd name="T12" fmla="*/ 116 w 297"/>
                <a:gd name="T13" fmla="*/ 414 h 438"/>
                <a:gd name="T14" fmla="*/ 150 w 297"/>
                <a:gd name="T15" fmla="*/ 438 h 438"/>
                <a:gd name="T16" fmla="*/ 184 w 297"/>
                <a:gd name="T17" fmla="*/ 414 h 438"/>
                <a:gd name="T18" fmla="*/ 195 w 297"/>
                <a:gd name="T19" fmla="*/ 414 h 438"/>
                <a:gd name="T20" fmla="*/ 214 w 297"/>
                <a:gd name="T21" fmla="*/ 394 h 438"/>
                <a:gd name="T22" fmla="*/ 214 w 297"/>
                <a:gd name="T23" fmla="*/ 342 h 438"/>
                <a:gd name="T24" fmla="*/ 249 w 297"/>
                <a:gd name="T25" fmla="*/ 261 h 438"/>
                <a:gd name="T26" fmla="*/ 297 w 297"/>
                <a:gd name="T27" fmla="*/ 153 h 438"/>
                <a:gd name="T28" fmla="*/ 139 w 297"/>
                <a:gd name="T29" fmla="*/ 6 h 438"/>
                <a:gd name="T30" fmla="*/ 240 w 297"/>
                <a:gd name="T31" fmla="*/ 178 h 438"/>
                <a:gd name="T32" fmla="*/ 213 w 297"/>
                <a:gd name="T33" fmla="*/ 198 h 438"/>
                <a:gd name="T34" fmla="*/ 176 w 297"/>
                <a:gd name="T35" fmla="*/ 198 h 438"/>
                <a:gd name="T36" fmla="*/ 174 w 297"/>
                <a:gd name="T37" fmla="*/ 223 h 438"/>
                <a:gd name="T38" fmla="*/ 174 w 297"/>
                <a:gd name="T39" fmla="*/ 334 h 438"/>
                <a:gd name="T40" fmla="*/ 197 w 297"/>
                <a:gd name="T41" fmla="*/ 334 h 438"/>
                <a:gd name="T42" fmla="*/ 202 w 297"/>
                <a:gd name="T43" fmla="*/ 338 h 438"/>
                <a:gd name="T44" fmla="*/ 197 w 297"/>
                <a:gd name="T45" fmla="*/ 343 h 438"/>
                <a:gd name="T46" fmla="*/ 141 w 297"/>
                <a:gd name="T47" fmla="*/ 343 h 438"/>
                <a:gd name="T48" fmla="*/ 199 w 297"/>
                <a:gd name="T49" fmla="*/ 358 h 438"/>
                <a:gd name="T50" fmla="*/ 202 w 297"/>
                <a:gd name="T51" fmla="*/ 363 h 438"/>
                <a:gd name="T52" fmla="*/ 198 w 297"/>
                <a:gd name="T53" fmla="*/ 368 h 438"/>
                <a:gd name="T54" fmla="*/ 141 w 297"/>
                <a:gd name="T55" fmla="*/ 370 h 438"/>
                <a:gd name="T56" fmla="*/ 198 w 297"/>
                <a:gd name="T57" fmla="*/ 383 h 438"/>
                <a:gd name="T58" fmla="*/ 202 w 297"/>
                <a:gd name="T59" fmla="*/ 388 h 438"/>
                <a:gd name="T60" fmla="*/ 197 w 297"/>
                <a:gd name="T61" fmla="*/ 392 h 438"/>
                <a:gd name="T62" fmla="*/ 102 w 297"/>
                <a:gd name="T63" fmla="*/ 392 h 438"/>
                <a:gd name="T64" fmla="*/ 98 w 297"/>
                <a:gd name="T65" fmla="*/ 387 h 438"/>
                <a:gd name="T66" fmla="*/ 102 w 297"/>
                <a:gd name="T67" fmla="*/ 383 h 438"/>
                <a:gd name="T68" fmla="*/ 151 w 297"/>
                <a:gd name="T69" fmla="*/ 383 h 438"/>
                <a:gd name="T70" fmla="*/ 101 w 297"/>
                <a:gd name="T71" fmla="*/ 372 h 438"/>
                <a:gd name="T72" fmla="*/ 98 w 297"/>
                <a:gd name="T73" fmla="*/ 367 h 438"/>
                <a:gd name="T74" fmla="*/ 102 w 297"/>
                <a:gd name="T75" fmla="*/ 362 h 438"/>
                <a:gd name="T76" fmla="*/ 165 w 297"/>
                <a:gd name="T77" fmla="*/ 360 h 438"/>
                <a:gd name="T78" fmla="*/ 101 w 297"/>
                <a:gd name="T79" fmla="*/ 343 h 438"/>
                <a:gd name="T80" fmla="*/ 98 w 297"/>
                <a:gd name="T81" fmla="*/ 338 h 438"/>
                <a:gd name="T82" fmla="*/ 102 w 297"/>
                <a:gd name="T83" fmla="*/ 334 h 438"/>
                <a:gd name="T84" fmla="*/ 126 w 297"/>
                <a:gd name="T85" fmla="*/ 334 h 438"/>
                <a:gd name="T86" fmla="*/ 126 w 297"/>
                <a:gd name="T87" fmla="*/ 223 h 438"/>
                <a:gd name="T88" fmla="*/ 124 w 297"/>
                <a:gd name="T89" fmla="*/ 198 h 438"/>
                <a:gd name="T90" fmla="*/ 87 w 297"/>
                <a:gd name="T91" fmla="*/ 198 h 438"/>
                <a:gd name="T92" fmla="*/ 60 w 297"/>
                <a:gd name="T93" fmla="*/ 178 h 438"/>
                <a:gd name="T94" fmla="*/ 78 w 297"/>
                <a:gd name="T95" fmla="*/ 144 h 438"/>
                <a:gd name="T96" fmla="*/ 97 w 297"/>
                <a:gd name="T97" fmla="*/ 138 h 438"/>
                <a:gd name="T98" fmla="*/ 133 w 297"/>
                <a:gd name="T99" fmla="*/ 188 h 438"/>
                <a:gd name="T100" fmla="*/ 167 w 297"/>
                <a:gd name="T101" fmla="*/ 188 h 438"/>
                <a:gd name="T102" fmla="*/ 203 w 297"/>
                <a:gd name="T103" fmla="*/ 138 h 438"/>
                <a:gd name="T104" fmla="*/ 222 w 297"/>
                <a:gd name="T105" fmla="*/ 144 h 438"/>
                <a:gd name="T106" fmla="*/ 240 w 297"/>
                <a:gd name="T107" fmla="*/ 17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7" h="438">
                  <a:moveTo>
                    <a:pt x="139" y="6"/>
                  </a:moveTo>
                  <a:cubicBezTo>
                    <a:pt x="67" y="11"/>
                    <a:pt x="8" y="70"/>
                    <a:pt x="3" y="142"/>
                  </a:cubicBezTo>
                  <a:cubicBezTo>
                    <a:pt x="0" y="189"/>
                    <a:pt x="18" y="232"/>
                    <a:pt x="50" y="261"/>
                  </a:cubicBezTo>
                  <a:cubicBezTo>
                    <a:pt x="72" y="282"/>
                    <a:pt x="86" y="311"/>
                    <a:pt x="86" y="342"/>
                  </a:cubicBezTo>
                  <a:cubicBezTo>
                    <a:pt x="86" y="394"/>
                    <a:pt x="86" y="394"/>
                    <a:pt x="86" y="394"/>
                  </a:cubicBezTo>
                  <a:cubicBezTo>
                    <a:pt x="86" y="405"/>
                    <a:pt x="94" y="414"/>
                    <a:pt x="105" y="414"/>
                  </a:cubicBezTo>
                  <a:cubicBezTo>
                    <a:pt x="116" y="414"/>
                    <a:pt x="116" y="414"/>
                    <a:pt x="116" y="414"/>
                  </a:cubicBezTo>
                  <a:cubicBezTo>
                    <a:pt x="121" y="428"/>
                    <a:pt x="134" y="438"/>
                    <a:pt x="150" y="438"/>
                  </a:cubicBezTo>
                  <a:cubicBezTo>
                    <a:pt x="166" y="438"/>
                    <a:pt x="179" y="428"/>
                    <a:pt x="184" y="414"/>
                  </a:cubicBezTo>
                  <a:cubicBezTo>
                    <a:pt x="195" y="414"/>
                    <a:pt x="195" y="414"/>
                    <a:pt x="195" y="414"/>
                  </a:cubicBezTo>
                  <a:cubicBezTo>
                    <a:pt x="205" y="414"/>
                    <a:pt x="214" y="405"/>
                    <a:pt x="214" y="394"/>
                  </a:cubicBezTo>
                  <a:cubicBezTo>
                    <a:pt x="214" y="342"/>
                    <a:pt x="214" y="342"/>
                    <a:pt x="214" y="342"/>
                  </a:cubicBezTo>
                  <a:cubicBezTo>
                    <a:pt x="214" y="311"/>
                    <a:pt x="227" y="282"/>
                    <a:pt x="249" y="261"/>
                  </a:cubicBezTo>
                  <a:cubicBezTo>
                    <a:pt x="279" y="235"/>
                    <a:pt x="297" y="196"/>
                    <a:pt x="297" y="153"/>
                  </a:cubicBezTo>
                  <a:cubicBezTo>
                    <a:pt x="297" y="68"/>
                    <a:pt x="225" y="0"/>
                    <a:pt x="139" y="6"/>
                  </a:cubicBezTo>
                  <a:close/>
                  <a:moveTo>
                    <a:pt x="240" y="178"/>
                  </a:moveTo>
                  <a:cubicBezTo>
                    <a:pt x="237" y="190"/>
                    <a:pt x="226" y="198"/>
                    <a:pt x="213" y="198"/>
                  </a:cubicBezTo>
                  <a:cubicBezTo>
                    <a:pt x="176" y="198"/>
                    <a:pt x="176" y="198"/>
                    <a:pt x="176" y="198"/>
                  </a:cubicBezTo>
                  <a:cubicBezTo>
                    <a:pt x="174" y="212"/>
                    <a:pt x="174" y="223"/>
                    <a:pt x="174" y="223"/>
                  </a:cubicBezTo>
                  <a:cubicBezTo>
                    <a:pt x="174" y="334"/>
                    <a:pt x="174" y="334"/>
                    <a:pt x="174" y="334"/>
                  </a:cubicBezTo>
                  <a:cubicBezTo>
                    <a:pt x="197" y="334"/>
                    <a:pt x="197" y="334"/>
                    <a:pt x="197" y="334"/>
                  </a:cubicBezTo>
                  <a:cubicBezTo>
                    <a:pt x="200" y="334"/>
                    <a:pt x="202" y="336"/>
                    <a:pt x="202" y="338"/>
                  </a:cubicBezTo>
                  <a:cubicBezTo>
                    <a:pt x="202" y="341"/>
                    <a:pt x="200" y="343"/>
                    <a:pt x="197" y="343"/>
                  </a:cubicBezTo>
                  <a:cubicBezTo>
                    <a:pt x="141" y="343"/>
                    <a:pt x="141" y="343"/>
                    <a:pt x="141" y="343"/>
                  </a:cubicBezTo>
                  <a:cubicBezTo>
                    <a:pt x="199" y="358"/>
                    <a:pt x="199" y="358"/>
                    <a:pt x="199" y="358"/>
                  </a:cubicBezTo>
                  <a:cubicBezTo>
                    <a:pt x="201" y="359"/>
                    <a:pt x="203" y="361"/>
                    <a:pt x="202" y="363"/>
                  </a:cubicBezTo>
                  <a:cubicBezTo>
                    <a:pt x="202" y="366"/>
                    <a:pt x="200" y="368"/>
                    <a:pt x="198" y="368"/>
                  </a:cubicBezTo>
                  <a:cubicBezTo>
                    <a:pt x="141" y="370"/>
                    <a:pt x="141" y="370"/>
                    <a:pt x="141" y="370"/>
                  </a:cubicBezTo>
                  <a:cubicBezTo>
                    <a:pt x="198" y="383"/>
                    <a:pt x="198" y="383"/>
                    <a:pt x="198" y="383"/>
                  </a:cubicBezTo>
                  <a:cubicBezTo>
                    <a:pt x="201" y="383"/>
                    <a:pt x="203" y="385"/>
                    <a:pt x="202" y="388"/>
                  </a:cubicBezTo>
                  <a:cubicBezTo>
                    <a:pt x="202" y="390"/>
                    <a:pt x="200" y="392"/>
                    <a:pt x="197" y="392"/>
                  </a:cubicBezTo>
                  <a:cubicBezTo>
                    <a:pt x="102" y="392"/>
                    <a:pt x="102" y="392"/>
                    <a:pt x="102" y="392"/>
                  </a:cubicBezTo>
                  <a:cubicBezTo>
                    <a:pt x="100" y="392"/>
                    <a:pt x="98" y="390"/>
                    <a:pt x="98" y="387"/>
                  </a:cubicBezTo>
                  <a:cubicBezTo>
                    <a:pt x="98" y="385"/>
                    <a:pt x="100" y="383"/>
                    <a:pt x="102" y="383"/>
                  </a:cubicBezTo>
                  <a:cubicBezTo>
                    <a:pt x="151" y="383"/>
                    <a:pt x="151" y="383"/>
                    <a:pt x="151" y="383"/>
                  </a:cubicBezTo>
                  <a:cubicBezTo>
                    <a:pt x="101" y="372"/>
                    <a:pt x="101" y="372"/>
                    <a:pt x="101" y="372"/>
                  </a:cubicBezTo>
                  <a:cubicBezTo>
                    <a:pt x="99" y="372"/>
                    <a:pt x="97" y="369"/>
                    <a:pt x="98" y="367"/>
                  </a:cubicBezTo>
                  <a:cubicBezTo>
                    <a:pt x="98" y="365"/>
                    <a:pt x="100" y="363"/>
                    <a:pt x="102" y="362"/>
                  </a:cubicBezTo>
                  <a:cubicBezTo>
                    <a:pt x="165" y="360"/>
                    <a:pt x="165" y="360"/>
                    <a:pt x="165" y="360"/>
                  </a:cubicBezTo>
                  <a:cubicBezTo>
                    <a:pt x="101" y="343"/>
                    <a:pt x="101" y="343"/>
                    <a:pt x="101" y="343"/>
                  </a:cubicBezTo>
                  <a:cubicBezTo>
                    <a:pt x="99" y="343"/>
                    <a:pt x="97" y="340"/>
                    <a:pt x="98" y="338"/>
                  </a:cubicBezTo>
                  <a:cubicBezTo>
                    <a:pt x="98" y="335"/>
                    <a:pt x="100" y="334"/>
                    <a:pt x="102" y="334"/>
                  </a:cubicBezTo>
                  <a:cubicBezTo>
                    <a:pt x="126" y="334"/>
                    <a:pt x="126" y="334"/>
                    <a:pt x="126" y="334"/>
                  </a:cubicBezTo>
                  <a:cubicBezTo>
                    <a:pt x="126" y="223"/>
                    <a:pt x="126" y="223"/>
                    <a:pt x="126" y="223"/>
                  </a:cubicBezTo>
                  <a:cubicBezTo>
                    <a:pt x="126" y="223"/>
                    <a:pt x="126" y="212"/>
                    <a:pt x="124" y="198"/>
                  </a:cubicBezTo>
                  <a:cubicBezTo>
                    <a:pt x="87" y="198"/>
                    <a:pt x="87" y="198"/>
                    <a:pt x="87" y="198"/>
                  </a:cubicBezTo>
                  <a:cubicBezTo>
                    <a:pt x="74" y="198"/>
                    <a:pt x="63" y="190"/>
                    <a:pt x="60" y="178"/>
                  </a:cubicBezTo>
                  <a:cubicBezTo>
                    <a:pt x="56" y="165"/>
                    <a:pt x="63" y="151"/>
                    <a:pt x="78" y="144"/>
                  </a:cubicBezTo>
                  <a:cubicBezTo>
                    <a:pt x="84" y="140"/>
                    <a:pt x="91" y="138"/>
                    <a:pt x="97" y="138"/>
                  </a:cubicBezTo>
                  <a:cubicBezTo>
                    <a:pt x="109" y="138"/>
                    <a:pt x="126" y="147"/>
                    <a:pt x="133" y="188"/>
                  </a:cubicBezTo>
                  <a:cubicBezTo>
                    <a:pt x="167" y="188"/>
                    <a:pt x="167" y="188"/>
                    <a:pt x="167" y="188"/>
                  </a:cubicBezTo>
                  <a:cubicBezTo>
                    <a:pt x="174" y="147"/>
                    <a:pt x="191" y="138"/>
                    <a:pt x="203" y="138"/>
                  </a:cubicBezTo>
                  <a:cubicBezTo>
                    <a:pt x="209" y="138"/>
                    <a:pt x="216" y="140"/>
                    <a:pt x="222" y="144"/>
                  </a:cubicBezTo>
                  <a:cubicBezTo>
                    <a:pt x="236" y="151"/>
                    <a:pt x="243" y="165"/>
                    <a:pt x="240" y="17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noEditPoints="1"/>
            </p:cNvSpPr>
            <p:nvPr/>
          </p:nvSpPr>
          <p:spPr bwMode="auto">
            <a:xfrm>
              <a:off x="8056563" y="3081338"/>
              <a:ext cx="627063" cy="730250"/>
            </a:xfrm>
            <a:custGeom>
              <a:avLst/>
              <a:gdLst>
                <a:gd name="T0" fmla="*/ 194 w 283"/>
                <a:gd name="T1" fmla="*/ 330 h 330"/>
                <a:gd name="T2" fmla="*/ 89 w 283"/>
                <a:gd name="T3" fmla="*/ 330 h 330"/>
                <a:gd name="T4" fmla="*/ 85 w 283"/>
                <a:gd name="T5" fmla="*/ 325 h 330"/>
                <a:gd name="T6" fmla="*/ 86 w 283"/>
                <a:gd name="T7" fmla="*/ 322 h 330"/>
                <a:gd name="T8" fmla="*/ 43 w 283"/>
                <a:gd name="T9" fmla="*/ 229 h 330"/>
                <a:gd name="T10" fmla="*/ 0 w 283"/>
                <a:gd name="T11" fmla="*/ 132 h 330"/>
                <a:gd name="T12" fmla="*/ 142 w 283"/>
                <a:gd name="T13" fmla="*/ 0 h 330"/>
                <a:gd name="T14" fmla="*/ 240 w 283"/>
                <a:gd name="T15" fmla="*/ 40 h 330"/>
                <a:gd name="T16" fmla="*/ 283 w 283"/>
                <a:gd name="T17" fmla="*/ 132 h 330"/>
                <a:gd name="T18" fmla="*/ 240 w 283"/>
                <a:gd name="T19" fmla="*/ 229 h 330"/>
                <a:gd name="T20" fmla="*/ 197 w 283"/>
                <a:gd name="T21" fmla="*/ 322 h 330"/>
                <a:gd name="T22" fmla="*/ 199 w 283"/>
                <a:gd name="T23" fmla="*/ 325 h 330"/>
                <a:gd name="T24" fmla="*/ 194 w 283"/>
                <a:gd name="T25" fmla="*/ 330 h 330"/>
                <a:gd name="T26" fmla="*/ 95 w 283"/>
                <a:gd name="T27" fmla="*/ 320 h 330"/>
                <a:gd name="T28" fmla="*/ 188 w 283"/>
                <a:gd name="T29" fmla="*/ 320 h 330"/>
                <a:gd name="T30" fmla="*/ 232 w 283"/>
                <a:gd name="T31" fmla="*/ 224 h 330"/>
                <a:gd name="T32" fmla="*/ 274 w 283"/>
                <a:gd name="T33" fmla="*/ 132 h 330"/>
                <a:gd name="T34" fmla="*/ 142 w 283"/>
                <a:gd name="T35" fmla="*/ 9 h 330"/>
                <a:gd name="T36" fmla="*/ 9 w 283"/>
                <a:gd name="T37" fmla="*/ 132 h 330"/>
                <a:gd name="T38" fmla="*/ 51 w 283"/>
                <a:gd name="T39" fmla="*/ 224 h 330"/>
                <a:gd name="T40" fmla="*/ 95 w 283"/>
                <a:gd name="T41" fmla="*/ 32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3" h="330">
                  <a:moveTo>
                    <a:pt x="194" y="330"/>
                  </a:moveTo>
                  <a:cubicBezTo>
                    <a:pt x="89" y="330"/>
                    <a:pt x="89" y="330"/>
                    <a:pt x="89" y="330"/>
                  </a:cubicBezTo>
                  <a:cubicBezTo>
                    <a:pt x="87" y="330"/>
                    <a:pt x="85" y="328"/>
                    <a:pt x="85" y="325"/>
                  </a:cubicBezTo>
                  <a:cubicBezTo>
                    <a:pt x="85" y="324"/>
                    <a:pt x="85" y="323"/>
                    <a:pt x="86" y="322"/>
                  </a:cubicBezTo>
                  <a:cubicBezTo>
                    <a:pt x="85" y="287"/>
                    <a:pt x="64" y="258"/>
                    <a:pt x="43" y="229"/>
                  </a:cubicBezTo>
                  <a:cubicBezTo>
                    <a:pt x="22" y="200"/>
                    <a:pt x="0" y="169"/>
                    <a:pt x="0" y="132"/>
                  </a:cubicBezTo>
                  <a:cubicBezTo>
                    <a:pt x="0" y="68"/>
                    <a:pt x="54" y="0"/>
                    <a:pt x="142" y="0"/>
                  </a:cubicBezTo>
                  <a:cubicBezTo>
                    <a:pt x="177" y="0"/>
                    <a:pt x="213" y="14"/>
                    <a:pt x="240" y="40"/>
                  </a:cubicBezTo>
                  <a:cubicBezTo>
                    <a:pt x="267" y="65"/>
                    <a:pt x="283" y="99"/>
                    <a:pt x="283" y="132"/>
                  </a:cubicBezTo>
                  <a:cubicBezTo>
                    <a:pt x="283" y="169"/>
                    <a:pt x="261" y="200"/>
                    <a:pt x="240" y="229"/>
                  </a:cubicBezTo>
                  <a:cubicBezTo>
                    <a:pt x="219" y="258"/>
                    <a:pt x="199" y="287"/>
                    <a:pt x="197" y="322"/>
                  </a:cubicBezTo>
                  <a:cubicBezTo>
                    <a:pt x="198" y="323"/>
                    <a:pt x="199" y="324"/>
                    <a:pt x="199" y="325"/>
                  </a:cubicBezTo>
                  <a:cubicBezTo>
                    <a:pt x="199" y="328"/>
                    <a:pt x="197" y="330"/>
                    <a:pt x="194" y="330"/>
                  </a:cubicBezTo>
                  <a:close/>
                  <a:moveTo>
                    <a:pt x="95" y="320"/>
                  </a:moveTo>
                  <a:cubicBezTo>
                    <a:pt x="188" y="320"/>
                    <a:pt x="188" y="320"/>
                    <a:pt x="188" y="320"/>
                  </a:cubicBezTo>
                  <a:cubicBezTo>
                    <a:pt x="190" y="283"/>
                    <a:pt x="212" y="253"/>
                    <a:pt x="232" y="224"/>
                  </a:cubicBezTo>
                  <a:cubicBezTo>
                    <a:pt x="254" y="194"/>
                    <a:pt x="274" y="166"/>
                    <a:pt x="274" y="132"/>
                  </a:cubicBezTo>
                  <a:cubicBezTo>
                    <a:pt x="274" y="67"/>
                    <a:pt x="211" y="9"/>
                    <a:pt x="142" y="9"/>
                  </a:cubicBezTo>
                  <a:cubicBezTo>
                    <a:pt x="60" y="9"/>
                    <a:pt x="9" y="73"/>
                    <a:pt x="9" y="132"/>
                  </a:cubicBezTo>
                  <a:cubicBezTo>
                    <a:pt x="9" y="166"/>
                    <a:pt x="30" y="194"/>
                    <a:pt x="51" y="224"/>
                  </a:cubicBezTo>
                  <a:cubicBezTo>
                    <a:pt x="72" y="253"/>
                    <a:pt x="93" y="283"/>
                    <a:pt x="95" y="3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8242301" y="3836988"/>
              <a:ext cx="257175" cy="96838"/>
            </a:xfrm>
            <a:custGeom>
              <a:avLst/>
              <a:gdLst>
                <a:gd name="T0" fmla="*/ 111 w 116"/>
                <a:gd name="T1" fmla="*/ 44 h 44"/>
                <a:gd name="T2" fmla="*/ 4 w 116"/>
                <a:gd name="T3" fmla="*/ 44 h 44"/>
                <a:gd name="T4" fmla="*/ 0 w 116"/>
                <a:gd name="T5" fmla="*/ 40 h 44"/>
                <a:gd name="T6" fmla="*/ 3 w 116"/>
                <a:gd name="T7" fmla="*/ 35 h 44"/>
                <a:gd name="T8" fmla="*/ 82 w 116"/>
                <a:gd name="T9" fmla="*/ 9 h 44"/>
                <a:gd name="T10" fmla="*/ 4 w 116"/>
                <a:gd name="T11" fmla="*/ 9 h 44"/>
                <a:gd name="T12" fmla="*/ 0 w 116"/>
                <a:gd name="T13" fmla="*/ 4 h 44"/>
                <a:gd name="T14" fmla="*/ 4 w 116"/>
                <a:gd name="T15" fmla="*/ 0 h 44"/>
                <a:gd name="T16" fmla="*/ 111 w 116"/>
                <a:gd name="T17" fmla="*/ 0 h 44"/>
                <a:gd name="T18" fmla="*/ 115 w 116"/>
                <a:gd name="T19" fmla="*/ 4 h 44"/>
                <a:gd name="T20" fmla="*/ 112 w 116"/>
                <a:gd name="T21" fmla="*/ 9 h 44"/>
                <a:gd name="T22" fmla="*/ 33 w 116"/>
                <a:gd name="T23" fmla="*/ 35 h 44"/>
                <a:gd name="T24" fmla="*/ 111 w 116"/>
                <a:gd name="T25" fmla="*/ 35 h 44"/>
                <a:gd name="T26" fmla="*/ 115 w 116"/>
                <a:gd name="T27" fmla="*/ 39 h 44"/>
                <a:gd name="T28" fmla="*/ 111 w 116"/>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44">
                  <a:moveTo>
                    <a:pt x="111" y="44"/>
                  </a:moveTo>
                  <a:cubicBezTo>
                    <a:pt x="4" y="44"/>
                    <a:pt x="4" y="44"/>
                    <a:pt x="4" y="44"/>
                  </a:cubicBezTo>
                  <a:cubicBezTo>
                    <a:pt x="2" y="44"/>
                    <a:pt x="0" y="42"/>
                    <a:pt x="0" y="40"/>
                  </a:cubicBezTo>
                  <a:cubicBezTo>
                    <a:pt x="0" y="38"/>
                    <a:pt x="1" y="36"/>
                    <a:pt x="3" y="35"/>
                  </a:cubicBezTo>
                  <a:cubicBezTo>
                    <a:pt x="82" y="9"/>
                    <a:pt x="82" y="9"/>
                    <a:pt x="82" y="9"/>
                  </a:cubicBezTo>
                  <a:cubicBezTo>
                    <a:pt x="4" y="9"/>
                    <a:pt x="4" y="9"/>
                    <a:pt x="4" y="9"/>
                  </a:cubicBezTo>
                  <a:cubicBezTo>
                    <a:pt x="2" y="9"/>
                    <a:pt x="0" y="7"/>
                    <a:pt x="0" y="4"/>
                  </a:cubicBezTo>
                  <a:cubicBezTo>
                    <a:pt x="0" y="2"/>
                    <a:pt x="2" y="0"/>
                    <a:pt x="4" y="0"/>
                  </a:cubicBezTo>
                  <a:cubicBezTo>
                    <a:pt x="111" y="0"/>
                    <a:pt x="111" y="0"/>
                    <a:pt x="111" y="0"/>
                  </a:cubicBezTo>
                  <a:cubicBezTo>
                    <a:pt x="113" y="0"/>
                    <a:pt x="115" y="1"/>
                    <a:pt x="115" y="4"/>
                  </a:cubicBezTo>
                  <a:cubicBezTo>
                    <a:pt x="116" y="6"/>
                    <a:pt x="114" y="8"/>
                    <a:pt x="112" y="9"/>
                  </a:cubicBezTo>
                  <a:cubicBezTo>
                    <a:pt x="33" y="35"/>
                    <a:pt x="33" y="35"/>
                    <a:pt x="33" y="35"/>
                  </a:cubicBezTo>
                  <a:cubicBezTo>
                    <a:pt x="111" y="35"/>
                    <a:pt x="111" y="35"/>
                    <a:pt x="111" y="35"/>
                  </a:cubicBezTo>
                  <a:cubicBezTo>
                    <a:pt x="113" y="35"/>
                    <a:pt x="115" y="37"/>
                    <a:pt x="115" y="39"/>
                  </a:cubicBezTo>
                  <a:cubicBezTo>
                    <a:pt x="115" y="42"/>
                    <a:pt x="113" y="44"/>
                    <a:pt x="111" y="4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8242301" y="3960813"/>
              <a:ext cx="254000" cy="19050"/>
            </a:xfrm>
            <a:custGeom>
              <a:avLst/>
              <a:gdLst>
                <a:gd name="T0" fmla="*/ 111 w 115"/>
                <a:gd name="T1" fmla="*/ 9 h 9"/>
                <a:gd name="T2" fmla="*/ 4 w 115"/>
                <a:gd name="T3" fmla="*/ 9 h 9"/>
                <a:gd name="T4" fmla="*/ 0 w 115"/>
                <a:gd name="T5" fmla="*/ 4 h 9"/>
                <a:gd name="T6" fmla="*/ 4 w 115"/>
                <a:gd name="T7" fmla="*/ 0 h 9"/>
                <a:gd name="T8" fmla="*/ 111 w 115"/>
                <a:gd name="T9" fmla="*/ 0 h 9"/>
                <a:gd name="T10" fmla="*/ 115 w 115"/>
                <a:gd name="T11" fmla="*/ 4 h 9"/>
                <a:gd name="T12" fmla="*/ 111 w 11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15" h="9">
                  <a:moveTo>
                    <a:pt x="111" y="9"/>
                  </a:moveTo>
                  <a:cubicBezTo>
                    <a:pt x="4" y="9"/>
                    <a:pt x="4" y="9"/>
                    <a:pt x="4" y="9"/>
                  </a:cubicBezTo>
                  <a:cubicBezTo>
                    <a:pt x="2" y="9"/>
                    <a:pt x="0" y="7"/>
                    <a:pt x="0" y="4"/>
                  </a:cubicBezTo>
                  <a:cubicBezTo>
                    <a:pt x="0" y="2"/>
                    <a:pt x="2" y="0"/>
                    <a:pt x="4" y="0"/>
                  </a:cubicBezTo>
                  <a:cubicBezTo>
                    <a:pt x="111" y="0"/>
                    <a:pt x="111" y="0"/>
                    <a:pt x="111" y="0"/>
                  </a:cubicBezTo>
                  <a:cubicBezTo>
                    <a:pt x="113" y="0"/>
                    <a:pt x="115" y="2"/>
                    <a:pt x="115" y="4"/>
                  </a:cubicBezTo>
                  <a:cubicBezTo>
                    <a:pt x="115" y="7"/>
                    <a:pt x="113" y="9"/>
                    <a:pt x="111" y="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p:nvSpPr>
          <p:spPr bwMode="auto">
            <a:xfrm>
              <a:off x="8399463" y="3402013"/>
              <a:ext cx="147638" cy="112713"/>
            </a:xfrm>
            <a:custGeom>
              <a:avLst/>
              <a:gdLst>
                <a:gd name="T0" fmla="*/ 40 w 67"/>
                <a:gd name="T1" fmla="*/ 51 h 51"/>
                <a:gd name="T2" fmla="*/ 5 w 67"/>
                <a:gd name="T3" fmla="*/ 51 h 51"/>
                <a:gd name="T4" fmla="*/ 1 w 67"/>
                <a:gd name="T5" fmla="*/ 50 h 51"/>
                <a:gd name="T6" fmla="*/ 0 w 67"/>
                <a:gd name="T7" fmla="*/ 46 h 51"/>
                <a:gd name="T8" fmla="*/ 32 w 67"/>
                <a:gd name="T9" fmla="*/ 0 h 51"/>
                <a:gd name="T10" fmla="*/ 48 w 67"/>
                <a:gd name="T11" fmla="*/ 4 h 51"/>
                <a:gd name="T12" fmla="*/ 64 w 67"/>
                <a:gd name="T13" fmla="*/ 34 h 51"/>
                <a:gd name="T14" fmla="*/ 40 w 67"/>
                <a:gd name="T15" fmla="*/ 51 h 51"/>
                <a:gd name="T16" fmla="*/ 10 w 67"/>
                <a:gd name="T17" fmla="*/ 42 h 51"/>
                <a:gd name="T18" fmla="*/ 40 w 67"/>
                <a:gd name="T19" fmla="*/ 42 h 51"/>
                <a:gd name="T20" fmla="*/ 55 w 67"/>
                <a:gd name="T21" fmla="*/ 32 h 51"/>
                <a:gd name="T22" fmla="*/ 44 w 67"/>
                <a:gd name="T23" fmla="*/ 12 h 51"/>
                <a:gd name="T24" fmla="*/ 32 w 67"/>
                <a:gd name="T25" fmla="*/ 9 h 51"/>
                <a:gd name="T26" fmla="*/ 10 w 67"/>
                <a:gd name="T27"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51">
                  <a:moveTo>
                    <a:pt x="40" y="51"/>
                  </a:moveTo>
                  <a:cubicBezTo>
                    <a:pt x="5" y="51"/>
                    <a:pt x="5" y="51"/>
                    <a:pt x="5" y="51"/>
                  </a:cubicBezTo>
                  <a:cubicBezTo>
                    <a:pt x="4" y="51"/>
                    <a:pt x="2" y="51"/>
                    <a:pt x="1" y="50"/>
                  </a:cubicBezTo>
                  <a:cubicBezTo>
                    <a:pt x="1" y="49"/>
                    <a:pt x="0" y="47"/>
                    <a:pt x="0" y="46"/>
                  </a:cubicBezTo>
                  <a:cubicBezTo>
                    <a:pt x="6" y="8"/>
                    <a:pt x="21" y="0"/>
                    <a:pt x="32" y="0"/>
                  </a:cubicBezTo>
                  <a:cubicBezTo>
                    <a:pt x="37" y="0"/>
                    <a:pt x="42" y="1"/>
                    <a:pt x="48" y="4"/>
                  </a:cubicBezTo>
                  <a:cubicBezTo>
                    <a:pt x="60" y="11"/>
                    <a:pt x="67" y="23"/>
                    <a:pt x="64" y="34"/>
                  </a:cubicBezTo>
                  <a:cubicBezTo>
                    <a:pt x="61" y="44"/>
                    <a:pt x="52" y="51"/>
                    <a:pt x="40" y="51"/>
                  </a:cubicBezTo>
                  <a:close/>
                  <a:moveTo>
                    <a:pt x="10" y="42"/>
                  </a:moveTo>
                  <a:cubicBezTo>
                    <a:pt x="40" y="42"/>
                    <a:pt x="40" y="42"/>
                    <a:pt x="40" y="42"/>
                  </a:cubicBezTo>
                  <a:cubicBezTo>
                    <a:pt x="48" y="42"/>
                    <a:pt x="53" y="38"/>
                    <a:pt x="55" y="32"/>
                  </a:cubicBezTo>
                  <a:cubicBezTo>
                    <a:pt x="56" y="26"/>
                    <a:pt x="54" y="18"/>
                    <a:pt x="44" y="12"/>
                  </a:cubicBezTo>
                  <a:cubicBezTo>
                    <a:pt x="39" y="10"/>
                    <a:pt x="35" y="9"/>
                    <a:pt x="32" y="9"/>
                  </a:cubicBezTo>
                  <a:cubicBezTo>
                    <a:pt x="19" y="9"/>
                    <a:pt x="13" y="28"/>
                    <a:pt x="10"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noEditPoints="1"/>
            </p:cNvSpPr>
            <p:nvPr/>
          </p:nvSpPr>
          <p:spPr bwMode="auto">
            <a:xfrm>
              <a:off x="8193088" y="3402013"/>
              <a:ext cx="146050" cy="112713"/>
            </a:xfrm>
            <a:custGeom>
              <a:avLst/>
              <a:gdLst>
                <a:gd name="T0" fmla="*/ 61 w 66"/>
                <a:gd name="T1" fmla="*/ 51 h 51"/>
                <a:gd name="T2" fmla="*/ 26 w 66"/>
                <a:gd name="T3" fmla="*/ 51 h 51"/>
                <a:gd name="T4" fmla="*/ 3 w 66"/>
                <a:gd name="T5" fmla="*/ 34 h 51"/>
                <a:gd name="T6" fmla="*/ 18 w 66"/>
                <a:gd name="T7" fmla="*/ 4 h 51"/>
                <a:gd name="T8" fmla="*/ 34 w 66"/>
                <a:gd name="T9" fmla="*/ 0 h 51"/>
                <a:gd name="T10" fmla="*/ 66 w 66"/>
                <a:gd name="T11" fmla="*/ 46 h 51"/>
                <a:gd name="T12" fmla="*/ 65 w 66"/>
                <a:gd name="T13" fmla="*/ 50 h 51"/>
                <a:gd name="T14" fmla="*/ 61 w 66"/>
                <a:gd name="T15" fmla="*/ 51 h 51"/>
                <a:gd name="T16" fmla="*/ 34 w 66"/>
                <a:gd name="T17" fmla="*/ 9 h 51"/>
                <a:gd name="T18" fmla="*/ 22 w 66"/>
                <a:gd name="T19" fmla="*/ 12 h 51"/>
                <a:gd name="T20" fmla="*/ 11 w 66"/>
                <a:gd name="T21" fmla="*/ 32 h 51"/>
                <a:gd name="T22" fmla="*/ 26 w 66"/>
                <a:gd name="T23" fmla="*/ 42 h 51"/>
                <a:gd name="T24" fmla="*/ 56 w 66"/>
                <a:gd name="T25" fmla="*/ 42 h 51"/>
                <a:gd name="T26" fmla="*/ 34 w 66"/>
                <a:gd name="T27"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51">
                  <a:moveTo>
                    <a:pt x="61" y="51"/>
                  </a:moveTo>
                  <a:cubicBezTo>
                    <a:pt x="26" y="51"/>
                    <a:pt x="26" y="51"/>
                    <a:pt x="26" y="51"/>
                  </a:cubicBezTo>
                  <a:cubicBezTo>
                    <a:pt x="15" y="51"/>
                    <a:pt x="5" y="44"/>
                    <a:pt x="3" y="34"/>
                  </a:cubicBezTo>
                  <a:cubicBezTo>
                    <a:pt x="0" y="23"/>
                    <a:pt x="6" y="11"/>
                    <a:pt x="18" y="4"/>
                  </a:cubicBezTo>
                  <a:cubicBezTo>
                    <a:pt x="24" y="1"/>
                    <a:pt x="29" y="0"/>
                    <a:pt x="34" y="0"/>
                  </a:cubicBezTo>
                  <a:cubicBezTo>
                    <a:pt x="46" y="0"/>
                    <a:pt x="60" y="8"/>
                    <a:pt x="66" y="46"/>
                  </a:cubicBezTo>
                  <a:cubicBezTo>
                    <a:pt x="66" y="47"/>
                    <a:pt x="66" y="49"/>
                    <a:pt x="65" y="50"/>
                  </a:cubicBezTo>
                  <a:cubicBezTo>
                    <a:pt x="64" y="51"/>
                    <a:pt x="63" y="51"/>
                    <a:pt x="61" y="51"/>
                  </a:cubicBezTo>
                  <a:close/>
                  <a:moveTo>
                    <a:pt x="34" y="9"/>
                  </a:moveTo>
                  <a:cubicBezTo>
                    <a:pt x="31" y="9"/>
                    <a:pt x="27" y="10"/>
                    <a:pt x="22" y="12"/>
                  </a:cubicBezTo>
                  <a:cubicBezTo>
                    <a:pt x="12" y="18"/>
                    <a:pt x="10" y="26"/>
                    <a:pt x="11" y="32"/>
                  </a:cubicBezTo>
                  <a:cubicBezTo>
                    <a:pt x="13" y="38"/>
                    <a:pt x="19" y="42"/>
                    <a:pt x="26" y="42"/>
                  </a:cubicBezTo>
                  <a:cubicBezTo>
                    <a:pt x="56" y="42"/>
                    <a:pt x="56" y="42"/>
                    <a:pt x="56" y="42"/>
                  </a:cubicBezTo>
                  <a:cubicBezTo>
                    <a:pt x="53" y="28"/>
                    <a:pt x="47" y="9"/>
                    <a:pt x="34" y="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noEditPoints="1"/>
            </p:cNvSpPr>
            <p:nvPr/>
          </p:nvSpPr>
          <p:spPr bwMode="auto">
            <a:xfrm>
              <a:off x="8320088" y="3495675"/>
              <a:ext cx="101600" cy="314325"/>
            </a:xfrm>
            <a:custGeom>
              <a:avLst/>
              <a:gdLst>
                <a:gd name="T0" fmla="*/ 39 w 46"/>
                <a:gd name="T1" fmla="*/ 142 h 142"/>
                <a:gd name="T2" fmla="*/ 6 w 46"/>
                <a:gd name="T3" fmla="*/ 142 h 142"/>
                <a:gd name="T4" fmla="*/ 2 w 46"/>
                <a:gd name="T5" fmla="*/ 137 h 142"/>
                <a:gd name="T6" fmla="*/ 2 w 46"/>
                <a:gd name="T7" fmla="*/ 30 h 142"/>
                <a:gd name="T8" fmla="*/ 0 w 46"/>
                <a:gd name="T9" fmla="*/ 5 h 142"/>
                <a:gd name="T10" fmla="*/ 1 w 46"/>
                <a:gd name="T11" fmla="*/ 2 h 142"/>
                <a:gd name="T12" fmla="*/ 4 w 46"/>
                <a:gd name="T13" fmla="*/ 0 h 142"/>
                <a:gd name="T14" fmla="*/ 41 w 46"/>
                <a:gd name="T15" fmla="*/ 0 h 142"/>
                <a:gd name="T16" fmla="*/ 44 w 46"/>
                <a:gd name="T17" fmla="*/ 2 h 142"/>
                <a:gd name="T18" fmla="*/ 45 w 46"/>
                <a:gd name="T19" fmla="*/ 5 h 142"/>
                <a:gd name="T20" fmla="*/ 44 w 46"/>
                <a:gd name="T21" fmla="*/ 30 h 142"/>
                <a:gd name="T22" fmla="*/ 44 w 46"/>
                <a:gd name="T23" fmla="*/ 137 h 142"/>
                <a:gd name="T24" fmla="*/ 39 w 46"/>
                <a:gd name="T25" fmla="*/ 142 h 142"/>
                <a:gd name="T26" fmla="*/ 11 w 46"/>
                <a:gd name="T27" fmla="*/ 133 h 142"/>
                <a:gd name="T28" fmla="*/ 35 w 46"/>
                <a:gd name="T29" fmla="*/ 133 h 142"/>
                <a:gd name="T30" fmla="*/ 35 w 46"/>
                <a:gd name="T31" fmla="*/ 30 h 142"/>
                <a:gd name="T32" fmla="*/ 36 w 46"/>
                <a:gd name="T33" fmla="*/ 9 h 142"/>
                <a:gd name="T34" fmla="*/ 10 w 46"/>
                <a:gd name="T35" fmla="*/ 9 h 142"/>
                <a:gd name="T36" fmla="*/ 11 w 46"/>
                <a:gd name="T37" fmla="*/ 31 h 142"/>
                <a:gd name="T38" fmla="*/ 11 w 46"/>
                <a:gd name="T39"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42">
                  <a:moveTo>
                    <a:pt x="39" y="142"/>
                  </a:moveTo>
                  <a:cubicBezTo>
                    <a:pt x="6" y="142"/>
                    <a:pt x="6" y="142"/>
                    <a:pt x="6" y="142"/>
                  </a:cubicBezTo>
                  <a:cubicBezTo>
                    <a:pt x="4" y="142"/>
                    <a:pt x="2" y="140"/>
                    <a:pt x="2" y="137"/>
                  </a:cubicBezTo>
                  <a:cubicBezTo>
                    <a:pt x="2" y="30"/>
                    <a:pt x="2" y="30"/>
                    <a:pt x="2" y="30"/>
                  </a:cubicBezTo>
                  <a:cubicBezTo>
                    <a:pt x="2" y="30"/>
                    <a:pt x="2" y="19"/>
                    <a:pt x="0" y="5"/>
                  </a:cubicBezTo>
                  <a:cubicBezTo>
                    <a:pt x="0" y="4"/>
                    <a:pt x="0" y="3"/>
                    <a:pt x="1" y="2"/>
                  </a:cubicBezTo>
                  <a:cubicBezTo>
                    <a:pt x="2" y="1"/>
                    <a:pt x="3" y="0"/>
                    <a:pt x="4" y="0"/>
                  </a:cubicBezTo>
                  <a:cubicBezTo>
                    <a:pt x="41" y="0"/>
                    <a:pt x="41" y="0"/>
                    <a:pt x="41" y="0"/>
                  </a:cubicBezTo>
                  <a:cubicBezTo>
                    <a:pt x="42" y="0"/>
                    <a:pt x="43" y="1"/>
                    <a:pt x="44" y="2"/>
                  </a:cubicBezTo>
                  <a:cubicBezTo>
                    <a:pt x="45" y="3"/>
                    <a:pt x="46" y="4"/>
                    <a:pt x="45" y="5"/>
                  </a:cubicBezTo>
                  <a:cubicBezTo>
                    <a:pt x="43" y="19"/>
                    <a:pt x="44" y="30"/>
                    <a:pt x="44" y="30"/>
                  </a:cubicBezTo>
                  <a:cubicBezTo>
                    <a:pt x="44" y="137"/>
                    <a:pt x="44" y="137"/>
                    <a:pt x="44" y="137"/>
                  </a:cubicBezTo>
                  <a:cubicBezTo>
                    <a:pt x="44" y="140"/>
                    <a:pt x="42" y="142"/>
                    <a:pt x="39" y="142"/>
                  </a:cubicBezTo>
                  <a:close/>
                  <a:moveTo>
                    <a:pt x="11" y="133"/>
                  </a:moveTo>
                  <a:cubicBezTo>
                    <a:pt x="35" y="133"/>
                    <a:pt x="35" y="133"/>
                    <a:pt x="35" y="133"/>
                  </a:cubicBezTo>
                  <a:cubicBezTo>
                    <a:pt x="35" y="30"/>
                    <a:pt x="35" y="30"/>
                    <a:pt x="35" y="30"/>
                  </a:cubicBezTo>
                  <a:cubicBezTo>
                    <a:pt x="35" y="30"/>
                    <a:pt x="34" y="21"/>
                    <a:pt x="36" y="9"/>
                  </a:cubicBezTo>
                  <a:cubicBezTo>
                    <a:pt x="10" y="9"/>
                    <a:pt x="10" y="9"/>
                    <a:pt x="10" y="9"/>
                  </a:cubicBezTo>
                  <a:cubicBezTo>
                    <a:pt x="11" y="21"/>
                    <a:pt x="11" y="30"/>
                    <a:pt x="11" y="31"/>
                  </a:cubicBezTo>
                  <a:lnTo>
                    <a:pt x="11" y="13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5411788" y="3960813"/>
              <a:ext cx="2959100" cy="2897188"/>
            </a:xfrm>
            <a:custGeom>
              <a:avLst/>
              <a:gdLst>
                <a:gd name="T0" fmla="*/ 1335 w 1335"/>
                <a:gd name="T1" fmla="*/ 0 h 1309"/>
                <a:gd name="T2" fmla="*/ 1335 w 1335"/>
                <a:gd name="T3" fmla="*/ 578 h 1309"/>
                <a:gd name="T4" fmla="*/ 1215 w 1335"/>
                <a:gd name="T5" fmla="*/ 697 h 1309"/>
                <a:gd name="T6" fmla="*/ 119 w 1335"/>
                <a:gd name="T7" fmla="*/ 697 h 1309"/>
                <a:gd name="T8" fmla="*/ 0 w 1335"/>
                <a:gd name="T9" fmla="*/ 817 h 1309"/>
                <a:gd name="T10" fmla="*/ 0 w 1335"/>
                <a:gd name="T11" fmla="*/ 1309 h 1309"/>
              </a:gdLst>
              <a:ahLst/>
              <a:cxnLst>
                <a:cxn ang="0">
                  <a:pos x="T0" y="T1"/>
                </a:cxn>
                <a:cxn ang="0">
                  <a:pos x="T2" y="T3"/>
                </a:cxn>
                <a:cxn ang="0">
                  <a:pos x="T4" y="T5"/>
                </a:cxn>
                <a:cxn ang="0">
                  <a:pos x="T6" y="T7"/>
                </a:cxn>
                <a:cxn ang="0">
                  <a:pos x="T8" y="T9"/>
                </a:cxn>
                <a:cxn ang="0">
                  <a:pos x="T10" y="T11"/>
                </a:cxn>
              </a:cxnLst>
              <a:rect l="0" t="0" r="r" b="b"/>
              <a:pathLst>
                <a:path w="1335" h="1309">
                  <a:moveTo>
                    <a:pt x="1335" y="0"/>
                  </a:moveTo>
                  <a:cubicBezTo>
                    <a:pt x="1335" y="578"/>
                    <a:pt x="1335" y="578"/>
                    <a:pt x="1335" y="578"/>
                  </a:cubicBezTo>
                  <a:cubicBezTo>
                    <a:pt x="1335" y="644"/>
                    <a:pt x="1281" y="697"/>
                    <a:pt x="1215" y="697"/>
                  </a:cubicBezTo>
                  <a:cubicBezTo>
                    <a:pt x="119" y="697"/>
                    <a:pt x="119" y="697"/>
                    <a:pt x="119" y="697"/>
                  </a:cubicBezTo>
                  <a:cubicBezTo>
                    <a:pt x="53" y="697"/>
                    <a:pt x="0" y="751"/>
                    <a:pt x="0" y="817"/>
                  </a:cubicBezTo>
                  <a:cubicBezTo>
                    <a:pt x="0" y="1309"/>
                    <a:pt x="0" y="1309"/>
                    <a:pt x="0" y="1309"/>
                  </a:cubicBezTo>
                </a:path>
              </a:pathLst>
            </a:custGeom>
            <a:noFill/>
            <a:ln w="34925"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6429376" y="2733675"/>
              <a:ext cx="1182688" cy="4124325"/>
            </a:xfrm>
            <a:custGeom>
              <a:avLst/>
              <a:gdLst>
                <a:gd name="T0" fmla="*/ 534 w 534"/>
                <a:gd name="T1" fmla="*/ 0 h 1863"/>
                <a:gd name="T2" fmla="*/ 534 w 534"/>
                <a:gd name="T3" fmla="*/ 275 h 1863"/>
                <a:gd name="T4" fmla="*/ 413 w 534"/>
                <a:gd name="T5" fmla="*/ 395 h 1863"/>
                <a:gd name="T6" fmla="*/ 134 w 534"/>
                <a:gd name="T7" fmla="*/ 395 h 1863"/>
                <a:gd name="T8" fmla="*/ 0 w 534"/>
                <a:gd name="T9" fmla="*/ 530 h 1863"/>
                <a:gd name="T10" fmla="*/ 0 w 534"/>
                <a:gd name="T11" fmla="*/ 1863 h 1863"/>
              </a:gdLst>
              <a:ahLst/>
              <a:cxnLst>
                <a:cxn ang="0">
                  <a:pos x="T0" y="T1"/>
                </a:cxn>
                <a:cxn ang="0">
                  <a:pos x="T2" y="T3"/>
                </a:cxn>
                <a:cxn ang="0">
                  <a:pos x="T4" y="T5"/>
                </a:cxn>
                <a:cxn ang="0">
                  <a:pos x="T6" y="T7"/>
                </a:cxn>
                <a:cxn ang="0">
                  <a:pos x="T8" y="T9"/>
                </a:cxn>
                <a:cxn ang="0">
                  <a:pos x="T10" y="T11"/>
                </a:cxn>
              </a:cxnLst>
              <a:rect l="0" t="0" r="r" b="b"/>
              <a:pathLst>
                <a:path w="534" h="1863">
                  <a:moveTo>
                    <a:pt x="534" y="0"/>
                  </a:moveTo>
                  <a:cubicBezTo>
                    <a:pt x="534" y="275"/>
                    <a:pt x="534" y="275"/>
                    <a:pt x="534" y="275"/>
                  </a:cubicBezTo>
                  <a:cubicBezTo>
                    <a:pt x="534" y="341"/>
                    <a:pt x="480" y="395"/>
                    <a:pt x="413" y="395"/>
                  </a:cubicBezTo>
                  <a:cubicBezTo>
                    <a:pt x="134" y="395"/>
                    <a:pt x="134" y="395"/>
                    <a:pt x="134" y="395"/>
                  </a:cubicBezTo>
                  <a:cubicBezTo>
                    <a:pt x="60" y="395"/>
                    <a:pt x="0" y="455"/>
                    <a:pt x="0" y="530"/>
                  </a:cubicBezTo>
                  <a:cubicBezTo>
                    <a:pt x="0" y="1863"/>
                    <a:pt x="0" y="1863"/>
                    <a:pt x="0" y="1863"/>
                  </a:cubicBezTo>
                </a:path>
              </a:pathLst>
            </a:custGeom>
            <a:noFill/>
            <a:ln w="61913" cap="flat">
              <a:solidFill>
                <a:schemeClr val="accent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noEditPoints="1"/>
            </p:cNvSpPr>
            <p:nvPr/>
          </p:nvSpPr>
          <p:spPr bwMode="auto">
            <a:xfrm>
              <a:off x="7477126" y="2546350"/>
              <a:ext cx="260350" cy="157163"/>
            </a:xfrm>
            <a:custGeom>
              <a:avLst/>
              <a:gdLst>
                <a:gd name="T0" fmla="*/ 107 w 117"/>
                <a:gd name="T1" fmla="*/ 0 h 71"/>
                <a:gd name="T2" fmla="*/ 10 w 117"/>
                <a:gd name="T3" fmla="*/ 0 h 71"/>
                <a:gd name="T4" fmla="*/ 0 w 117"/>
                <a:gd name="T5" fmla="*/ 10 h 71"/>
                <a:gd name="T6" fmla="*/ 0 w 117"/>
                <a:gd name="T7" fmla="*/ 61 h 71"/>
                <a:gd name="T8" fmla="*/ 10 w 117"/>
                <a:gd name="T9" fmla="*/ 71 h 71"/>
                <a:gd name="T10" fmla="*/ 107 w 117"/>
                <a:gd name="T11" fmla="*/ 71 h 71"/>
                <a:gd name="T12" fmla="*/ 117 w 117"/>
                <a:gd name="T13" fmla="*/ 61 h 71"/>
                <a:gd name="T14" fmla="*/ 117 w 117"/>
                <a:gd name="T15" fmla="*/ 10 h 71"/>
                <a:gd name="T16" fmla="*/ 107 w 117"/>
                <a:gd name="T17" fmla="*/ 0 h 71"/>
                <a:gd name="T18" fmla="*/ 102 w 117"/>
                <a:gd name="T19" fmla="*/ 49 h 71"/>
                <a:gd name="T20" fmla="*/ 105 w 117"/>
                <a:gd name="T21" fmla="*/ 55 h 71"/>
                <a:gd name="T22" fmla="*/ 100 w 117"/>
                <a:gd name="T23" fmla="*/ 59 h 71"/>
                <a:gd name="T24" fmla="*/ 17 w 117"/>
                <a:gd name="T25" fmla="*/ 59 h 71"/>
                <a:gd name="T26" fmla="*/ 12 w 117"/>
                <a:gd name="T27" fmla="*/ 54 h 71"/>
                <a:gd name="T28" fmla="*/ 17 w 117"/>
                <a:gd name="T29" fmla="*/ 49 h 71"/>
                <a:gd name="T30" fmla="*/ 74 w 117"/>
                <a:gd name="T31" fmla="*/ 49 h 71"/>
                <a:gd name="T32" fmla="*/ 15 w 117"/>
                <a:gd name="T33" fmla="*/ 24 h 71"/>
                <a:gd name="T34" fmla="*/ 12 w 117"/>
                <a:gd name="T35" fmla="*/ 18 h 71"/>
                <a:gd name="T36" fmla="*/ 17 w 117"/>
                <a:gd name="T37" fmla="*/ 14 h 71"/>
                <a:gd name="T38" fmla="*/ 100 w 117"/>
                <a:gd name="T39" fmla="*/ 14 h 71"/>
                <a:gd name="T40" fmla="*/ 105 w 117"/>
                <a:gd name="T41" fmla="*/ 19 h 71"/>
                <a:gd name="T42" fmla="*/ 100 w 117"/>
                <a:gd name="T43" fmla="*/ 24 h 71"/>
                <a:gd name="T44" fmla="*/ 43 w 117"/>
                <a:gd name="T45" fmla="*/ 24 h 71"/>
                <a:gd name="T46" fmla="*/ 102 w 117"/>
                <a:gd name="T47"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71">
                  <a:moveTo>
                    <a:pt x="107" y="0"/>
                  </a:moveTo>
                  <a:cubicBezTo>
                    <a:pt x="10" y="0"/>
                    <a:pt x="10" y="0"/>
                    <a:pt x="10" y="0"/>
                  </a:cubicBezTo>
                  <a:cubicBezTo>
                    <a:pt x="5" y="0"/>
                    <a:pt x="0" y="5"/>
                    <a:pt x="0" y="10"/>
                  </a:cubicBezTo>
                  <a:cubicBezTo>
                    <a:pt x="0" y="61"/>
                    <a:pt x="0" y="61"/>
                    <a:pt x="0" y="61"/>
                  </a:cubicBezTo>
                  <a:cubicBezTo>
                    <a:pt x="0" y="67"/>
                    <a:pt x="5" y="71"/>
                    <a:pt x="10" y="71"/>
                  </a:cubicBezTo>
                  <a:cubicBezTo>
                    <a:pt x="107" y="71"/>
                    <a:pt x="107" y="71"/>
                    <a:pt x="107" y="71"/>
                  </a:cubicBezTo>
                  <a:cubicBezTo>
                    <a:pt x="112" y="71"/>
                    <a:pt x="117" y="67"/>
                    <a:pt x="117" y="61"/>
                  </a:cubicBezTo>
                  <a:cubicBezTo>
                    <a:pt x="117" y="10"/>
                    <a:pt x="117" y="10"/>
                    <a:pt x="117" y="10"/>
                  </a:cubicBezTo>
                  <a:cubicBezTo>
                    <a:pt x="117" y="5"/>
                    <a:pt x="112" y="0"/>
                    <a:pt x="107" y="0"/>
                  </a:cubicBezTo>
                  <a:close/>
                  <a:moveTo>
                    <a:pt x="102" y="49"/>
                  </a:moveTo>
                  <a:cubicBezTo>
                    <a:pt x="104" y="50"/>
                    <a:pt x="106" y="53"/>
                    <a:pt x="105" y="55"/>
                  </a:cubicBezTo>
                  <a:cubicBezTo>
                    <a:pt x="105" y="58"/>
                    <a:pt x="102" y="59"/>
                    <a:pt x="100" y="59"/>
                  </a:cubicBezTo>
                  <a:cubicBezTo>
                    <a:pt x="17" y="59"/>
                    <a:pt x="17" y="59"/>
                    <a:pt x="17" y="59"/>
                  </a:cubicBezTo>
                  <a:cubicBezTo>
                    <a:pt x="14" y="59"/>
                    <a:pt x="12" y="57"/>
                    <a:pt x="12" y="54"/>
                  </a:cubicBezTo>
                  <a:cubicBezTo>
                    <a:pt x="12" y="51"/>
                    <a:pt x="14" y="49"/>
                    <a:pt x="17" y="49"/>
                  </a:cubicBezTo>
                  <a:cubicBezTo>
                    <a:pt x="74" y="49"/>
                    <a:pt x="74" y="49"/>
                    <a:pt x="74" y="49"/>
                  </a:cubicBezTo>
                  <a:cubicBezTo>
                    <a:pt x="15" y="24"/>
                    <a:pt x="15" y="24"/>
                    <a:pt x="15" y="24"/>
                  </a:cubicBezTo>
                  <a:cubicBezTo>
                    <a:pt x="13" y="23"/>
                    <a:pt x="11" y="20"/>
                    <a:pt x="12" y="18"/>
                  </a:cubicBezTo>
                  <a:cubicBezTo>
                    <a:pt x="12" y="16"/>
                    <a:pt x="15" y="14"/>
                    <a:pt x="17" y="14"/>
                  </a:cubicBezTo>
                  <a:cubicBezTo>
                    <a:pt x="100" y="14"/>
                    <a:pt x="100" y="14"/>
                    <a:pt x="100" y="14"/>
                  </a:cubicBezTo>
                  <a:cubicBezTo>
                    <a:pt x="103" y="14"/>
                    <a:pt x="105" y="16"/>
                    <a:pt x="105" y="19"/>
                  </a:cubicBezTo>
                  <a:cubicBezTo>
                    <a:pt x="105" y="22"/>
                    <a:pt x="103" y="24"/>
                    <a:pt x="100" y="24"/>
                  </a:cubicBezTo>
                  <a:cubicBezTo>
                    <a:pt x="43" y="24"/>
                    <a:pt x="43" y="24"/>
                    <a:pt x="43" y="24"/>
                  </a:cubicBezTo>
                  <a:lnTo>
                    <a:pt x="102" y="4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7543801" y="2722563"/>
              <a:ext cx="127000" cy="28575"/>
            </a:xfrm>
            <a:custGeom>
              <a:avLst/>
              <a:gdLst>
                <a:gd name="T0" fmla="*/ 0 w 57"/>
                <a:gd name="T1" fmla="*/ 0 h 13"/>
                <a:gd name="T2" fmla="*/ 29 w 57"/>
                <a:gd name="T3" fmla="*/ 13 h 13"/>
                <a:gd name="T4" fmla="*/ 57 w 57"/>
                <a:gd name="T5" fmla="*/ 0 h 13"/>
                <a:gd name="T6" fmla="*/ 0 w 57"/>
                <a:gd name="T7" fmla="*/ 0 h 13"/>
              </a:gdLst>
              <a:ahLst/>
              <a:cxnLst>
                <a:cxn ang="0">
                  <a:pos x="T0" y="T1"/>
                </a:cxn>
                <a:cxn ang="0">
                  <a:pos x="T2" y="T3"/>
                </a:cxn>
                <a:cxn ang="0">
                  <a:pos x="T4" y="T5"/>
                </a:cxn>
                <a:cxn ang="0">
                  <a:pos x="T6" y="T7"/>
                </a:cxn>
              </a:cxnLst>
              <a:rect l="0" t="0" r="r" b="b"/>
              <a:pathLst>
                <a:path w="57" h="13">
                  <a:moveTo>
                    <a:pt x="0" y="0"/>
                  </a:moveTo>
                  <a:cubicBezTo>
                    <a:pt x="7" y="8"/>
                    <a:pt x="17" y="13"/>
                    <a:pt x="29" y="13"/>
                  </a:cubicBezTo>
                  <a:cubicBezTo>
                    <a:pt x="40" y="13"/>
                    <a:pt x="50" y="8"/>
                    <a:pt x="57" y="0"/>
                  </a:cubicBez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noEditPoints="1"/>
            </p:cNvSpPr>
            <p:nvPr/>
          </p:nvSpPr>
          <p:spPr bwMode="auto">
            <a:xfrm>
              <a:off x="7258051" y="1735138"/>
              <a:ext cx="698500" cy="788988"/>
            </a:xfrm>
            <a:custGeom>
              <a:avLst/>
              <a:gdLst>
                <a:gd name="T0" fmla="*/ 158 w 315"/>
                <a:gd name="T1" fmla="*/ 0 h 356"/>
                <a:gd name="T2" fmla="*/ 0 w 315"/>
                <a:gd name="T3" fmla="*/ 158 h 356"/>
                <a:gd name="T4" fmla="*/ 99 w 315"/>
                <a:gd name="T5" fmla="*/ 305 h 356"/>
                <a:gd name="T6" fmla="*/ 99 w 315"/>
                <a:gd name="T7" fmla="*/ 346 h 356"/>
                <a:gd name="T8" fmla="*/ 109 w 315"/>
                <a:gd name="T9" fmla="*/ 356 h 356"/>
                <a:gd name="T10" fmla="*/ 206 w 315"/>
                <a:gd name="T11" fmla="*/ 356 h 356"/>
                <a:gd name="T12" fmla="*/ 216 w 315"/>
                <a:gd name="T13" fmla="*/ 346 h 356"/>
                <a:gd name="T14" fmla="*/ 216 w 315"/>
                <a:gd name="T15" fmla="*/ 305 h 356"/>
                <a:gd name="T16" fmla="*/ 315 w 315"/>
                <a:gd name="T17" fmla="*/ 158 h 356"/>
                <a:gd name="T18" fmla="*/ 158 w 315"/>
                <a:gd name="T19" fmla="*/ 0 h 356"/>
                <a:gd name="T20" fmla="*/ 149 w 315"/>
                <a:gd name="T21" fmla="*/ 250 h 356"/>
                <a:gd name="T22" fmla="*/ 149 w 315"/>
                <a:gd name="T23" fmla="*/ 182 h 356"/>
                <a:gd name="T24" fmla="*/ 128 w 315"/>
                <a:gd name="T25" fmla="*/ 182 h 356"/>
                <a:gd name="T26" fmla="*/ 166 w 315"/>
                <a:gd name="T27" fmla="*/ 91 h 356"/>
                <a:gd name="T28" fmla="*/ 166 w 315"/>
                <a:gd name="T29" fmla="*/ 159 h 356"/>
                <a:gd name="T30" fmla="*/ 187 w 315"/>
                <a:gd name="T31" fmla="*/ 159 h 356"/>
                <a:gd name="T32" fmla="*/ 149 w 315"/>
                <a:gd name="T33" fmla="*/ 25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5" h="356">
                  <a:moveTo>
                    <a:pt x="158" y="0"/>
                  </a:moveTo>
                  <a:cubicBezTo>
                    <a:pt x="70" y="0"/>
                    <a:pt x="0" y="70"/>
                    <a:pt x="0" y="158"/>
                  </a:cubicBezTo>
                  <a:cubicBezTo>
                    <a:pt x="0" y="224"/>
                    <a:pt x="41" y="281"/>
                    <a:pt x="99" y="305"/>
                  </a:cubicBezTo>
                  <a:cubicBezTo>
                    <a:pt x="99" y="346"/>
                    <a:pt x="99" y="346"/>
                    <a:pt x="99" y="346"/>
                  </a:cubicBezTo>
                  <a:cubicBezTo>
                    <a:pt x="99" y="352"/>
                    <a:pt x="104" y="356"/>
                    <a:pt x="109" y="356"/>
                  </a:cubicBezTo>
                  <a:cubicBezTo>
                    <a:pt x="206" y="356"/>
                    <a:pt x="206" y="356"/>
                    <a:pt x="206" y="356"/>
                  </a:cubicBezTo>
                  <a:cubicBezTo>
                    <a:pt x="212" y="356"/>
                    <a:pt x="216" y="352"/>
                    <a:pt x="216" y="346"/>
                  </a:cubicBezTo>
                  <a:cubicBezTo>
                    <a:pt x="216" y="305"/>
                    <a:pt x="216" y="305"/>
                    <a:pt x="216" y="305"/>
                  </a:cubicBezTo>
                  <a:cubicBezTo>
                    <a:pt x="274" y="281"/>
                    <a:pt x="315" y="224"/>
                    <a:pt x="315" y="158"/>
                  </a:cubicBezTo>
                  <a:cubicBezTo>
                    <a:pt x="315" y="70"/>
                    <a:pt x="245" y="0"/>
                    <a:pt x="158" y="0"/>
                  </a:cubicBezTo>
                  <a:close/>
                  <a:moveTo>
                    <a:pt x="149" y="250"/>
                  </a:moveTo>
                  <a:cubicBezTo>
                    <a:pt x="149" y="182"/>
                    <a:pt x="149" y="182"/>
                    <a:pt x="149" y="182"/>
                  </a:cubicBezTo>
                  <a:cubicBezTo>
                    <a:pt x="128" y="182"/>
                    <a:pt x="128" y="182"/>
                    <a:pt x="128" y="182"/>
                  </a:cubicBezTo>
                  <a:cubicBezTo>
                    <a:pt x="166" y="91"/>
                    <a:pt x="166" y="91"/>
                    <a:pt x="166" y="91"/>
                  </a:cubicBezTo>
                  <a:cubicBezTo>
                    <a:pt x="166" y="159"/>
                    <a:pt x="166" y="159"/>
                    <a:pt x="166" y="159"/>
                  </a:cubicBezTo>
                  <a:cubicBezTo>
                    <a:pt x="187" y="159"/>
                    <a:pt x="187" y="159"/>
                    <a:pt x="187" y="159"/>
                  </a:cubicBezTo>
                  <a:lnTo>
                    <a:pt x="149" y="25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Line 21"/>
            <p:cNvSpPr>
              <a:spLocks noChangeShapeType="1"/>
            </p:cNvSpPr>
            <p:nvPr/>
          </p:nvSpPr>
          <p:spPr bwMode="auto">
            <a:xfrm>
              <a:off x="6724651" y="6858000"/>
              <a:ext cx="0" cy="0"/>
            </a:xfrm>
            <a:prstGeom prst="line">
              <a:avLst/>
            </a:prstGeom>
            <a:noFill/>
            <a:ln w="46038" cap="flat">
              <a:solidFill>
                <a:srgbClr val="00BCD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p:cNvSpPr>
            <p:nvPr/>
          </p:nvSpPr>
          <p:spPr bwMode="auto">
            <a:xfrm>
              <a:off x="3665538" y="3743325"/>
              <a:ext cx="228600" cy="31750"/>
            </a:xfrm>
            <a:custGeom>
              <a:avLst/>
              <a:gdLst>
                <a:gd name="T0" fmla="*/ 97 w 103"/>
                <a:gd name="T1" fmla="*/ 14 h 14"/>
                <a:gd name="T2" fmla="*/ 7 w 103"/>
                <a:gd name="T3" fmla="*/ 14 h 14"/>
                <a:gd name="T4" fmla="*/ 0 w 103"/>
                <a:gd name="T5" fmla="*/ 7 h 14"/>
                <a:gd name="T6" fmla="*/ 0 w 103"/>
                <a:gd name="T7" fmla="*/ 7 h 14"/>
                <a:gd name="T8" fmla="*/ 7 w 103"/>
                <a:gd name="T9" fmla="*/ 0 h 14"/>
                <a:gd name="T10" fmla="*/ 97 w 103"/>
                <a:gd name="T11" fmla="*/ 0 h 14"/>
                <a:gd name="T12" fmla="*/ 103 w 103"/>
                <a:gd name="T13" fmla="*/ 7 h 14"/>
                <a:gd name="T14" fmla="*/ 103 w 103"/>
                <a:gd name="T15" fmla="*/ 7 h 14"/>
                <a:gd name="T16" fmla="*/ 97 w 103"/>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4">
                  <a:moveTo>
                    <a:pt x="97" y="14"/>
                  </a:moveTo>
                  <a:cubicBezTo>
                    <a:pt x="7" y="14"/>
                    <a:pt x="7" y="14"/>
                    <a:pt x="7" y="14"/>
                  </a:cubicBezTo>
                  <a:cubicBezTo>
                    <a:pt x="3" y="14"/>
                    <a:pt x="0" y="11"/>
                    <a:pt x="0" y="7"/>
                  </a:cubicBezTo>
                  <a:cubicBezTo>
                    <a:pt x="0" y="7"/>
                    <a:pt x="0" y="7"/>
                    <a:pt x="0" y="7"/>
                  </a:cubicBezTo>
                  <a:cubicBezTo>
                    <a:pt x="0" y="3"/>
                    <a:pt x="3" y="0"/>
                    <a:pt x="7" y="0"/>
                  </a:cubicBezTo>
                  <a:cubicBezTo>
                    <a:pt x="97" y="0"/>
                    <a:pt x="97" y="0"/>
                    <a:pt x="97" y="0"/>
                  </a:cubicBezTo>
                  <a:cubicBezTo>
                    <a:pt x="100" y="0"/>
                    <a:pt x="103" y="3"/>
                    <a:pt x="103" y="7"/>
                  </a:cubicBezTo>
                  <a:cubicBezTo>
                    <a:pt x="103" y="7"/>
                    <a:pt x="103" y="7"/>
                    <a:pt x="103" y="7"/>
                  </a:cubicBezTo>
                  <a:cubicBezTo>
                    <a:pt x="103" y="11"/>
                    <a:pt x="100" y="14"/>
                    <a:pt x="97" y="14"/>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3703638" y="3786188"/>
              <a:ext cx="153988" cy="28575"/>
            </a:xfrm>
            <a:custGeom>
              <a:avLst/>
              <a:gdLst>
                <a:gd name="T0" fmla="*/ 63 w 69"/>
                <a:gd name="T1" fmla="*/ 13 h 13"/>
                <a:gd name="T2" fmla="*/ 6 w 69"/>
                <a:gd name="T3" fmla="*/ 13 h 13"/>
                <a:gd name="T4" fmla="*/ 0 w 69"/>
                <a:gd name="T5" fmla="*/ 8 h 13"/>
                <a:gd name="T6" fmla="*/ 0 w 69"/>
                <a:gd name="T7" fmla="*/ 5 h 13"/>
                <a:gd name="T8" fmla="*/ 6 w 69"/>
                <a:gd name="T9" fmla="*/ 0 h 13"/>
                <a:gd name="T10" fmla="*/ 63 w 69"/>
                <a:gd name="T11" fmla="*/ 0 h 13"/>
                <a:gd name="T12" fmla="*/ 69 w 69"/>
                <a:gd name="T13" fmla="*/ 5 h 13"/>
                <a:gd name="T14" fmla="*/ 69 w 69"/>
                <a:gd name="T15" fmla="*/ 8 h 13"/>
                <a:gd name="T16" fmla="*/ 63 w 69"/>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3">
                  <a:moveTo>
                    <a:pt x="63" y="13"/>
                  </a:moveTo>
                  <a:cubicBezTo>
                    <a:pt x="6" y="13"/>
                    <a:pt x="6" y="13"/>
                    <a:pt x="6" y="13"/>
                  </a:cubicBezTo>
                  <a:cubicBezTo>
                    <a:pt x="3" y="13"/>
                    <a:pt x="0" y="11"/>
                    <a:pt x="0" y="8"/>
                  </a:cubicBezTo>
                  <a:cubicBezTo>
                    <a:pt x="0" y="5"/>
                    <a:pt x="0" y="5"/>
                    <a:pt x="0" y="5"/>
                  </a:cubicBezTo>
                  <a:cubicBezTo>
                    <a:pt x="0" y="2"/>
                    <a:pt x="3" y="0"/>
                    <a:pt x="6" y="0"/>
                  </a:cubicBezTo>
                  <a:cubicBezTo>
                    <a:pt x="63" y="0"/>
                    <a:pt x="63" y="0"/>
                    <a:pt x="63" y="0"/>
                  </a:cubicBezTo>
                  <a:cubicBezTo>
                    <a:pt x="67" y="0"/>
                    <a:pt x="69" y="2"/>
                    <a:pt x="69" y="5"/>
                  </a:cubicBezTo>
                  <a:cubicBezTo>
                    <a:pt x="69" y="8"/>
                    <a:pt x="69" y="8"/>
                    <a:pt x="69" y="8"/>
                  </a:cubicBezTo>
                  <a:cubicBezTo>
                    <a:pt x="69" y="11"/>
                    <a:pt x="67" y="13"/>
                    <a:pt x="63" y="1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3665538" y="3702050"/>
              <a:ext cx="228600" cy="30163"/>
            </a:xfrm>
            <a:custGeom>
              <a:avLst/>
              <a:gdLst>
                <a:gd name="T0" fmla="*/ 97 w 103"/>
                <a:gd name="T1" fmla="*/ 14 h 14"/>
                <a:gd name="T2" fmla="*/ 7 w 103"/>
                <a:gd name="T3" fmla="*/ 14 h 14"/>
                <a:gd name="T4" fmla="*/ 0 w 103"/>
                <a:gd name="T5" fmla="*/ 7 h 14"/>
                <a:gd name="T6" fmla="*/ 0 w 103"/>
                <a:gd name="T7" fmla="*/ 7 h 14"/>
                <a:gd name="T8" fmla="*/ 7 w 103"/>
                <a:gd name="T9" fmla="*/ 0 h 14"/>
                <a:gd name="T10" fmla="*/ 97 w 103"/>
                <a:gd name="T11" fmla="*/ 0 h 14"/>
                <a:gd name="T12" fmla="*/ 103 w 103"/>
                <a:gd name="T13" fmla="*/ 7 h 14"/>
                <a:gd name="T14" fmla="*/ 103 w 103"/>
                <a:gd name="T15" fmla="*/ 7 h 14"/>
                <a:gd name="T16" fmla="*/ 97 w 103"/>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4">
                  <a:moveTo>
                    <a:pt x="97" y="14"/>
                  </a:moveTo>
                  <a:cubicBezTo>
                    <a:pt x="7" y="14"/>
                    <a:pt x="7" y="14"/>
                    <a:pt x="7" y="14"/>
                  </a:cubicBezTo>
                  <a:cubicBezTo>
                    <a:pt x="3" y="14"/>
                    <a:pt x="0" y="11"/>
                    <a:pt x="0" y="7"/>
                  </a:cubicBezTo>
                  <a:cubicBezTo>
                    <a:pt x="0" y="7"/>
                    <a:pt x="0" y="7"/>
                    <a:pt x="0" y="7"/>
                  </a:cubicBezTo>
                  <a:cubicBezTo>
                    <a:pt x="0" y="3"/>
                    <a:pt x="3" y="0"/>
                    <a:pt x="7" y="0"/>
                  </a:cubicBezTo>
                  <a:cubicBezTo>
                    <a:pt x="97" y="0"/>
                    <a:pt x="97" y="0"/>
                    <a:pt x="97" y="0"/>
                  </a:cubicBezTo>
                  <a:cubicBezTo>
                    <a:pt x="100" y="0"/>
                    <a:pt x="103" y="3"/>
                    <a:pt x="103" y="7"/>
                  </a:cubicBezTo>
                  <a:cubicBezTo>
                    <a:pt x="103" y="7"/>
                    <a:pt x="103" y="7"/>
                    <a:pt x="103" y="7"/>
                  </a:cubicBezTo>
                  <a:cubicBezTo>
                    <a:pt x="103" y="11"/>
                    <a:pt x="100" y="14"/>
                    <a:pt x="97" y="14"/>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3692526" y="3433763"/>
              <a:ext cx="177800" cy="247650"/>
            </a:xfrm>
            <a:custGeom>
              <a:avLst/>
              <a:gdLst>
                <a:gd name="T0" fmla="*/ 50 w 80"/>
                <a:gd name="T1" fmla="*/ 112 h 112"/>
                <a:gd name="T2" fmla="*/ 46 w 80"/>
                <a:gd name="T3" fmla="*/ 108 h 112"/>
                <a:gd name="T4" fmla="*/ 46 w 80"/>
                <a:gd name="T5" fmla="*/ 53 h 112"/>
                <a:gd name="T6" fmla="*/ 46 w 80"/>
                <a:gd name="T7" fmla="*/ 51 h 112"/>
                <a:gd name="T8" fmla="*/ 69 w 80"/>
                <a:gd name="T9" fmla="*/ 8 h 112"/>
                <a:gd name="T10" fmla="*/ 11 w 80"/>
                <a:gd name="T11" fmla="*/ 8 h 112"/>
                <a:gd name="T12" fmla="*/ 33 w 80"/>
                <a:gd name="T13" fmla="*/ 51 h 112"/>
                <a:gd name="T14" fmla="*/ 34 w 80"/>
                <a:gd name="T15" fmla="*/ 53 h 112"/>
                <a:gd name="T16" fmla="*/ 34 w 80"/>
                <a:gd name="T17" fmla="*/ 108 h 112"/>
                <a:gd name="T18" fmla="*/ 29 w 80"/>
                <a:gd name="T19" fmla="*/ 112 h 112"/>
                <a:gd name="T20" fmla="*/ 25 w 80"/>
                <a:gd name="T21" fmla="*/ 108 h 112"/>
                <a:gd name="T22" fmla="*/ 25 w 80"/>
                <a:gd name="T23" fmla="*/ 54 h 112"/>
                <a:gd name="T24" fmla="*/ 0 w 80"/>
                <a:gd name="T25" fmla="*/ 6 h 112"/>
                <a:gd name="T26" fmla="*/ 0 w 80"/>
                <a:gd name="T27" fmla="*/ 2 h 112"/>
                <a:gd name="T28" fmla="*/ 4 w 80"/>
                <a:gd name="T29" fmla="*/ 0 h 112"/>
                <a:gd name="T30" fmla="*/ 75 w 80"/>
                <a:gd name="T31" fmla="*/ 0 h 112"/>
                <a:gd name="T32" fmla="*/ 79 w 80"/>
                <a:gd name="T33" fmla="*/ 2 h 112"/>
                <a:gd name="T34" fmla="*/ 79 w 80"/>
                <a:gd name="T35" fmla="*/ 6 h 112"/>
                <a:gd name="T36" fmla="*/ 54 w 80"/>
                <a:gd name="T37" fmla="*/ 54 h 112"/>
                <a:gd name="T38" fmla="*/ 54 w 80"/>
                <a:gd name="T39" fmla="*/ 108 h 112"/>
                <a:gd name="T40" fmla="*/ 50 w 80"/>
                <a:gd name="T4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112">
                  <a:moveTo>
                    <a:pt x="50" y="112"/>
                  </a:moveTo>
                  <a:cubicBezTo>
                    <a:pt x="48" y="112"/>
                    <a:pt x="46" y="110"/>
                    <a:pt x="46" y="108"/>
                  </a:cubicBezTo>
                  <a:cubicBezTo>
                    <a:pt x="46" y="53"/>
                    <a:pt x="46" y="53"/>
                    <a:pt x="46" y="53"/>
                  </a:cubicBezTo>
                  <a:cubicBezTo>
                    <a:pt x="46" y="52"/>
                    <a:pt x="46" y="51"/>
                    <a:pt x="46" y="51"/>
                  </a:cubicBezTo>
                  <a:cubicBezTo>
                    <a:pt x="69" y="8"/>
                    <a:pt x="69" y="8"/>
                    <a:pt x="69" y="8"/>
                  </a:cubicBezTo>
                  <a:cubicBezTo>
                    <a:pt x="11" y="8"/>
                    <a:pt x="11" y="8"/>
                    <a:pt x="11" y="8"/>
                  </a:cubicBezTo>
                  <a:cubicBezTo>
                    <a:pt x="33" y="51"/>
                    <a:pt x="33" y="51"/>
                    <a:pt x="33" y="51"/>
                  </a:cubicBezTo>
                  <a:cubicBezTo>
                    <a:pt x="33" y="51"/>
                    <a:pt x="34" y="52"/>
                    <a:pt x="34" y="53"/>
                  </a:cubicBezTo>
                  <a:cubicBezTo>
                    <a:pt x="34" y="108"/>
                    <a:pt x="34" y="108"/>
                    <a:pt x="34" y="108"/>
                  </a:cubicBezTo>
                  <a:cubicBezTo>
                    <a:pt x="34" y="110"/>
                    <a:pt x="32" y="112"/>
                    <a:pt x="29" y="112"/>
                  </a:cubicBezTo>
                  <a:cubicBezTo>
                    <a:pt x="27" y="112"/>
                    <a:pt x="25" y="110"/>
                    <a:pt x="25" y="108"/>
                  </a:cubicBezTo>
                  <a:cubicBezTo>
                    <a:pt x="25" y="54"/>
                    <a:pt x="25" y="54"/>
                    <a:pt x="25" y="54"/>
                  </a:cubicBezTo>
                  <a:cubicBezTo>
                    <a:pt x="0" y="6"/>
                    <a:pt x="0" y="6"/>
                    <a:pt x="0" y="6"/>
                  </a:cubicBezTo>
                  <a:cubicBezTo>
                    <a:pt x="0" y="5"/>
                    <a:pt x="0" y="3"/>
                    <a:pt x="0" y="2"/>
                  </a:cubicBezTo>
                  <a:cubicBezTo>
                    <a:pt x="1" y="1"/>
                    <a:pt x="3" y="0"/>
                    <a:pt x="4" y="0"/>
                  </a:cubicBezTo>
                  <a:cubicBezTo>
                    <a:pt x="75" y="0"/>
                    <a:pt x="75" y="0"/>
                    <a:pt x="75" y="0"/>
                  </a:cubicBezTo>
                  <a:cubicBezTo>
                    <a:pt x="77" y="0"/>
                    <a:pt x="78" y="1"/>
                    <a:pt x="79" y="2"/>
                  </a:cubicBezTo>
                  <a:cubicBezTo>
                    <a:pt x="80" y="3"/>
                    <a:pt x="80" y="5"/>
                    <a:pt x="79" y="6"/>
                  </a:cubicBezTo>
                  <a:cubicBezTo>
                    <a:pt x="54" y="54"/>
                    <a:pt x="54" y="54"/>
                    <a:pt x="54" y="54"/>
                  </a:cubicBezTo>
                  <a:cubicBezTo>
                    <a:pt x="54" y="108"/>
                    <a:pt x="54" y="108"/>
                    <a:pt x="54" y="108"/>
                  </a:cubicBezTo>
                  <a:cubicBezTo>
                    <a:pt x="54" y="110"/>
                    <a:pt x="52" y="112"/>
                    <a:pt x="50" y="112"/>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noEditPoints="1"/>
            </p:cNvSpPr>
            <p:nvPr/>
          </p:nvSpPr>
          <p:spPr bwMode="auto">
            <a:xfrm>
              <a:off x="3506788" y="3014663"/>
              <a:ext cx="547688" cy="666750"/>
            </a:xfrm>
            <a:custGeom>
              <a:avLst/>
              <a:gdLst>
                <a:gd name="T0" fmla="*/ 166 w 247"/>
                <a:gd name="T1" fmla="*/ 301 h 301"/>
                <a:gd name="T2" fmla="*/ 81 w 247"/>
                <a:gd name="T3" fmla="*/ 301 h 301"/>
                <a:gd name="T4" fmla="*/ 70 w 247"/>
                <a:gd name="T5" fmla="*/ 290 h 301"/>
                <a:gd name="T6" fmla="*/ 35 w 247"/>
                <a:gd name="T7" fmla="*/ 205 h 301"/>
                <a:gd name="T8" fmla="*/ 0 w 247"/>
                <a:gd name="T9" fmla="*/ 112 h 301"/>
                <a:gd name="T10" fmla="*/ 124 w 247"/>
                <a:gd name="T11" fmla="*/ 0 h 301"/>
                <a:gd name="T12" fmla="*/ 247 w 247"/>
                <a:gd name="T13" fmla="*/ 112 h 301"/>
                <a:gd name="T14" fmla="*/ 212 w 247"/>
                <a:gd name="T15" fmla="*/ 205 h 301"/>
                <a:gd name="T16" fmla="*/ 178 w 247"/>
                <a:gd name="T17" fmla="*/ 290 h 301"/>
                <a:gd name="T18" fmla="*/ 166 w 247"/>
                <a:gd name="T19" fmla="*/ 301 h 301"/>
                <a:gd name="T20" fmla="*/ 124 w 247"/>
                <a:gd name="T21" fmla="*/ 8 h 301"/>
                <a:gd name="T22" fmla="*/ 9 w 247"/>
                <a:gd name="T23" fmla="*/ 112 h 301"/>
                <a:gd name="T24" fmla="*/ 42 w 247"/>
                <a:gd name="T25" fmla="*/ 201 h 301"/>
                <a:gd name="T26" fmla="*/ 78 w 247"/>
                <a:gd name="T27" fmla="*/ 290 h 301"/>
                <a:gd name="T28" fmla="*/ 81 w 247"/>
                <a:gd name="T29" fmla="*/ 293 h 301"/>
                <a:gd name="T30" fmla="*/ 166 w 247"/>
                <a:gd name="T31" fmla="*/ 293 h 301"/>
                <a:gd name="T32" fmla="*/ 170 w 247"/>
                <a:gd name="T33" fmla="*/ 290 h 301"/>
                <a:gd name="T34" fmla="*/ 205 w 247"/>
                <a:gd name="T35" fmla="*/ 201 h 301"/>
                <a:gd name="T36" fmla="*/ 239 w 247"/>
                <a:gd name="T37" fmla="*/ 112 h 301"/>
                <a:gd name="T38" fmla="*/ 124 w 247"/>
                <a:gd name="T39" fmla="*/ 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7" h="301">
                  <a:moveTo>
                    <a:pt x="166" y="301"/>
                  </a:moveTo>
                  <a:cubicBezTo>
                    <a:pt x="81" y="301"/>
                    <a:pt x="81" y="301"/>
                    <a:pt x="81" y="301"/>
                  </a:cubicBezTo>
                  <a:cubicBezTo>
                    <a:pt x="75" y="301"/>
                    <a:pt x="70" y="296"/>
                    <a:pt x="70" y="290"/>
                  </a:cubicBezTo>
                  <a:cubicBezTo>
                    <a:pt x="68" y="258"/>
                    <a:pt x="51" y="231"/>
                    <a:pt x="35" y="205"/>
                  </a:cubicBezTo>
                  <a:cubicBezTo>
                    <a:pt x="18" y="177"/>
                    <a:pt x="0" y="148"/>
                    <a:pt x="0" y="112"/>
                  </a:cubicBezTo>
                  <a:cubicBezTo>
                    <a:pt x="0" y="58"/>
                    <a:pt x="43" y="0"/>
                    <a:pt x="124" y="0"/>
                  </a:cubicBezTo>
                  <a:cubicBezTo>
                    <a:pt x="194" y="0"/>
                    <a:pt x="247" y="59"/>
                    <a:pt x="247" y="112"/>
                  </a:cubicBezTo>
                  <a:cubicBezTo>
                    <a:pt x="247" y="148"/>
                    <a:pt x="230" y="177"/>
                    <a:pt x="212" y="205"/>
                  </a:cubicBezTo>
                  <a:cubicBezTo>
                    <a:pt x="196" y="231"/>
                    <a:pt x="180" y="258"/>
                    <a:pt x="178" y="290"/>
                  </a:cubicBezTo>
                  <a:cubicBezTo>
                    <a:pt x="177" y="296"/>
                    <a:pt x="172" y="301"/>
                    <a:pt x="166" y="301"/>
                  </a:cubicBezTo>
                  <a:close/>
                  <a:moveTo>
                    <a:pt x="124" y="8"/>
                  </a:moveTo>
                  <a:cubicBezTo>
                    <a:pt x="49" y="8"/>
                    <a:pt x="9" y="62"/>
                    <a:pt x="9" y="112"/>
                  </a:cubicBezTo>
                  <a:cubicBezTo>
                    <a:pt x="9" y="145"/>
                    <a:pt x="25" y="172"/>
                    <a:pt x="42" y="201"/>
                  </a:cubicBezTo>
                  <a:cubicBezTo>
                    <a:pt x="59" y="228"/>
                    <a:pt x="76" y="256"/>
                    <a:pt x="78" y="290"/>
                  </a:cubicBezTo>
                  <a:cubicBezTo>
                    <a:pt x="78" y="292"/>
                    <a:pt x="80" y="293"/>
                    <a:pt x="81" y="293"/>
                  </a:cubicBezTo>
                  <a:cubicBezTo>
                    <a:pt x="166" y="293"/>
                    <a:pt x="166" y="293"/>
                    <a:pt x="166" y="293"/>
                  </a:cubicBezTo>
                  <a:cubicBezTo>
                    <a:pt x="168" y="293"/>
                    <a:pt x="169" y="292"/>
                    <a:pt x="170" y="290"/>
                  </a:cubicBezTo>
                  <a:cubicBezTo>
                    <a:pt x="172" y="256"/>
                    <a:pt x="189" y="228"/>
                    <a:pt x="205" y="201"/>
                  </a:cubicBezTo>
                  <a:cubicBezTo>
                    <a:pt x="223" y="172"/>
                    <a:pt x="239" y="145"/>
                    <a:pt x="239" y="112"/>
                  </a:cubicBezTo>
                  <a:cubicBezTo>
                    <a:pt x="239" y="63"/>
                    <a:pt x="190" y="8"/>
                    <a:pt x="124" y="8"/>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3781426" y="3803650"/>
              <a:ext cx="2071688" cy="3054350"/>
            </a:xfrm>
            <a:custGeom>
              <a:avLst/>
              <a:gdLst>
                <a:gd name="T0" fmla="*/ 0 w 935"/>
                <a:gd name="T1" fmla="*/ 0 h 1380"/>
                <a:gd name="T2" fmla="*/ 0 w 935"/>
                <a:gd name="T3" fmla="*/ 104 h 1380"/>
                <a:gd name="T4" fmla="*/ 80 w 935"/>
                <a:gd name="T5" fmla="*/ 183 h 1380"/>
                <a:gd name="T6" fmla="*/ 855 w 935"/>
                <a:gd name="T7" fmla="*/ 183 h 1380"/>
                <a:gd name="T8" fmla="*/ 935 w 935"/>
                <a:gd name="T9" fmla="*/ 263 h 1380"/>
                <a:gd name="T10" fmla="*/ 935 w 935"/>
                <a:gd name="T11" fmla="*/ 1380 h 1380"/>
              </a:gdLst>
              <a:ahLst/>
              <a:cxnLst>
                <a:cxn ang="0">
                  <a:pos x="T0" y="T1"/>
                </a:cxn>
                <a:cxn ang="0">
                  <a:pos x="T2" y="T3"/>
                </a:cxn>
                <a:cxn ang="0">
                  <a:pos x="T4" y="T5"/>
                </a:cxn>
                <a:cxn ang="0">
                  <a:pos x="T6" y="T7"/>
                </a:cxn>
                <a:cxn ang="0">
                  <a:pos x="T8" y="T9"/>
                </a:cxn>
                <a:cxn ang="0">
                  <a:pos x="T10" y="T11"/>
                </a:cxn>
              </a:cxnLst>
              <a:rect l="0" t="0" r="r" b="b"/>
              <a:pathLst>
                <a:path w="935" h="1380">
                  <a:moveTo>
                    <a:pt x="0" y="0"/>
                  </a:moveTo>
                  <a:cubicBezTo>
                    <a:pt x="0" y="104"/>
                    <a:pt x="0" y="104"/>
                    <a:pt x="0" y="104"/>
                  </a:cubicBezTo>
                  <a:cubicBezTo>
                    <a:pt x="0" y="148"/>
                    <a:pt x="35" y="183"/>
                    <a:pt x="80" y="183"/>
                  </a:cubicBezTo>
                  <a:cubicBezTo>
                    <a:pt x="855" y="183"/>
                    <a:pt x="855" y="183"/>
                    <a:pt x="855" y="183"/>
                  </a:cubicBezTo>
                  <a:cubicBezTo>
                    <a:pt x="899" y="183"/>
                    <a:pt x="935" y="219"/>
                    <a:pt x="935" y="263"/>
                  </a:cubicBezTo>
                  <a:cubicBezTo>
                    <a:pt x="935" y="1380"/>
                    <a:pt x="935" y="1380"/>
                    <a:pt x="935" y="1380"/>
                  </a:cubicBezTo>
                </a:path>
              </a:pathLst>
            </a:custGeom>
            <a:noFill/>
            <a:ln w="34925"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5218113" y="3910013"/>
              <a:ext cx="219075" cy="44450"/>
            </a:xfrm>
            <a:custGeom>
              <a:avLst/>
              <a:gdLst>
                <a:gd name="T0" fmla="*/ 99 w 99"/>
                <a:gd name="T1" fmla="*/ 20 h 20"/>
                <a:gd name="T2" fmla="*/ 99 w 99"/>
                <a:gd name="T3" fmla="*/ 8 h 20"/>
                <a:gd name="T4" fmla="*/ 91 w 99"/>
                <a:gd name="T5" fmla="*/ 0 h 20"/>
                <a:gd name="T6" fmla="*/ 8 w 99"/>
                <a:gd name="T7" fmla="*/ 0 h 20"/>
                <a:gd name="T8" fmla="*/ 0 w 99"/>
                <a:gd name="T9" fmla="*/ 8 h 20"/>
                <a:gd name="T10" fmla="*/ 0 w 99"/>
                <a:gd name="T11" fmla="*/ 20 h 20"/>
                <a:gd name="T12" fmla="*/ 99 w 99"/>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9" h="20">
                  <a:moveTo>
                    <a:pt x="99" y="20"/>
                  </a:moveTo>
                  <a:cubicBezTo>
                    <a:pt x="99" y="8"/>
                    <a:pt x="99" y="8"/>
                    <a:pt x="99" y="8"/>
                  </a:cubicBezTo>
                  <a:cubicBezTo>
                    <a:pt x="99" y="4"/>
                    <a:pt x="95" y="0"/>
                    <a:pt x="91" y="0"/>
                  </a:cubicBezTo>
                  <a:cubicBezTo>
                    <a:pt x="8" y="0"/>
                    <a:pt x="8" y="0"/>
                    <a:pt x="8" y="0"/>
                  </a:cubicBezTo>
                  <a:cubicBezTo>
                    <a:pt x="3" y="0"/>
                    <a:pt x="0" y="4"/>
                    <a:pt x="0" y="8"/>
                  </a:cubicBezTo>
                  <a:cubicBezTo>
                    <a:pt x="0" y="20"/>
                    <a:pt x="0" y="20"/>
                    <a:pt x="0" y="20"/>
                  </a:cubicBezTo>
                  <a:lnTo>
                    <a:pt x="99" y="2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9"/>
            <p:cNvSpPr>
              <a:spLocks noChangeArrowheads="1"/>
            </p:cNvSpPr>
            <p:nvPr/>
          </p:nvSpPr>
          <p:spPr bwMode="auto">
            <a:xfrm>
              <a:off x="5218113" y="3973513"/>
              <a:ext cx="219075" cy="28575"/>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5218113" y="4022725"/>
              <a:ext cx="219075" cy="44450"/>
            </a:xfrm>
            <a:custGeom>
              <a:avLst/>
              <a:gdLst>
                <a:gd name="T0" fmla="*/ 0 w 99"/>
                <a:gd name="T1" fmla="*/ 0 h 20"/>
                <a:gd name="T2" fmla="*/ 0 w 99"/>
                <a:gd name="T3" fmla="*/ 12 h 20"/>
                <a:gd name="T4" fmla="*/ 8 w 99"/>
                <a:gd name="T5" fmla="*/ 20 h 20"/>
                <a:gd name="T6" fmla="*/ 91 w 99"/>
                <a:gd name="T7" fmla="*/ 20 h 20"/>
                <a:gd name="T8" fmla="*/ 99 w 99"/>
                <a:gd name="T9" fmla="*/ 12 h 20"/>
                <a:gd name="T10" fmla="*/ 99 w 99"/>
                <a:gd name="T11" fmla="*/ 0 h 20"/>
                <a:gd name="T12" fmla="*/ 0 w 9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9" h="20">
                  <a:moveTo>
                    <a:pt x="0" y="0"/>
                  </a:moveTo>
                  <a:cubicBezTo>
                    <a:pt x="0" y="12"/>
                    <a:pt x="0" y="12"/>
                    <a:pt x="0" y="12"/>
                  </a:cubicBezTo>
                  <a:cubicBezTo>
                    <a:pt x="0" y="16"/>
                    <a:pt x="3" y="20"/>
                    <a:pt x="8" y="20"/>
                  </a:cubicBezTo>
                  <a:cubicBezTo>
                    <a:pt x="91" y="20"/>
                    <a:pt x="91" y="20"/>
                    <a:pt x="91" y="20"/>
                  </a:cubicBezTo>
                  <a:cubicBezTo>
                    <a:pt x="95" y="20"/>
                    <a:pt x="99" y="16"/>
                    <a:pt x="99" y="12"/>
                  </a:cubicBezTo>
                  <a:cubicBezTo>
                    <a:pt x="99" y="0"/>
                    <a:pt x="99" y="0"/>
                    <a:pt x="99" y="0"/>
                  </a:cubicBez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noEditPoints="1"/>
            </p:cNvSpPr>
            <p:nvPr/>
          </p:nvSpPr>
          <p:spPr bwMode="auto">
            <a:xfrm>
              <a:off x="5046663" y="3181350"/>
              <a:ext cx="560388" cy="700088"/>
            </a:xfrm>
            <a:custGeom>
              <a:avLst/>
              <a:gdLst>
                <a:gd name="T0" fmla="*/ 126 w 253"/>
                <a:gd name="T1" fmla="*/ 0 h 316"/>
                <a:gd name="T2" fmla="*/ 0 w 253"/>
                <a:gd name="T3" fmla="*/ 111 h 316"/>
                <a:gd name="T4" fmla="*/ 70 w 253"/>
                <a:gd name="T5" fmla="*/ 305 h 316"/>
                <a:gd name="T6" fmla="*/ 83 w 253"/>
                <a:gd name="T7" fmla="*/ 316 h 316"/>
                <a:gd name="T8" fmla="*/ 169 w 253"/>
                <a:gd name="T9" fmla="*/ 316 h 316"/>
                <a:gd name="T10" fmla="*/ 182 w 253"/>
                <a:gd name="T11" fmla="*/ 305 h 316"/>
                <a:gd name="T12" fmla="*/ 253 w 253"/>
                <a:gd name="T13" fmla="*/ 111 h 316"/>
                <a:gd name="T14" fmla="*/ 126 w 253"/>
                <a:gd name="T15" fmla="*/ 0 h 316"/>
                <a:gd name="T16" fmla="*/ 113 w 253"/>
                <a:gd name="T17" fmla="*/ 285 h 316"/>
                <a:gd name="T18" fmla="*/ 111 w 253"/>
                <a:gd name="T19" fmla="*/ 285 h 316"/>
                <a:gd name="T20" fmla="*/ 107 w 253"/>
                <a:gd name="T21" fmla="*/ 283 h 316"/>
                <a:gd name="T22" fmla="*/ 66 w 253"/>
                <a:gd name="T23" fmla="*/ 176 h 316"/>
                <a:gd name="T24" fmla="*/ 65 w 253"/>
                <a:gd name="T25" fmla="*/ 176 h 316"/>
                <a:gd name="T26" fmla="*/ 49 w 253"/>
                <a:gd name="T27" fmla="*/ 160 h 316"/>
                <a:gd name="T28" fmla="*/ 65 w 253"/>
                <a:gd name="T29" fmla="*/ 144 h 316"/>
                <a:gd name="T30" fmla="*/ 80 w 253"/>
                <a:gd name="T31" fmla="*/ 160 h 316"/>
                <a:gd name="T32" fmla="*/ 74 w 253"/>
                <a:gd name="T33" fmla="*/ 173 h 316"/>
                <a:gd name="T34" fmla="*/ 115 w 253"/>
                <a:gd name="T35" fmla="*/ 279 h 316"/>
                <a:gd name="T36" fmla="*/ 113 w 253"/>
                <a:gd name="T37" fmla="*/ 285 h 316"/>
                <a:gd name="T38" fmla="*/ 188 w 253"/>
                <a:gd name="T39" fmla="*/ 176 h 316"/>
                <a:gd name="T40" fmla="*/ 187 w 253"/>
                <a:gd name="T41" fmla="*/ 176 h 316"/>
                <a:gd name="T42" fmla="*/ 145 w 253"/>
                <a:gd name="T43" fmla="*/ 283 h 316"/>
                <a:gd name="T44" fmla="*/ 141 w 253"/>
                <a:gd name="T45" fmla="*/ 285 h 316"/>
                <a:gd name="T46" fmla="*/ 140 w 253"/>
                <a:gd name="T47" fmla="*/ 285 h 316"/>
                <a:gd name="T48" fmla="*/ 137 w 253"/>
                <a:gd name="T49" fmla="*/ 279 h 316"/>
                <a:gd name="T50" fmla="*/ 178 w 253"/>
                <a:gd name="T51" fmla="*/ 173 h 316"/>
                <a:gd name="T52" fmla="*/ 172 w 253"/>
                <a:gd name="T53" fmla="*/ 160 h 316"/>
                <a:gd name="T54" fmla="*/ 188 w 253"/>
                <a:gd name="T55" fmla="*/ 144 h 316"/>
                <a:gd name="T56" fmla="*/ 204 w 253"/>
                <a:gd name="T57" fmla="*/ 160 h 316"/>
                <a:gd name="T58" fmla="*/ 188 w 253"/>
                <a:gd name="T59" fmla="*/ 1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3" h="316">
                  <a:moveTo>
                    <a:pt x="126" y="0"/>
                  </a:moveTo>
                  <a:cubicBezTo>
                    <a:pt x="41" y="0"/>
                    <a:pt x="0" y="51"/>
                    <a:pt x="0" y="111"/>
                  </a:cubicBezTo>
                  <a:cubicBezTo>
                    <a:pt x="0" y="184"/>
                    <a:pt x="55" y="235"/>
                    <a:pt x="70" y="305"/>
                  </a:cubicBezTo>
                  <a:cubicBezTo>
                    <a:pt x="71" y="311"/>
                    <a:pt x="77" y="316"/>
                    <a:pt x="83" y="316"/>
                  </a:cubicBezTo>
                  <a:cubicBezTo>
                    <a:pt x="169" y="316"/>
                    <a:pt x="169" y="316"/>
                    <a:pt x="169" y="316"/>
                  </a:cubicBezTo>
                  <a:cubicBezTo>
                    <a:pt x="176" y="316"/>
                    <a:pt x="181" y="311"/>
                    <a:pt x="182" y="305"/>
                  </a:cubicBezTo>
                  <a:cubicBezTo>
                    <a:pt x="197" y="235"/>
                    <a:pt x="253" y="184"/>
                    <a:pt x="253" y="111"/>
                  </a:cubicBezTo>
                  <a:cubicBezTo>
                    <a:pt x="253" y="51"/>
                    <a:pt x="201" y="0"/>
                    <a:pt x="126" y="0"/>
                  </a:cubicBezTo>
                  <a:close/>
                  <a:moveTo>
                    <a:pt x="113" y="285"/>
                  </a:moveTo>
                  <a:cubicBezTo>
                    <a:pt x="112" y="285"/>
                    <a:pt x="112" y="285"/>
                    <a:pt x="111" y="285"/>
                  </a:cubicBezTo>
                  <a:cubicBezTo>
                    <a:pt x="109" y="285"/>
                    <a:pt x="108" y="284"/>
                    <a:pt x="107" y="283"/>
                  </a:cubicBezTo>
                  <a:cubicBezTo>
                    <a:pt x="66" y="176"/>
                    <a:pt x="66" y="176"/>
                    <a:pt x="66" y="176"/>
                  </a:cubicBezTo>
                  <a:cubicBezTo>
                    <a:pt x="65" y="176"/>
                    <a:pt x="65" y="176"/>
                    <a:pt x="65" y="176"/>
                  </a:cubicBezTo>
                  <a:cubicBezTo>
                    <a:pt x="56" y="176"/>
                    <a:pt x="49" y="169"/>
                    <a:pt x="49" y="160"/>
                  </a:cubicBezTo>
                  <a:cubicBezTo>
                    <a:pt x="49" y="151"/>
                    <a:pt x="56" y="144"/>
                    <a:pt x="65" y="144"/>
                  </a:cubicBezTo>
                  <a:cubicBezTo>
                    <a:pt x="73" y="144"/>
                    <a:pt x="80" y="151"/>
                    <a:pt x="80" y="160"/>
                  </a:cubicBezTo>
                  <a:cubicBezTo>
                    <a:pt x="80" y="165"/>
                    <a:pt x="78" y="170"/>
                    <a:pt x="74" y="173"/>
                  </a:cubicBezTo>
                  <a:cubicBezTo>
                    <a:pt x="115" y="279"/>
                    <a:pt x="115" y="279"/>
                    <a:pt x="115" y="279"/>
                  </a:cubicBezTo>
                  <a:cubicBezTo>
                    <a:pt x="116" y="282"/>
                    <a:pt x="115" y="284"/>
                    <a:pt x="113" y="285"/>
                  </a:cubicBezTo>
                  <a:close/>
                  <a:moveTo>
                    <a:pt x="188" y="176"/>
                  </a:moveTo>
                  <a:cubicBezTo>
                    <a:pt x="187" y="176"/>
                    <a:pt x="187" y="176"/>
                    <a:pt x="187" y="176"/>
                  </a:cubicBezTo>
                  <a:cubicBezTo>
                    <a:pt x="145" y="283"/>
                    <a:pt x="145" y="283"/>
                    <a:pt x="145" y="283"/>
                  </a:cubicBezTo>
                  <a:cubicBezTo>
                    <a:pt x="145" y="284"/>
                    <a:pt x="143" y="285"/>
                    <a:pt x="141" y="285"/>
                  </a:cubicBezTo>
                  <a:cubicBezTo>
                    <a:pt x="141" y="285"/>
                    <a:pt x="140" y="285"/>
                    <a:pt x="140" y="285"/>
                  </a:cubicBezTo>
                  <a:cubicBezTo>
                    <a:pt x="137" y="284"/>
                    <a:pt x="136" y="282"/>
                    <a:pt x="137" y="279"/>
                  </a:cubicBezTo>
                  <a:cubicBezTo>
                    <a:pt x="178" y="173"/>
                    <a:pt x="178" y="173"/>
                    <a:pt x="178" y="173"/>
                  </a:cubicBezTo>
                  <a:cubicBezTo>
                    <a:pt x="174" y="170"/>
                    <a:pt x="172" y="165"/>
                    <a:pt x="172" y="160"/>
                  </a:cubicBezTo>
                  <a:cubicBezTo>
                    <a:pt x="172" y="151"/>
                    <a:pt x="179" y="144"/>
                    <a:pt x="188" y="144"/>
                  </a:cubicBezTo>
                  <a:cubicBezTo>
                    <a:pt x="197" y="144"/>
                    <a:pt x="204" y="151"/>
                    <a:pt x="204" y="160"/>
                  </a:cubicBezTo>
                  <a:cubicBezTo>
                    <a:pt x="204" y="169"/>
                    <a:pt x="197" y="176"/>
                    <a:pt x="188" y="17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p:cNvSpPr>
            <p:nvPr/>
          </p:nvSpPr>
          <p:spPr bwMode="auto">
            <a:xfrm>
              <a:off x="5327651" y="4040188"/>
              <a:ext cx="230188" cy="2817813"/>
            </a:xfrm>
            <a:custGeom>
              <a:avLst/>
              <a:gdLst>
                <a:gd name="T0" fmla="*/ 0 w 104"/>
                <a:gd name="T1" fmla="*/ 0 h 1273"/>
                <a:gd name="T2" fmla="*/ 0 w 104"/>
                <a:gd name="T3" fmla="*/ 408 h 1273"/>
                <a:gd name="T4" fmla="*/ 52 w 104"/>
                <a:gd name="T5" fmla="*/ 460 h 1273"/>
                <a:gd name="T6" fmla="*/ 52 w 104"/>
                <a:gd name="T7" fmla="*/ 460 h 1273"/>
                <a:gd name="T8" fmla="*/ 104 w 104"/>
                <a:gd name="T9" fmla="*/ 512 h 1273"/>
                <a:gd name="T10" fmla="*/ 104 w 104"/>
                <a:gd name="T11" fmla="*/ 1273 h 1273"/>
              </a:gdLst>
              <a:ahLst/>
              <a:cxnLst>
                <a:cxn ang="0">
                  <a:pos x="T0" y="T1"/>
                </a:cxn>
                <a:cxn ang="0">
                  <a:pos x="T2" y="T3"/>
                </a:cxn>
                <a:cxn ang="0">
                  <a:pos x="T4" y="T5"/>
                </a:cxn>
                <a:cxn ang="0">
                  <a:pos x="T6" y="T7"/>
                </a:cxn>
                <a:cxn ang="0">
                  <a:pos x="T8" y="T9"/>
                </a:cxn>
                <a:cxn ang="0">
                  <a:pos x="T10" y="T11"/>
                </a:cxn>
              </a:cxnLst>
              <a:rect l="0" t="0" r="r" b="b"/>
              <a:pathLst>
                <a:path w="104" h="1273">
                  <a:moveTo>
                    <a:pt x="0" y="0"/>
                  </a:moveTo>
                  <a:cubicBezTo>
                    <a:pt x="0" y="408"/>
                    <a:pt x="0" y="408"/>
                    <a:pt x="0" y="408"/>
                  </a:cubicBezTo>
                  <a:cubicBezTo>
                    <a:pt x="0" y="437"/>
                    <a:pt x="23" y="460"/>
                    <a:pt x="52" y="460"/>
                  </a:cubicBezTo>
                  <a:cubicBezTo>
                    <a:pt x="52" y="460"/>
                    <a:pt x="52" y="460"/>
                    <a:pt x="52" y="460"/>
                  </a:cubicBezTo>
                  <a:cubicBezTo>
                    <a:pt x="81" y="460"/>
                    <a:pt x="104" y="483"/>
                    <a:pt x="104" y="512"/>
                  </a:cubicBezTo>
                  <a:cubicBezTo>
                    <a:pt x="104" y="1273"/>
                    <a:pt x="104" y="1273"/>
                    <a:pt x="104" y="1273"/>
                  </a:cubicBezTo>
                </a:path>
              </a:pathLst>
            </a:custGeom>
            <a:noFill/>
            <a:ln w="106363" cap="flat">
              <a:solidFill>
                <a:schemeClr val="accent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p:nvSpPr>
          <p:spPr bwMode="auto">
            <a:xfrm>
              <a:off x="4681538" y="3109913"/>
              <a:ext cx="2043113" cy="3748088"/>
            </a:xfrm>
            <a:custGeom>
              <a:avLst/>
              <a:gdLst>
                <a:gd name="T0" fmla="*/ 0 w 922"/>
                <a:gd name="T1" fmla="*/ 0 h 1693"/>
                <a:gd name="T2" fmla="*/ 0 w 922"/>
                <a:gd name="T3" fmla="*/ 587 h 1693"/>
                <a:gd name="T4" fmla="*/ 77 w 922"/>
                <a:gd name="T5" fmla="*/ 663 h 1693"/>
                <a:gd name="T6" fmla="*/ 845 w 922"/>
                <a:gd name="T7" fmla="*/ 663 h 1693"/>
                <a:gd name="T8" fmla="*/ 922 w 922"/>
                <a:gd name="T9" fmla="*/ 740 h 1693"/>
                <a:gd name="T10" fmla="*/ 922 w 922"/>
                <a:gd name="T11" fmla="*/ 1693 h 1693"/>
              </a:gdLst>
              <a:ahLst/>
              <a:cxnLst>
                <a:cxn ang="0">
                  <a:pos x="T0" y="T1"/>
                </a:cxn>
                <a:cxn ang="0">
                  <a:pos x="T2" y="T3"/>
                </a:cxn>
                <a:cxn ang="0">
                  <a:pos x="T4" y="T5"/>
                </a:cxn>
                <a:cxn ang="0">
                  <a:pos x="T6" y="T7"/>
                </a:cxn>
                <a:cxn ang="0">
                  <a:pos x="T8" y="T9"/>
                </a:cxn>
                <a:cxn ang="0">
                  <a:pos x="T10" y="T11"/>
                </a:cxn>
              </a:cxnLst>
              <a:rect l="0" t="0" r="r" b="b"/>
              <a:pathLst>
                <a:path w="922" h="1693">
                  <a:moveTo>
                    <a:pt x="0" y="0"/>
                  </a:moveTo>
                  <a:cubicBezTo>
                    <a:pt x="0" y="587"/>
                    <a:pt x="0" y="587"/>
                    <a:pt x="0" y="587"/>
                  </a:cubicBezTo>
                  <a:cubicBezTo>
                    <a:pt x="0" y="629"/>
                    <a:pt x="35" y="663"/>
                    <a:pt x="77" y="663"/>
                  </a:cubicBezTo>
                  <a:cubicBezTo>
                    <a:pt x="845" y="663"/>
                    <a:pt x="845" y="663"/>
                    <a:pt x="845" y="663"/>
                  </a:cubicBezTo>
                  <a:cubicBezTo>
                    <a:pt x="887" y="663"/>
                    <a:pt x="922" y="698"/>
                    <a:pt x="922" y="740"/>
                  </a:cubicBezTo>
                  <a:cubicBezTo>
                    <a:pt x="922" y="1693"/>
                    <a:pt x="922" y="1693"/>
                    <a:pt x="922" y="1693"/>
                  </a:cubicBezTo>
                </a:path>
              </a:pathLst>
            </a:custGeom>
            <a:noFill/>
            <a:ln w="46038"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noEditPoints="1"/>
            </p:cNvSpPr>
            <p:nvPr/>
          </p:nvSpPr>
          <p:spPr bwMode="auto">
            <a:xfrm>
              <a:off x="4437063" y="2339975"/>
              <a:ext cx="492125" cy="606425"/>
            </a:xfrm>
            <a:custGeom>
              <a:avLst/>
              <a:gdLst>
                <a:gd name="T0" fmla="*/ 147 w 222"/>
                <a:gd name="T1" fmla="*/ 274 h 274"/>
                <a:gd name="T2" fmla="*/ 74 w 222"/>
                <a:gd name="T3" fmla="*/ 274 h 274"/>
                <a:gd name="T4" fmla="*/ 60 w 222"/>
                <a:gd name="T5" fmla="*/ 262 h 274"/>
                <a:gd name="T6" fmla="*/ 31 w 222"/>
                <a:gd name="T7" fmla="*/ 193 h 274"/>
                <a:gd name="T8" fmla="*/ 0 w 222"/>
                <a:gd name="T9" fmla="*/ 97 h 274"/>
                <a:gd name="T10" fmla="*/ 111 w 222"/>
                <a:gd name="T11" fmla="*/ 0 h 274"/>
                <a:gd name="T12" fmla="*/ 222 w 222"/>
                <a:gd name="T13" fmla="*/ 97 h 274"/>
                <a:gd name="T14" fmla="*/ 191 w 222"/>
                <a:gd name="T15" fmla="*/ 193 h 274"/>
                <a:gd name="T16" fmla="*/ 162 w 222"/>
                <a:gd name="T17" fmla="*/ 262 h 274"/>
                <a:gd name="T18" fmla="*/ 147 w 222"/>
                <a:gd name="T19" fmla="*/ 274 h 274"/>
                <a:gd name="T20" fmla="*/ 111 w 222"/>
                <a:gd name="T21" fmla="*/ 8 h 274"/>
                <a:gd name="T22" fmla="*/ 8 w 222"/>
                <a:gd name="T23" fmla="*/ 97 h 274"/>
                <a:gd name="T24" fmla="*/ 38 w 222"/>
                <a:gd name="T25" fmla="*/ 189 h 274"/>
                <a:gd name="T26" fmla="*/ 67 w 222"/>
                <a:gd name="T27" fmla="*/ 260 h 274"/>
                <a:gd name="T28" fmla="*/ 74 w 222"/>
                <a:gd name="T29" fmla="*/ 266 h 274"/>
                <a:gd name="T30" fmla="*/ 147 w 222"/>
                <a:gd name="T31" fmla="*/ 266 h 274"/>
                <a:gd name="T32" fmla="*/ 154 w 222"/>
                <a:gd name="T33" fmla="*/ 260 h 274"/>
                <a:gd name="T34" fmla="*/ 184 w 222"/>
                <a:gd name="T35" fmla="*/ 189 h 274"/>
                <a:gd name="T36" fmla="*/ 214 w 222"/>
                <a:gd name="T37" fmla="*/ 97 h 274"/>
                <a:gd name="T38" fmla="*/ 111 w 222"/>
                <a:gd name="T39" fmla="*/ 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2" h="274">
                  <a:moveTo>
                    <a:pt x="147" y="274"/>
                  </a:moveTo>
                  <a:cubicBezTo>
                    <a:pt x="74" y="274"/>
                    <a:pt x="74" y="274"/>
                    <a:pt x="74" y="274"/>
                  </a:cubicBezTo>
                  <a:cubicBezTo>
                    <a:pt x="67" y="274"/>
                    <a:pt x="61" y="269"/>
                    <a:pt x="60" y="262"/>
                  </a:cubicBezTo>
                  <a:cubicBezTo>
                    <a:pt x="54" y="237"/>
                    <a:pt x="43" y="215"/>
                    <a:pt x="31" y="193"/>
                  </a:cubicBezTo>
                  <a:cubicBezTo>
                    <a:pt x="16" y="164"/>
                    <a:pt x="0" y="133"/>
                    <a:pt x="0" y="97"/>
                  </a:cubicBezTo>
                  <a:cubicBezTo>
                    <a:pt x="0" y="38"/>
                    <a:pt x="44" y="0"/>
                    <a:pt x="111" y="0"/>
                  </a:cubicBezTo>
                  <a:cubicBezTo>
                    <a:pt x="174" y="0"/>
                    <a:pt x="222" y="41"/>
                    <a:pt x="222" y="97"/>
                  </a:cubicBezTo>
                  <a:cubicBezTo>
                    <a:pt x="222" y="133"/>
                    <a:pt x="206" y="164"/>
                    <a:pt x="191" y="193"/>
                  </a:cubicBezTo>
                  <a:cubicBezTo>
                    <a:pt x="179" y="215"/>
                    <a:pt x="167" y="237"/>
                    <a:pt x="162" y="262"/>
                  </a:cubicBezTo>
                  <a:cubicBezTo>
                    <a:pt x="161" y="269"/>
                    <a:pt x="155" y="274"/>
                    <a:pt x="147" y="274"/>
                  </a:cubicBezTo>
                  <a:close/>
                  <a:moveTo>
                    <a:pt x="111" y="8"/>
                  </a:moveTo>
                  <a:cubicBezTo>
                    <a:pt x="35" y="8"/>
                    <a:pt x="8" y="54"/>
                    <a:pt x="8" y="97"/>
                  </a:cubicBezTo>
                  <a:cubicBezTo>
                    <a:pt x="8" y="131"/>
                    <a:pt x="23" y="159"/>
                    <a:pt x="38" y="189"/>
                  </a:cubicBezTo>
                  <a:cubicBezTo>
                    <a:pt x="50" y="211"/>
                    <a:pt x="62" y="234"/>
                    <a:pt x="67" y="260"/>
                  </a:cubicBezTo>
                  <a:cubicBezTo>
                    <a:pt x="68" y="264"/>
                    <a:pt x="71" y="266"/>
                    <a:pt x="74" y="266"/>
                  </a:cubicBezTo>
                  <a:cubicBezTo>
                    <a:pt x="147" y="266"/>
                    <a:pt x="147" y="266"/>
                    <a:pt x="147" y="266"/>
                  </a:cubicBezTo>
                  <a:cubicBezTo>
                    <a:pt x="151" y="266"/>
                    <a:pt x="154" y="264"/>
                    <a:pt x="154" y="260"/>
                  </a:cubicBezTo>
                  <a:cubicBezTo>
                    <a:pt x="160" y="234"/>
                    <a:pt x="172" y="211"/>
                    <a:pt x="184" y="189"/>
                  </a:cubicBezTo>
                  <a:cubicBezTo>
                    <a:pt x="199" y="159"/>
                    <a:pt x="214" y="131"/>
                    <a:pt x="214" y="97"/>
                  </a:cubicBezTo>
                  <a:cubicBezTo>
                    <a:pt x="214" y="46"/>
                    <a:pt x="170" y="8"/>
                    <a:pt x="111" y="8"/>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p:nvSpPr>
          <p:spPr bwMode="auto">
            <a:xfrm>
              <a:off x="4581526" y="2967038"/>
              <a:ext cx="203200" cy="61913"/>
            </a:xfrm>
            <a:custGeom>
              <a:avLst/>
              <a:gdLst>
                <a:gd name="T0" fmla="*/ 88 w 92"/>
                <a:gd name="T1" fmla="*/ 28 h 28"/>
                <a:gd name="T2" fmla="*/ 84 w 92"/>
                <a:gd name="T3" fmla="*/ 24 h 28"/>
                <a:gd name="T4" fmla="*/ 84 w 92"/>
                <a:gd name="T5" fmla="*/ 13 h 28"/>
                <a:gd name="T6" fmla="*/ 78 w 92"/>
                <a:gd name="T7" fmla="*/ 8 h 28"/>
                <a:gd name="T8" fmla="*/ 14 w 92"/>
                <a:gd name="T9" fmla="*/ 8 h 28"/>
                <a:gd name="T10" fmla="*/ 8 w 92"/>
                <a:gd name="T11" fmla="*/ 13 h 28"/>
                <a:gd name="T12" fmla="*/ 8 w 92"/>
                <a:gd name="T13" fmla="*/ 24 h 28"/>
                <a:gd name="T14" fmla="*/ 4 w 92"/>
                <a:gd name="T15" fmla="*/ 28 h 28"/>
                <a:gd name="T16" fmla="*/ 0 w 92"/>
                <a:gd name="T17" fmla="*/ 24 h 28"/>
                <a:gd name="T18" fmla="*/ 0 w 92"/>
                <a:gd name="T19" fmla="*/ 13 h 28"/>
                <a:gd name="T20" fmla="*/ 14 w 92"/>
                <a:gd name="T21" fmla="*/ 0 h 28"/>
                <a:gd name="T22" fmla="*/ 78 w 92"/>
                <a:gd name="T23" fmla="*/ 0 h 28"/>
                <a:gd name="T24" fmla="*/ 92 w 92"/>
                <a:gd name="T25" fmla="*/ 13 h 28"/>
                <a:gd name="T26" fmla="*/ 92 w 92"/>
                <a:gd name="T27" fmla="*/ 24 h 28"/>
                <a:gd name="T28" fmla="*/ 88 w 92"/>
                <a:gd name="T2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28">
                  <a:moveTo>
                    <a:pt x="88" y="28"/>
                  </a:moveTo>
                  <a:cubicBezTo>
                    <a:pt x="86" y="28"/>
                    <a:pt x="84" y="26"/>
                    <a:pt x="84" y="24"/>
                  </a:cubicBezTo>
                  <a:cubicBezTo>
                    <a:pt x="84" y="13"/>
                    <a:pt x="84" y="13"/>
                    <a:pt x="84" y="13"/>
                  </a:cubicBezTo>
                  <a:cubicBezTo>
                    <a:pt x="84" y="10"/>
                    <a:pt x="81" y="8"/>
                    <a:pt x="78" y="8"/>
                  </a:cubicBezTo>
                  <a:cubicBezTo>
                    <a:pt x="14" y="8"/>
                    <a:pt x="14" y="8"/>
                    <a:pt x="14" y="8"/>
                  </a:cubicBezTo>
                  <a:cubicBezTo>
                    <a:pt x="10" y="8"/>
                    <a:pt x="8" y="10"/>
                    <a:pt x="8" y="13"/>
                  </a:cubicBezTo>
                  <a:cubicBezTo>
                    <a:pt x="8" y="24"/>
                    <a:pt x="8" y="24"/>
                    <a:pt x="8" y="24"/>
                  </a:cubicBezTo>
                  <a:cubicBezTo>
                    <a:pt x="8" y="26"/>
                    <a:pt x="6" y="28"/>
                    <a:pt x="4" y="28"/>
                  </a:cubicBezTo>
                  <a:cubicBezTo>
                    <a:pt x="2" y="28"/>
                    <a:pt x="0" y="26"/>
                    <a:pt x="0" y="24"/>
                  </a:cubicBezTo>
                  <a:cubicBezTo>
                    <a:pt x="0" y="13"/>
                    <a:pt x="0" y="13"/>
                    <a:pt x="0" y="13"/>
                  </a:cubicBezTo>
                  <a:cubicBezTo>
                    <a:pt x="0" y="6"/>
                    <a:pt x="6" y="0"/>
                    <a:pt x="14" y="0"/>
                  </a:cubicBezTo>
                  <a:cubicBezTo>
                    <a:pt x="78" y="0"/>
                    <a:pt x="78" y="0"/>
                    <a:pt x="78" y="0"/>
                  </a:cubicBezTo>
                  <a:cubicBezTo>
                    <a:pt x="86" y="0"/>
                    <a:pt x="92" y="6"/>
                    <a:pt x="92" y="13"/>
                  </a:cubicBezTo>
                  <a:cubicBezTo>
                    <a:pt x="92" y="24"/>
                    <a:pt x="92" y="24"/>
                    <a:pt x="92" y="24"/>
                  </a:cubicBezTo>
                  <a:cubicBezTo>
                    <a:pt x="92" y="26"/>
                    <a:pt x="90" y="28"/>
                    <a:pt x="88" y="28"/>
                  </a:cubicBezTo>
                  <a:close/>
                </a:path>
              </a:pathLst>
            </a:cu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noEditPoints="1"/>
            </p:cNvSpPr>
            <p:nvPr/>
          </p:nvSpPr>
          <p:spPr bwMode="auto">
            <a:xfrm>
              <a:off x="4581526" y="3011488"/>
              <a:ext cx="203200" cy="103188"/>
            </a:xfrm>
            <a:custGeom>
              <a:avLst/>
              <a:gdLst>
                <a:gd name="T0" fmla="*/ 79 w 92"/>
                <a:gd name="T1" fmla="*/ 47 h 47"/>
                <a:gd name="T2" fmla="*/ 12 w 92"/>
                <a:gd name="T3" fmla="*/ 47 h 47"/>
                <a:gd name="T4" fmla="*/ 0 w 92"/>
                <a:gd name="T5" fmla="*/ 35 h 47"/>
                <a:gd name="T6" fmla="*/ 0 w 92"/>
                <a:gd name="T7" fmla="*/ 4 h 47"/>
                <a:gd name="T8" fmla="*/ 4 w 92"/>
                <a:gd name="T9" fmla="*/ 0 h 47"/>
                <a:gd name="T10" fmla="*/ 88 w 92"/>
                <a:gd name="T11" fmla="*/ 0 h 47"/>
                <a:gd name="T12" fmla="*/ 92 w 92"/>
                <a:gd name="T13" fmla="*/ 4 h 47"/>
                <a:gd name="T14" fmla="*/ 92 w 92"/>
                <a:gd name="T15" fmla="*/ 35 h 47"/>
                <a:gd name="T16" fmla="*/ 79 w 92"/>
                <a:gd name="T17" fmla="*/ 47 h 47"/>
                <a:gd name="T18" fmla="*/ 8 w 92"/>
                <a:gd name="T19" fmla="*/ 8 h 47"/>
                <a:gd name="T20" fmla="*/ 8 w 92"/>
                <a:gd name="T21" fmla="*/ 35 h 47"/>
                <a:gd name="T22" fmla="*/ 12 w 92"/>
                <a:gd name="T23" fmla="*/ 39 h 47"/>
                <a:gd name="T24" fmla="*/ 79 w 92"/>
                <a:gd name="T25" fmla="*/ 39 h 47"/>
                <a:gd name="T26" fmla="*/ 84 w 92"/>
                <a:gd name="T27" fmla="*/ 35 h 47"/>
                <a:gd name="T28" fmla="*/ 84 w 92"/>
                <a:gd name="T29" fmla="*/ 8 h 47"/>
                <a:gd name="T30" fmla="*/ 8 w 92"/>
                <a:gd name="T31"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47">
                  <a:moveTo>
                    <a:pt x="79" y="47"/>
                  </a:moveTo>
                  <a:cubicBezTo>
                    <a:pt x="12" y="47"/>
                    <a:pt x="12" y="47"/>
                    <a:pt x="12" y="47"/>
                  </a:cubicBezTo>
                  <a:cubicBezTo>
                    <a:pt x="6" y="47"/>
                    <a:pt x="0" y="41"/>
                    <a:pt x="0" y="35"/>
                  </a:cubicBezTo>
                  <a:cubicBezTo>
                    <a:pt x="0" y="4"/>
                    <a:pt x="0" y="4"/>
                    <a:pt x="0" y="4"/>
                  </a:cubicBezTo>
                  <a:cubicBezTo>
                    <a:pt x="0" y="1"/>
                    <a:pt x="2" y="0"/>
                    <a:pt x="4" y="0"/>
                  </a:cubicBezTo>
                  <a:cubicBezTo>
                    <a:pt x="88" y="0"/>
                    <a:pt x="88" y="0"/>
                    <a:pt x="88" y="0"/>
                  </a:cubicBezTo>
                  <a:cubicBezTo>
                    <a:pt x="90" y="0"/>
                    <a:pt x="92" y="1"/>
                    <a:pt x="92" y="4"/>
                  </a:cubicBezTo>
                  <a:cubicBezTo>
                    <a:pt x="92" y="35"/>
                    <a:pt x="92" y="35"/>
                    <a:pt x="92" y="35"/>
                  </a:cubicBezTo>
                  <a:cubicBezTo>
                    <a:pt x="92" y="41"/>
                    <a:pt x="86" y="47"/>
                    <a:pt x="79" y="47"/>
                  </a:cubicBezTo>
                  <a:close/>
                  <a:moveTo>
                    <a:pt x="8" y="8"/>
                  </a:moveTo>
                  <a:cubicBezTo>
                    <a:pt x="8" y="35"/>
                    <a:pt x="8" y="35"/>
                    <a:pt x="8" y="35"/>
                  </a:cubicBezTo>
                  <a:cubicBezTo>
                    <a:pt x="8" y="37"/>
                    <a:pt x="10" y="39"/>
                    <a:pt x="12" y="39"/>
                  </a:cubicBezTo>
                  <a:cubicBezTo>
                    <a:pt x="79" y="39"/>
                    <a:pt x="79" y="39"/>
                    <a:pt x="79" y="39"/>
                  </a:cubicBezTo>
                  <a:cubicBezTo>
                    <a:pt x="82" y="39"/>
                    <a:pt x="84" y="37"/>
                    <a:pt x="84" y="35"/>
                  </a:cubicBezTo>
                  <a:cubicBezTo>
                    <a:pt x="84" y="8"/>
                    <a:pt x="84" y="8"/>
                    <a:pt x="84" y="8"/>
                  </a:cubicBezTo>
                  <a:lnTo>
                    <a:pt x="8" y="8"/>
                  </a:lnTo>
                  <a:close/>
                </a:path>
              </a:pathLst>
            </a:cu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p:cNvSpPr>
            <p:nvPr/>
          </p:nvSpPr>
          <p:spPr bwMode="auto">
            <a:xfrm>
              <a:off x="4586288" y="3051175"/>
              <a:ext cx="195263" cy="17463"/>
            </a:xfrm>
            <a:custGeom>
              <a:avLst/>
              <a:gdLst>
                <a:gd name="T0" fmla="*/ 84 w 88"/>
                <a:gd name="T1" fmla="*/ 8 h 8"/>
                <a:gd name="T2" fmla="*/ 4 w 88"/>
                <a:gd name="T3" fmla="*/ 8 h 8"/>
                <a:gd name="T4" fmla="*/ 0 w 88"/>
                <a:gd name="T5" fmla="*/ 4 h 8"/>
                <a:gd name="T6" fmla="*/ 4 w 88"/>
                <a:gd name="T7" fmla="*/ 0 h 8"/>
                <a:gd name="T8" fmla="*/ 84 w 88"/>
                <a:gd name="T9" fmla="*/ 0 h 8"/>
                <a:gd name="T10" fmla="*/ 88 w 88"/>
                <a:gd name="T11" fmla="*/ 4 h 8"/>
                <a:gd name="T12" fmla="*/ 84 w 8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8" h="8">
                  <a:moveTo>
                    <a:pt x="84" y="8"/>
                  </a:moveTo>
                  <a:cubicBezTo>
                    <a:pt x="4" y="8"/>
                    <a:pt x="4" y="8"/>
                    <a:pt x="4" y="8"/>
                  </a:cubicBezTo>
                  <a:cubicBezTo>
                    <a:pt x="2" y="8"/>
                    <a:pt x="0" y="6"/>
                    <a:pt x="0" y="4"/>
                  </a:cubicBezTo>
                  <a:cubicBezTo>
                    <a:pt x="0" y="2"/>
                    <a:pt x="2" y="0"/>
                    <a:pt x="4" y="0"/>
                  </a:cubicBezTo>
                  <a:cubicBezTo>
                    <a:pt x="84" y="0"/>
                    <a:pt x="84" y="0"/>
                    <a:pt x="84" y="0"/>
                  </a:cubicBezTo>
                  <a:cubicBezTo>
                    <a:pt x="86" y="0"/>
                    <a:pt x="88" y="2"/>
                    <a:pt x="88" y="4"/>
                  </a:cubicBezTo>
                  <a:cubicBezTo>
                    <a:pt x="88" y="6"/>
                    <a:pt x="86" y="8"/>
                    <a:pt x="84" y="8"/>
                  </a:cubicBezTo>
                  <a:close/>
                </a:path>
              </a:pathLst>
            </a:cu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p:cNvSpPr>
            <p:nvPr/>
          </p:nvSpPr>
          <p:spPr bwMode="auto">
            <a:xfrm>
              <a:off x="4700588" y="2636838"/>
              <a:ext cx="106363" cy="246063"/>
            </a:xfrm>
            <a:custGeom>
              <a:avLst/>
              <a:gdLst>
                <a:gd name="T0" fmla="*/ 5 w 48"/>
                <a:gd name="T1" fmla="*/ 111 h 111"/>
                <a:gd name="T2" fmla="*/ 3 w 48"/>
                <a:gd name="T3" fmla="*/ 110 h 111"/>
                <a:gd name="T4" fmla="*/ 1 w 48"/>
                <a:gd name="T5" fmla="*/ 105 h 111"/>
                <a:gd name="T6" fmla="*/ 40 w 48"/>
                <a:gd name="T7" fmla="*/ 3 h 111"/>
                <a:gd name="T8" fmla="*/ 45 w 48"/>
                <a:gd name="T9" fmla="*/ 1 h 111"/>
                <a:gd name="T10" fmla="*/ 48 w 48"/>
                <a:gd name="T11" fmla="*/ 6 h 111"/>
                <a:gd name="T12" fmla="*/ 8 w 48"/>
                <a:gd name="T13" fmla="*/ 108 h 111"/>
                <a:gd name="T14" fmla="*/ 5 w 48"/>
                <a:gd name="T15"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11">
                  <a:moveTo>
                    <a:pt x="5" y="111"/>
                  </a:moveTo>
                  <a:cubicBezTo>
                    <a:pt x="4" y="111"/>
                    <a:pt x="4" y="111"/>
                    <a:pt x="3" y="110"/>
                  </a:cubicBezTo>
                  <a:cubicBezTo>
                    <a:pt x="1" y="110"/>
                    <a:pt x="0" y="107"/>
                    <a:pt x="1" y="105"/>
                  </a:cubicBezTo>
                  <a:cubicBezTo>
                    <a:pt x="40" y="3"/>
                    <a:pt x="40" y="3"/>
                    <a:pt x="40" y="3"/>
                  </a:cubicBezTo>
                  <a:cubicBezTo>
                    <a:pt x="41" y="1"/>
                    <a:pt x="43" y="0"/>
                    <a:pt x="45" y="1"/>
                  </a:cubicBezTo>
                  <a:cubicBezTo>
                    <a:pt x="47" y="2"/>
                    <a:pt x="48" y="4"/>
                    <a:pt x="48" y="6"/>
                  </a:cubicBezTo>
                  <a:cubicBezTo>
                    <a:pt x="8" y="108"/>
                    <a:pt x="8" y="108"/>
                    <a:pt x="8" y="108"/>
                  </a:cubicBezTo>
                  <a:cubicBezTo>
                    <a:pt x="8" y="110"/>
                    <a:pt x="6" y="111"/>
                    <a:pt x="5" y="111"/>
                  </a:cubicBezTo>
                  <a:close/>
                </a:path>
              </a:pathLst>
            </a:cu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p:cNvSpPr>
            <p:nvPr/>
          </p:nvSpPr>
          <p:spPr bwMode="auto">
            <a:xfrm>
              <a:off x="4557713" y="2636838"/>
              <a:ext cx="107950" cy="246063"/>
            </a:xfrm>
            <a:custGeom>
              <a:avLst/>
              <a:gdLst>
                <a:gd name="T0" fmla="*/ 44 w 49"/>
                <a:gd name="T1" fmla="*/ 111 h 111"/>
                <a:gd name="T2" fmla="*/ 41 w 49"/>
                <a:gd name="T3" fmla="*/ 108 h 111"/>
                <a:gd name="T4" fmla="*/ 1 w 49"/>
                <a:gd name="T5" fmla="*/ 6 h 111"/>
                <a:gd name="T6" fmla="*/ 3 w 49"/>
                <a:gd name="T7" fmla="*/ 1 h 111"/>
                <a:gd name="T8" fmla="*/ 9 w 49"/>
                <a:gd name="T9" fmla="*/ 3 h 111"/>
                <a:gd name="T10" fmla="*/ 48 w 49"/>
                <a:gd name="T11" fmla="*/ 105 h 111"/>
                <a:gd name="T12" fmla="*/ 46 w 49"/>
                <a:gd name="T13" fmla="*/ 110 h 111"/>
                <a:gd name="T14" fmla="*/ 44 w 49"/>
                <a:gd name="T15"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11">
                  <a:moveTo>
                    <a:pt x="44" y="111"/>
                  </a:moveTo>
                  <a:cubicBezTo>
                    <a:pt x="43" y="111"/>
                    <a:pt x="41" y="110"/>
                    <a:pt x="41" y="108"/>
                  </a:cubicBezTo>
                  <a:cubicBezTo>
                    <a:pt x="1" y="6"/>
                    <a:pt x="1" y="6"/>
                    <a:pt x="1" y="6"/>
                  </a:cubicBezTo>
                  <a:cubicBezTo>
                    <a:pt x="0" y="4"/>
                    <a:pt x="1" y="2"/>
                    <a:pt x="3" y="1"/>
                  </a:cubicBezTo>
                  <a:cubicBezTo>
                    <a:pt x="5" y="0"/>
                    <a:pt x="8" y="1"/>
                    <a:pt x="9" y="3"/>
                  </a:cubicBezTo>
                  <a:cubicBezTo>
                    <a:pt x="48" y="105"/>
                    <a:pt x="48" y="105"/>
                    <a:pt x="48" y="105"/>
                  </a:cubicBezTo>
                  <a:cubicBezTo>
                    <a:pt x="49" y="107"/>
                    <a:pt x="48" y="110"/>
                    <a:pt x="46" y="110"/>
                  </a:cubicBezTo>
                  <a:cubicBezTo>
                    <a:pt x="45" y="111"/>
                    <a:pt x="45" y="111"/>
                    <a:pt x="44" y="111"/>
                  </a:cubicBezTo>
                  <a:close/>
                </a:path>
              </a:pathLst>
            </a:cu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Oval 40"/>
            <p:cNvSpPr>
              <a:spLocks noChangeArrowheads="1"/>
            </p:cNvSpPr>
            <p:nvPr/>
          </p:nvSpPr>
          <p:spPr bwMode="auto">
            <a:xfrm>
              <a:off x="4770438" y="2616200"/>
              <a:ext cx="57150" cy="60325"/>
            </a:xfrm>
            <a:prstGeom prst="ellipse">
              <a:avLst/>
            </a:pr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Oval 41"/>
            <p:cNvSpPr>
              <a:spLocks noChangeArrowheads="1"/>
            </p:cNvSpPr>
            <p:nvPr/>
          </p:nvSpPr>
          <p:spPr bwMode="auto">
            <a:xfrm>
              <a:off x="4537076" y="2616200"/>
              <a:ext cx="60325" cy="60325"/>
            </a:xfrm>
            <a:prstGeom prst="ellipse">
              <a:avLst/>
            </a:pr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p:cNvSpPr>
            <p:nvPr/>
          </p:nvSpPr>
          <p:spPr bwMode="auto">
            <a:xfrm>
              <a:off x="7542213" y="5167313"/>
              <a:ext cx="365125" cy="47625"/>
            </a:xfrm>
            <a:custGeom>
              <a:avLst/>
              <a:gdLst>
                <a:gd name="T0" fmla="*/ 154 w 165"/>
                <a:gd name="T1" fmla="*/ 22 h 22"/>
                <a:gd name="T2" fmla="*/ 11 w 165"/>
                <a:gd name="T3" fmla="*/ 22 h 22"/>
                <a:gd name="T4" fmla="*/ 0 w 165"/>
                <a:gd name="T5" fmla="*/ 11 h 22"/>
                <a:gd name="T6" fmla="*/ 0 w 165"/>
                <a:gd name="T7" fmla="*/ 11 h 22"/>
                <a:gd name="T8" fmla="*/ 11 w 165"/>
                <a:gd name="T9" fmla="*/ 0 h 22"/>
                <a:gd name="T10" fmla="*/ 154 w 165"/>
                <a:gd name="T11" fmla="*/ 0 h 22"/>
                <a:gd name="T12" fmla="*/ 165 w 165"/>
                <a:gd name="T13" fmla="*/ 11 h 22"/>
                <a:gd name="T14" fmla="*/ 165 w 165"/>
                <a:gd name="T15" fmla="*/ 11 h 22"/>
                <a:gd name="T16" fmla="*/ 154 w 165"/>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2">
                  <a:moveTo>
                    <a:pt x="154" y="22"/>
                  </a:moveTo>
                  <a:cubicBezTo>
                    <a:pt x="11" y="22"/>
                    <a:pt x="11" y="22"/>
                    <a:pt x="11" y="22"/>
                  </a:cubicBezTo>
                  <a:cubicBezTo>
                    <a:pt x="5" y="22"/>
                    <a:pt x="0" y="17"/>
                    <a:pt x="0" y="11"/>
                  </a:cubicBezTo>
                  <a:cubicBezTo>
                    <a:pt x="0" y="11"/>
                    <a:pt x="0" y="11"/>
                    <a:pt x="0" y="11"/>
                  </a:cubicBezTo>
                  <a:cubicBezTo>
                    <a:pt x="0" y="5"/>
                    <a:pt x="5" y="0"/>
                    <a:pt x="11" y="0"/>
                  </a:cubicBezTo>
                  <a:cubicBezTo>
                    <a:pt x="154" y="0"/>
                    <a:pt x="154" y="0"/>
                    <a:pt x="154" y="0"/>
                  </a:cubicBezTo>
                  <a:cubicBezTo>
                    <a:pt x="160" y="0"/>
                    <a:pt x="165" y="5"/>
                    <a:pt x="165" y="11"/>
                  </a:cubicBezTo>
                  <a:cubicBezTo>
                    <a:pt x="165" y="11"/>
                    <a:pt x="165" y="11"/>
                    <a:pt x="165" y="11"/>
                  </a:cubicBezTo>
                  <a:cubicBezTo>
                    <a:pt x="165" y="17"/>
                    <a:pt x="160" y="22"/>
                    <a:pt x="154" y="2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p:cNvSpPr>
            <p:nvPr/>
          </p:nvSpPr>
          <p:spPr bwMode="auto">
            <a:xfrm>
              <a:off x="7600951" y="5235575"/>
              <a:ext cx="246063" cy="49213"/>
            </a:xfrm>
            <a:custGeom>
              <a:avLst/>
              <a:gdLst>
                <a:gd name="T0" fmla="*/ 102 w 111"/>
                <a:gd name="T1" fmla="*/ 22 h 22"/>
                <a:gd name="T2" fmla="*/ 9 w 111"/>
                <a:gd name="T3" fmla="*/ 22 h 22"/>
                <a:gd name="T4" fmla="*/ 0 w 111"/>
                <a:gd name="T5" fmla="*/ 13 h 22"/>
                <a:gd name="T6" fmla="*/ 0 w 111"/>
                <a:gd name="T7" fmla="*/ 9 h 22"/>
                <a:gd name="T8" fmla="*/ 9 w 111"/>
                <a:gd name="T9" fmla="*/ 0 h 22"/>
                <a:gd name="T10" fmla="*/ 102 w 111"/>
                <a:gd name="T11" fmla="*/ 0 h 22"/>
                <a:gd name="T12" fmla="*/ 111 w 111"/>
                <a:gd name="T13" fmla="*/ 9 h 22"/>
                <a:gd name="T14" fmla="*/ 111 w 111"/>
                <a:gd name="T15" fmla="*/ 13 h 22"/>
                <a:gd name="T16" fmla="*/ 102 w 111"/>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2">
                  <a:moveTo>
                    <a:pt x="102" y="22"/>
                  </a:moveTo>
                  <a:cubicBezTo>
                    <a:pt x="9" y="22"/>
                    <a:pt x="9" y="22"/>
                    <a:pt x="9" y="22"/>
                  </a:cubicBezTo>
                  <a:cubicBezTo>
                    <a:pt x="4" y="22"/>
                    <a:pt x="0" y="18"/>
                    <a:pt x="0" y="13"/>
                  </a:cubicBezTo>
                  <a:cubicBezTo>
                    <a:pt x="0" y="9"/>
                    <a:pt x="0" y="9"/>
                    <a:pt x="0" y="9"/>
                  </a:cubicBezTo>
                  <a:cubicBezTo>
                    <a:pt x="0" y="4"/>
                    <a:pt x="4" y="0"/>
                    <a:pt x="9" y="0"/>
                  </a:cubicBezTo>
                  <a:cubicBezTo>
                    <a:pt x="102" y="0"/>
                    <a:pt x="102" y="0"/>
                    <a:pt x="102" y="0"/>
                  </a:cubicBezTo>
                  <a:cubicBezTo>
                    <a:pt x="107" y="0"/>
                    <a:pt x="111" y="4"/>
                    <a:pt x="111" y="9"/>
                  </a:cubicBezTo>
                  <a:cubicBezTo>
                    <a:pt x="111" y="13"/>
                    <a:pt x="111" y="13"/>
                    <a:pt x="111" y="13"/>
                  </a:cubicBezTo>
                  <a:cubicBezTo>
                    <a:pt x="111" y="18"/>
                    <a:pt x="107" y="22"/>
                    <a:pt x="102" y="2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p:cNvSpPr>
            <p:nvPr/>
          </p:nvSpPr>
          <p:spPr bwMode="auto">
            <a:xfrm>
              <a:off x="7542213" y="5100638"/>
              <a:ext cx="365125" cy="49213"/>
            </a:xfrm>
            <a:custGeom>
              <a:avLst/>
              <a:gdLst>
                <a:gd name="T0" fmla="*/ 154 w 165"/>
                <a:gd name="T1" fmla="*/ 22 h 22"/>
                <a:gd name="T2" fmla="*/ 11 w 165"/>
                <a:gd name="T3" fmla="*/ 22 h 22"/>
                <a:gd name="T4" fmla="*/ 0 w 165"/>
                <a:gd name="T5" fmla="*/ 11 h 22"/>
                <a:gd name="T6" fmla="*/ 0 w 165"/>
                <a:gd name="T7" fmla="*/ 11 h 22"/>
                <a:gd name="T8" fmla="*/ 11 w 165"/>
                <a:gd name="T9" fmla="*/ 0 h 22"/>
                <a:gd name="T10" fmla="*/ 154 w 165"/>
                <a:gd name="T11" fmla="*/ 0 h 22"/>
                <a:gd name="T12" fmla="*/ 165 w 165"/>
                <a:gd name="T13" fmla="*/ 11 h 22"/>
                <a:gd name="T14" fmla="*/ 165 w 165"/>
                <a:gd name="T15" fmla="*/ 11 h 22"/>
                <a:gd name="T16" fmla="*/ 154 w 165"/>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2">
                  <a:moveTo>
                    <a:pt x="154" y="22"/>
                  </a:moveTo>
                  <a:cubicBezTo>
                    <a:pt x="11" y="22"/>
                    <a:pt x="11" y="22"/>
                    <a:pt x="11" y="22"/>
                  </a:cubicBezTo>
                  <a:cubicBezTo>
                    <a:pt x="5" y="22"/>
                    <a:pt x="0" y="17"/>
                    <a:pt x="0" y="11"/>
                  </a:cubicBezTo>
                  <a:cubicBezTo>
                    <a:pt x="0" y="11"/>
                    <a:pt x="0" y="11"/>
                    <a:pt x="0" y="11"/>
                  </a:cubicBezTo>
                  <a:cubicBezTo>
                    <a:pt x="0" y="5"/>
                    <a:pt x="5" y="0"/>
                    <a:pt x="11" y="0"/>
                  </a:cubicBezTo>
                  <a:cubicBezTo>
                    <a:pt x="154" y="0"/>
                    <a:pt x="154" y="0"/>
                    <a:pt x="154" y="0"/>
                  </a:cubicBezTo>
                  <a:cubicBezTo>
                    <a:pt x="160" y="0"/>
                    <a:pt x="165" y="5"/>
                    <a:pt x="165" y="11"/>
                  </a:cubicBezTo>
                  <a:cubicBezTo>
                    <a:pt x="165" y="11"/>
                    <a:pt x="165" y="11"/>
                    <a:pt x="165" y="11"/>
                  </a:cubicBezTo>
                  <a:cubicBezTo>
                    <a:pt x="165" y="17"/>
                    <a:pt x="160" y="22"/>
                    <a:pt x="154" y="2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noEditPoints="1"/>
            </p:cNvSpPr>
            <p:nvPr/>
          </p:nvSpPr>
          <p:spPr bwMode="auto">
            <a:xfrm>
              <a:off x="7300913" y="3971925"/>
              <a:ext cx="847725" cy="1108075"/>
            </a:xfrm>
            <a:custGeom>
              <a:avLst/>
              <a:gdLst>
                <a:gd name="T0" fmla="*/ 273 w 383"/>
                <a:gd name="T1" fmla="*/ 479 h 501"/>
                <a:gd name="T2" fmla="*/ 271 w 383"/>
                <a:gd name="T3" fmla="*/ 479 h 501"/>
                <a:gd name="T4" fmla="*/ 383 w 383"/>
                <a:gd name="T5" fmla="*/ 177 h 501"/>
                <a:gd name="T6" fmla="*/ 192 w 383"/>
                <a:gd name="T7" fmla="*/ 0 h 501"/>
                <a:gd name="T8" fmla="*/ 0 w 383"/>
                <a:gd name="T9" fmla="*/ 177 h 501"/>
                <a:gd name="T10" fmla="*/ 112 w 383"/>
                <a:gd name="T11" fmla="*/ 479 h 501"/>
                <a:gd name="T12" fmla="*/ 110 w 383"/>
                <a:gd name="T13" fmla="*/ 479 h 501"/>
                <a:gd name="T14" fmla="*/ 97 w 383"/>
                <a:gd name="T15" fmla="*/ 490 h 501"/>
                <a:gd name="T16" fmla="*/ 110 w 383"/>
                <a:gd name="T17" fmla="*/ 501 h 501"/>
                <a:gd name="T18" fmla="*/ 273 w 383"/>
                <a:gd name="T19" fmla="*/ 501 h 501"/>
                <a:gd name="T20" fmla="*/ 286 w 383"/>
                <a:gd name="T21" fmla="*/ 490 h 501"/>
                <a:gd name="T22" fmla="*/ 273 w 383"/>
                <a:gd name="T23" fmla="*/ 479 h 501"/>
                <a:gd name="T24" fmla="*/ 255 w 383"/>
                <a:gd name="T25" fmla="*/ 303 h 501"/>
                <a:gd name="T26" fmla="*/ 215 w 383"/>
                <a:gd name="T27" fmla="*/ 381 h 501"/>
                <a:gd name="T28" fmla="*/ 215 w 383"/>
                <a:gd name="T29" fmla="*/ 470 h 501"/>
                <a:gd name="T30" fmla="*/ 208 w 383"/>
                <a:gd name="T31" fmla="*/ 476 h 501"/>
                <a:gd name="T32" fmla="*/ 201 w 383"/>
                <a:gd name="T33" fmla="*/ 470 h 501"/>
                <a:gd name="T34" fmla="*/ 201 w 383"/>
                <a:gd name="T35" fmla="*/ 380 h 501"/>
                <a:gd name="T36" fmla="*/ 202 w 383"/>
                <a:gd name="T37" fmla="*/ 377 h 501"/>
                <a:gd name="T38" fmla="*/ 238 w 383"/>
                <a:gd name="T39" fmla="*/ 307 h 501"/>
                <a:gd name="T40" fmla="*/ 145 w 383"/>
                <a:gd name="T41" fmla="*/ 307 h 501"/>
                <a:gd name="T42" fmla="*/ 181 w 383"/>
                <a:gd name="T43" fmla="*/ 377 h 501"/>
                <a:gd name="T44" fmla="*/ 182 w 383"/>
                <a:gd name="T45" fmla="*/ 380 h 501"/>
                <a:gd name="T46" fmla="*/ 182 w 383"/>
                <a:gd name="T47" fmla="*/ 470 h 501"/>
                <a:gd name="T48" fmla="*/ 175 w 383"/>
                <a:gd name="T49" fmla="*/ 476 h 501"/>
                <a:gd name="T50" fmla="*/ 168 w 383"/>
                <a:gd name="T51" fmla="*/ 470 h 501"/>
                <a:gd name="T52" fmla="*/ 168 w 383"/>
                <a:gd name="T53" fmla="*/ 381 h 501"/>
                <a:gd name="T54" fmla="*/ 128 w 383"/>
                <a:gd name="T55" fmla="*/ 303 h 501"/>
                <a:gd name="T56" fmla="*/ 128 w 383"/>
                <a:gd name="T57" fmla="*/ 297 h 501"/>
                <a:gd name="T58" fmla="*/ 134 w 383"/>
                <a:gd name="T59" fmla="*/ 294 h 501"/>
                <a:gd name="T60" fmla="*/ 249 w 383"/>
                <a:gd name="T61" fmla="*/ 294 h 501"/>
                <a:gd name="T62" fmla="*/ 255 w 383"/>
                <a:gd name="T63" fmla="*/ 297 h 501"/>
                <a:gd name="T64" fmla="*/ 255 w 383"/>
                <a:gd name="T65" fmla="*/ 303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3" h="501">
                  <a:moveTo>
                    <a:pt x="273" y="479"/>
                  </a:moveTo>
                  <a:cubicBezTo>
                    <a:pt x="271" y="479"/>
                    <a:pt x="271" y="479"/>
                    <a:pt x="271" y="479"/>
                  </a:cubicBezTo>
                  <a:cubicBezTo>
                    <a:pt x="271" y="363"/>
                    <a:pt x="383" y="290"/>
                    <a:pt x="383" y="177"/>
                  </a:cubicBezTo>
                  <a:cubicBezTo>
                    <a:pt x="383" y="97"/>
                    <a:pt x="305" y="0"/>
                    <a:pt x="192" y="0"/>
                  </a:cubicBezTo>
                  <a:cubicBezTo>
                    <a:pt x="62" y="0"/>
                    <a:pt x="0" y="97"/>
                    <a:pt x="0" y="177"/>
                  </a:cubicBezTo>
                  <a:cubicBezTo>
                    <a:pt x="0" y="290"/>
                    <a:pt x="112" y="363"/>
                    <a:pt x="112" y="479"/>
                  </a:cubicBezTo>
                  <a:cubicBezTo>
                    <a:pt x="110" y="479"/>
                    <a:pt x="110" y="479"/>
                    <a:pt x="110" y="479"/>
                  </a:cubicBezTo>
                  <a:cubicBezTo>
                    <a:pt x="103" y="479"/>
                    <a:pt x="97" y="484"/>
                    <a:pt x="97" y="490"/>
                  </a:cubicBezTo>
                  <a:cubicBezTo>
                    <a:pt x="97" y="496"/>
                    <a:pt x="103" y="501"/>
                    <a:pt x="110" y="501"/>
                  </a:cubicBezTo>
                  <a:cubicBezTo>
                    <a:pt x="273" y="501"/>
                    <a:pt x="273" y="501"/>
                    <a:pt x="273" y="501"/>
                  </a:cubicBezTo>
                  <a:cubicBezTo>
                    <a:pt x="280" y="501"/>
                    <a:pt x="286" y="496"/>
                    <a:pt x="286" y="490"/>
                  </a:cubicBezTo>
                  <a:cubicBezTo>
                    <a:pt x="286" y="484"/>
                    <a:pt x="280" y="479"/>
                    <a:pt x="273" y="479"/>
                  </a:cubicBezTo>
                  <a:close/>
                  <a:moveTo>
                    <a:pt x="255" y="303"/>
                  </a:moveTo>
                  <a:cubicBezTo>
                    <a:pt x="215" y="381"/>
                    <a:pt x="215" y="381"/>
                    <a:pt x="215" y="381"/>
                  </a:cubicBezTo>
                  <a:cubicBezTo>
                    <a:pt x="215" y="470"/>
                    <a:pt x="215" y="470"/>
                    <a:pt x="215" y="470"/>
                  </a:cubicBezTo>
                  <a:cubicBezTo>
                    <a:pt x="215" y="473"/>
                    <a:pt x="212" y="476"/>
                    <a:pt x="208" y="476"/>
                  </a:cubicBezTo>
                  <a:cubicBezTo>
                    <a:pt x="204" y="476"/>
                    <a:pt x="201" y="473"/>
                    <a:pt x="201" y="470"/>
                  </a:cubicBezTo>
                  <a:cubicBezTo>
                    <a:pt x="201" y="380"/>
                    <a:pt x="201" y="380"/>
                    <a:pt x="201" y="380"/>
                  </a:cubicBezTo>
                  <a:cubicBezTo>
                    <a:pt x="201" y="379"/>
                    <a:pt x="202" y="377"/>
                    <a:pt x="202" y="377"/>
                  </a:cubicBezTo>
                  <a:cubicBezTo>
                    <a:pt x="238" y="307"/>
                    <a:pt x="238" y="307"/>
                    <a:pt x="238" y="307"/>
                  </a:cubicBezTo>
                  <a:cubicBezTo>
                    <a:pt x="145" y="307"/>
                    <a:pt x="145" y="307"/>
                    <a:pt x="145" y="307"/>
                  </a:cubicBezTo>
                  <a:cubicBezTo>
                    <a:pt x="181" y="377"/>
                    <a:pt x="181" y="377"/>
                    <a:pt x="181" y="377"/>
                  </a:cubicBezTo>
                  <a:cubicBezTo>
                    <a:pt x="181" y="377"/>
                    <a:pt x="182" y="379"/>
                    <a:pt x="182" y="380"/>
                  </a:cubicBezTo>
                  <a:cubicBezTo>
                    <a:pt x="182" y="470"/>
                    <a:pt x="182" y="470"/>
                    <a:pt x="182" y="470"/>
                  </a:cubicBezTo>
                  <a:cubicBezTo>
                    <a:pt x="182" y="473"/>
                    <a:pt x="179" y="476"/>
                    <a:pt x="175" y="476"/>
                  </a:cubicBezTo>
                  <a:cubicBezTo>
                    <a:pt x="171" y="476"/>
                    <a:pt x="168" y="473"/>
                    <a:pt x="168" y="470"/>
                  </a:cubicBezTo>
                  <a:cubicBezTo>
                    <a:pt x="168" y="381"/>
                    <a:pt x="168" y="381"/>
                    <a:pt x="168" y="381"/>
                  </a:cubicBezTo>
                  <a:cubicBezTo>
                    <a:pt x="128" y="303"/>
                    <a:pt x="128" y="303"/>
                    <a:pt x="128" y="303"/>
                  </a:cubicBezTo>
                  <a:cubicBezTo>
                    <a:pt x="127" y="301"/>
                    <a:pt x="127" y="299"/>
                    <a:pt x="128" y="297"/>
                  </a:cubicBezTo>
                  <a:cubicBezTo>
                    <a:pt x="130" y="295"/>
                    <a:pt x="132" y="294"/>
                    <a:pt x="134" y="294"/>
                  </a:cubicBezTo>
                  <a:cubicBezTo>
                    <a:pt x="249" y="294"/>
                    <a:pt x="249" y="294"/>
                    <a:pt x="249" y="294"/>
                  </a:cubicBezTo>
                  <a:cubicBezTo>
                    <a:pt x="251" y="294"/>
                    <a:pt x="253" y="295"/>
                    <a:pt x="255" y="297"/>
                  </a:cubicBezTo>
                  <a:cubicBezTo>
                    <a:pt x="256" y="299"/>
                    <a:pt x="256" y="301"/>
                    <a:pt x="255" y="30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p:cNvSpPr>
            <p:nvPr/>
          </p:nvSpPr>
          <p:spPr bwMode="auto">
            <a:xfrm>
              <a:off x="6278563" y="5275263"/>
              <a:ext cx="1447800" cy="1582738"/>
            </a:xfrm>
            <a:custGeom>
              <a:avLst/>
              <a:gdLst>
                <a:gd name="T0" fmla="*/ 653 w 653"/>
                <a:gd name="T1" fmla="*/ 0 h 715"/>
                <a:gd name="T2" fmla="*/ 653 w 653"/>
                <a:gd name="T3" fmla="*/ 180 h 715"/>
                <a:gd name="T4" fmla="*/ 512 w 653"/>
                <a:gd name="T5" fmla="*/ 320 h 715"/>
                <a:gd name="T6" fmla="*/ 141 w 653"/>
                <a:gd name="T7" fmla="*/ 320 h 715"/>
                <a:gd name="T8" fmla="*/ 0 w 653"/>
                <a:gd name="T9" fmla="*/ 460 h 715"/>
                <a:gd name="T10" fmla="*/ 0 w 653"/>
                <a:gd name="T11" fmla="*/ 715 h 715"/>
              </a:gdLst>
              <a:ahLst/>
              <a:cxnLst>
                <a:cxn ang="0">
                  <a:pos x="T0" y="T1"/>
                </a:cxn>
                <a:cxn ang="0">
                  <a:pos x="T2" y="T3"/>
                </a:cxn>
                <a:cxn ang="0">
                  <a:pos x="T4" y="T5"/>
                </a:cxn>
                <a:cxn ang="0">
                  <a:pos x="T6" y="T7"/>
                </a:cxn>
                <a:cxn ang="0">
                  <a:pos x="T8" y="T9"/>
                </a:cxn>
                <a:cxn ang="0">
                  <a:pos x="T10" y="T11"/>
                </a:cxn>
              </a:cxnLst>
              <a:rect l="0" t="0" r="r" b="b"/>
              <a:pathLst>
                <a:path w="653" h="715">
                  <a:moveTo>
                    <a:pt x="653" y="0"/>
                  </a:moveTo>
                  <a:cubicBezTo>
                    <a:pt x="653" y="180"/>
                    <a:pt x="653" y="180"/>
                    <a:pt x="653" y="180"/>
                  </a:cubicBezTo>
                  <a:cubicBezTo>
                    <a:pt x="653" y="257"/>
                    <a:pt x="590" y="320"/>
                    <a:pt x="512" y="320"/>
                  </a:cubicBezTo>
                  <a:cubicBezTo>
                    <a:pt x="141" y="320"/>
                    <a:pt x="141" y="320"/>
                    <a:pt x="141" y="320"/>
                  </a:cubicBezTo>
                  <a:cubicBezTo>
                    <a:pt x="63" y="320"/>
                    <a:pt x="0" y="383"/>
                    <a:pt x="0" y="460"/>
                  </a:cubicBezTo>
                  <a:cubicBezTo>
                    <a:pt x="0" y="715"/>
                    <a:pt x="0" y="715"/>
                    <a:pt x="0" y="715"/>
                  </a:cubicBezTo>
                </a:path>
              </a:pathLst>
            </a:custGeom>
            <a:noFill/>
            <a:ln w="889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p:cNvSpPr>
            <p:nvPr/>
          </p:nvSpPr>
          <p:spPr bwMode="auto">
            <a:xfrm>
              <a:off x="6910388" y="4354513"/>
              <a:ext cx="196850" cy="38100"/>
            </a:xfrm>
            <a:custGeom>
              <a:avLst/>
              <a:gdLst>
                <a:gd name="T0" fmla="*/ 0 w 89"/>
                <a:gd name="T1" fmla="*/ 17 h 17"/>
                <a:gd name="T2" fmla="*/ 89 w 89"/>
                <a:gd name="T3" fmla="*/ 17 h 17"/>
                <a:gd name="T4" fmla="*/ 89 w 89"/>
                <a:gd name="T5" fmla="*/ 17 h 17"/>
                <a:gd name="T6" fmla="*/ 89 w 89"/>
                <a:gd name="T7" fmla="*/ 10 h 17"/>
                <a:gd name="T8" fmla="*/ 79 w 89"/>
                <a:gd name="T9" fmla="*/ 0 h 17"/>
                <a:gd name="T10" fmla="*/ 10 w 89"/>
                <a:gd name="T11" fmla="*/ 0 h 17"/>
                <a:gd name="T12" fmla="*/ 0 w 89"/>
                <a:gd name="T13" fmla="*/ 10 h 17"/>
                <a:gd name="T14" fmla="*/ 0 w 89"/>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7">
                  <a:moveTo>
                    <a:pt x="0" y="17"/>
                  </a:moveTo>
                  <a:cubicBezTo>
                    <a:pt x="89" y="17"/>
                    <a:pt x="89" y="17"/>
                    <a:pt x="89" y="17"/>
                  </a:cubicBezTo>
                  <a:cubicBezTo>
                    <a:pt x="89" y="17"/>
                    <a:pt x="89" y="17"/>
                    <a:pt x="89" y="17"/>
                  </a:cubicBezTo>
                  <a:cubicBezTo>
                    <a:pt x="89" y="10"/>
                    <a:pt x="89" y="10"/>
                    <a:pt x="89" y="10"/>
                  </a:cubicBezTo>
                  <a:cubicBezTo>
                    <a:pt x="89" y="4"/>
                    <a:pt x="84" y="0"/>
                    <a:pt x="79" y="0"/>
                  </a:cubicBezTo>
                  <a:cubicBezTo>
                    <a:pt x="10" y="0"/>
                    <a:pt x="10" y="0"/>
                    <a:pt x="10" y="0"/>
                  </a:cubicBezTo>
                  <a:cubicBezTo>
                    <a:pt x="5" y="0"/>
                    <a:pt x="0" y="4"/>
                    <a:pt x="0" y="10"/>
                  </a:cubicBezTo>
                  <a:cubicBezTo>
                    <a:pt x="0" y="17"/>
                    <a:pt x="0" y="17"/>
                    <a:pt x="0" y="1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p:nvSpPr>
          <p:spPr bwMode="auto">
            <a:xfrm>
              <a:off x="6911976" y="4410075"/>
              <a:ext cx="193675" cy="26988"/>
            </a:xfrm>
            <a:custGeom>
              <a:avLst/>
              <a:gdLst>
                <a:gd name="T0" fmla="*/ 87 w 87"/>
                <a:gd name="T1" fmla="*/ 0 h 12"/>
                <a:gd name="T2" fmla="*/ 0 w 87"/>
                <a:gd name="T3" fmla="*/ 0 h 12"/>
                <a:gd name="T4" fmla="*/ 2 w 87"/>
                <a:gd name="T5" fmla="*/ 12 h 12"/>
                <a:gd name="T6" fmla="*/ 85 w 87"/>
                <a:gd name="T7" fmla="*/ 12 h 12"/>
                <a:gd name="T8" fmla="*/ 87 w 87"/>
                <a:gd name="T9" fmla="*/ 0 h 12"/>
              </a:gdLst>
              <a:ahLst/>
              <a:cxnLst>
                <a:cxn ang="0">
                  <a:pos x="T0" y="T1"/>
                </a:cxn>
                <a:cxn ang="0">
                  <a:pos x="T2" y="T3"/>
                </a:cxn>
                <a:cxn ang="0">
                  <a:pos x="T4" y="T5"/>
                </a:cxn>
                <a:cxn ang="0">
                  <a:pos x="T6" y="T7"/>
                </a:cxn>
                <a:cxn ang="0">
                  <a:pos x="T8" y="T9"/>
                </a:cxn>
              </a:cxnLst>
              <a:rect l="0" t="0" r="r" b="b"/>
              <a:pathLst>
                <a:path w="87" h="12">
                  <a:moveTo>
                    <a:pt x="87" y="0"/>
                  </a:moveTo>
                  <a:cubicBezTo>
                    <a:pt x="0" y="0"/>
                    <a:pt x="0" y="0"/>
                    <a:pt x="0" y="0"/>
                  </a:cubicBezTo>
                  <a:cubicBezTo>
                    <a:pt x="0" y="4"/>
                    <a:pt x="1" y="8"/>
                    <a:pt x="2" y="12"/>
                  </a:cubicBezTo>
                  <a:cubicBezTo>
                    <a:pt x="85" y="12"/>
                    <a:pt x="85" y="12"/>
                    <a:pt x="85" y="12"/>
                  </a:cubicBezTo>
                  <a:cubicBezTo>
                    <a:pt x="86" y="8"/>
                    <a:pt x="87" y="4"/>
                    <a:pt x="8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p:cNvSpPr>
            <p:nvPr/>
          </p:nvSpPr>
          <p:spPr bwMode="auto">
            <a:xfrm>
              <a:off x="6926263" y="4451350"/>
              <a:ext cx="165100" cy="47625"/>
            </a:xfrm>
            <a:custGeom>
              <a:avLst/>
              <a:gdLst>
                <a:gd name="T0" fmla="*/ 0 w 75"/>
                <a:gd name="T1" fmla="*/ 0 h 21"/>
                <a:gd name="T2" fmla="*/ 38 w 75"/>
                <a:gd name="T3" fmla="*/ 21 h 21"/>
                <a:gd name="T4" fmla="*/ 38 w 75"/>
                <a:gd name="T5" fmla="*/ 21 h 21"/>
                <a:gd name="T6" fmla="*/ 75 w 75"/>
                <a:gd name="T7" fmla="*/ 0 h 21"/>
                <a:gd name="T8" fmla="*/ 0 w 75"/>
                <a:gd name="T9" fmla="*/ 0 h 21"/>
              </a:gdLst>
              <a:ahLst/>
              <a:cxnLst>
                <a:cxn ang="0">
                  <a:pos x="T0" y="T1"/>
                </a:cxn>
                <a:cxn ang="0">
                  <a:pos x="T2" y="T3"/>
                </a:cxn>
                <a:cxn ang="0">
                  <a:pos x="T4" y="T5"/>
                </a:cxn>
                <a:cxn ang="0">
                  <a:pos x="T6" y="T7"/>
                </a:cxn>
                <a:cxn ang="0">
                  <a:pos x="T8" y="T9"/>
                </a:cxn>
              </a:cxnLst>
              <a:rect l="0" t="0" r="r" b="b"/>
              <a:pathLst>
                <a:path w="75" h="21">
                  <a:moveTo>
                    <a:pt x="0" y="0"/>
                  </a:moveTo>
                  <a:cubicBezTo>
                    <a:pt x="8" y="13"/>
                    <a:pt x="22" y="21"/>
                    <a:pt x="38" y="21"/>
                  </a:cubicBezTo>
                  <a:cubicBezTo>
                    <a:pt x="38" y="21"/>
                    <a:pt x="38" y="21"/>
                    <a:pt x="38" y="21"/>
                  </a:cubicBezTo>
                  <a:cubicBezTo>
                    <a:pt x="53" y="21"/>
                    <a:pt x="67" y="13"/>
                    <a:pt x="75" y="0"/>
                  </a:cubicBez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noEditPoints="1"/>
            </p:cNvSpPr>
            <p:nvPr/>
          </p:nvSpPr>
          <p:spPr bwMode="auto">
            <a:xfrm>
              <a:off x="6791326" y="3783013"/>
              <a:ext cx="438150" cy="550863"/>
            </a:xfrm>
            <a:custGeom>
              <a:avLst/>
              <a:gdLst>
                <a:gd name="T0" fmla="*/ 99 w 198"/>
                <a:gd name="T1" fmla="*/ 0 h 249"/>
                <a:gd name="T2" fmla="*/ 0 w 198"/>
                <a:gd name="T3" fmla="*/ 87 h 249"/>
                <a:gd name="T4" fmla="*/ 54 w 198"/>
                <a:gd name="T5" fmla="*/ 239 h 249"/>
                <a:gd name="T6" fmla="*/ 67 w 198"/>
                <a:gd name="T7" fmla="*/ 249 h 249"/>
                <a:gd name="T8" fmla="*/ 130 w 198"/>
                <a:gd name="T9" fmla="*/ 249 h 249"/>
                <a:gd name="T10" fmla="*/ 143 w 198"/>
                <a:gd name="T11" fmla="*/ 239 h 249"/>
                <a:gd name="T12" fmla="*/ 198 w 198"/>
                <a:gd name="T13" fmla="*/ 87 h 249"/>
                <a:gd name="T14" fmla="*/ 99 w 198"/>
                <a:gd name="T15" fmla="*/ 0 h 249"/>
                <a:gd name="T16" fmla="*/ 83 w 198"/>
                <a:gd name="T17" fmla="*/ 225 h 249"/>
                <a:gd name="T18" fmla="*/ 82 w 198"/>
                <a:gd name="T19" fmla="*/ 225 h 249"/>
                <a:gd name="T20" fmla="*/ 78 w 198"/>
                <a:gd name="T21" fmla="*/ 222 h 249"/>
                <a:gd name="T22" fmla="*/ 42 w 198"/>
                <a:gd name="T23" fmla="*/ 127 h 249"/>
                <a:gd name="T24" fmla="*/ 44 w 198"/>
                <a:gd name="T25" fmla="*/ 123 h 249"/>
                <a:gd name="T26" fmla="*/ 49 w 198"/>
                <a:gd name="T27" fmla="*/ 125 h 249"/>
                <a:gd name="T28" fmla="*/ 85 w 198"/>
                <a:gd name="T29" fmla="*/ 220 h 249"/>
                <a:gd name="T30" fmla="*/ 83 w 198"/>
                <a:gd name="T31" fmla="*/ 225 h 249"/>
                <a:gd name="T32" fmla="*/ 108 w 198"/>
                <a:gd name="T33" fmla="*/ 131 h 249"/>
                <a:gd name="T34" fmla="*/ 105 w 198"/>
                <a:gd name="T35" fmla="*/ 130 h 249"/>
                <a:gd name="T36" fmla="*/ 98 w 198"/>
                <a:gd name="T37" fmla="*/ 123 h 249"/>
                <a:gd name="T38" fmla="*/ 92 w 198"/>
                <a:gd name="T39" fmla="*/ 130 h 249"/>
                <a:gd name="T40" fmla="*/ 87 w 198"/>
                <a:gd name="T41" fmla="*/ 130 h 249"/>
                <a:gd name="T42" fmla="*/ 80 w 198"/>
                <a:gd name="T43" fmla="*/ 123 h 249"/>
                <a:gd name="T44" fmla="*/ 73 w 198"/>
                <a:gd name="T45" fmla="*/ 130 h 249"/>
                <a:gd name="T46" fmla="*/ 68 w 198"/>
                <a:gd name="T47" fmla="*/ 130 h 249"/>
                <a:gd name="T48" fmla="*/ 59 w 198"/>
                <a:gd name="T49" fmla="*/ 121 h 249"/>
                <a:gd name="T50" fmla="*/ 59 w 198"/>
                <a:gd name="T51" fmla="*/ 116 h 249"/>
                <a:gd name="T52" fmla="*/ 64 w 198"/>
                <a:gd name="T53" fmla="*/ 116 h 249"/>
                <a:gd name="T54" fmla="*/ 71 w 198"/>
                <a:gd name="T55" fmla="*/ 122 h 249"/>
                <a:gd name="T56" fmla="*/ 77 w 198"/>
                <a:gd name="T57" fmla="*/ 116 h 249"/>
                <a:gd name="T58" fmla="*/ 83 w 198"/>
                <a:gd name="T59" fmla="*/ 116 h 249"/>
                <a:gd name="T60" fmla="*/ 89 w 198"/>
                <a:gd name="T61" fmla="*/ 122 h 249"/>
                <a:gd name="T62" fmla="*/ 96 w 198"/>
                <a:gd name="T63" fmla="*/ 116 h 249"/>
                <a:gd name="T64" fmla="*/ 101 w 198"/>
                <a:gd name="T65" fmla="*/ 116 h 249"/>
                <a:gd name="T66" fmla="*/ 108 w 198"/>
                <a:gd name="T67" fmla="*/ 122 h 249"/>
                <a:gd name="T68" fmla="*/ 114 w 198"/>
                <a:gd name="T69" fmla="*/ 116 h 249"/>
                <a:gd name="T70" fmla="*/ 120 w 198"/>
                <a:gd name="T71" fmla="*/ 116 h 249"/>
                <a:gd name="T72" fmla="*/ 126 w 198"/>
                <a:gd name="T73" fmla="*/ 122 h 249"/>
                <a:gd name="T74" fmla="*/ 133 w 198"/>
                <a:gd name="T75" fmla="*/ 116 h 249"/>
                <a:gd name="T76" fmla="*/ 138 w 198"/>
                <a:gd name="T77" fmla="*/ 116 h 249"/>
                <a:gd name="T78" fmla="*/ 138 w 198"/>
                <a:gd name="T79" fmla="*/ 121 h 249"/>
                <a:gd name="T80" fmla="*/ 129 w 198"/>
                <a:gd name="T81" fmla="*/ 130 h 249"/>
                <a:gd name="T82" fmla="*/ 124 w 198"/>
                <a:gd name="T83" fmla="*/ 130 h 249"/>
                <a:gd name="T84" fmla="*/ 117 w 198"/>
                <a:gd name="T85" fmla="*/ 123 h 249"/>
                <a:gd name="T86" fmla="*/ 110 w 198"/>
                <a:gd name="T87" fmla="*/ 130 h 249"/>
                <a:gd name="T88" fmla="*/ 108 w 198"/>
                <a:gd name="T89" fmla="*/ 131 h 249"/>
                <a:gd name="T90" fmla="*/ 155 w 198"/>
                <a:gd name="T91" fmla="*/ 127 h 249"/>
                <a:gd name="T92" fmla="*/ 119 w 198"/>
                <a:gd name="T93" fmla="*/ 222 h 249"/>
                <a:gd name="T94" fmla="*/ 115 w 198"/>
                <a:gd name="T95" fmla="*/ 225 h 249"/>
                <a:gd name="T96" fmla="*/ 114 w 198"/>
                <a:gd name="T97" fmla="*/ 225 h 249"/>
                <a:gd name="T98" fmla="*/ 112 w 198"/>
                <a:gd name="T99" fmla="*/ 220 h 249"/>
                <a:gd name="T100" fmla="*/ 148 w 198"/>
                <a:gd name="T101" fmla="*/ 125 h 249"/>
                <a:gd name="T102" fmla="*/ 153 w 198"/>
                <a:gd name="T103" fmla="*/ 123 h 249"/>
                <a:gd name="T104" fmla="*/ 155 w 198"/>
                <a:gd name="T105" fmla="*/ 12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8" h="249">
                  <a:moveTo>
                    <a:pt x="99" y="0"/>
                  </a:moveTo>
                  <a:cubicBezTo>
                    <a:pt x="32" y="0"/>
                    <a:pt x="0" y="40"/>
                    <a:pt x="0" y="87"/>
                  </a:cubicBezTo>
                  <a:cubicBezTo>
                    <a:pt x="0" y="145"/>
                    <a:pt x="42" y="185"/>
                    <a:pt x="54" y="239"/>
                  </a:cubicBezTo>
                  <a:cubicBezTo>
                    <a:pt x="56" y="245"/>
                    <a:pt x="61" y="249"/>
                    <a:pt x="67" y="249"/>
                  </a:cubicBezTo>
                  <a:cubicBezTo>
                    <a:pt x="130" y="249"/>
                    <a:pt x="130" y="249"/>
                    <a:pt x="130" y="249"/>
                  </a:cubicBezTo>
                  <a:cubicBezTo>
                    <a:pt x="136" y="249"/>
                    <a:pt x="141" y="245"/>
                    <a:pt x="143" y="239"/>
                  </a:cubicBezTo>
                  <a:cubicBezTo>
                    <a:pt x="155" y="185"/>
                    <a:pt x="198" y="145"/>
                    <a:pt x="198" y="87"/>
                  </a:cubicBezTo>
                  <a:cubicBezTo>
                    <a:pt x="198" y="40"/>
                    <a:pt x="157" y="0"/>
                    <a:pt x="99" y="0"/>
                  </a:cubicBezTo>
                  <a:close/>
                  <a:moveTo>
                    <a:pt x="83" y="225"/>
                  </a:moveTo>
                  <a:cubicBezTo>
                    <a:pt x="83" y="225"/>
                    <a:pt x="82" y="225"/>
                    <a:pt x="82" y="225"/>
                  </a:cubicBezTo>
                  <a:cubicBezTo>
                    <a:pt x="80" y="225"/>
                    <a:pt x="79" y="224"/>
                    <a:pt x="78" y="222"/>
                  </a:cubicBezTo>
                  <a:cubicBezTo>
                    <a:pt x="42" y="127"/>
                    <a:pt x="42" y="127"/>
                    <a:pt x="42" y="127"/>
                  </a:cubicBezTo>
                  <a:cubicBezTo>
                    <a:pt x="41" y="125"/>
                    <a:pt x="42" y="123"/>
                    <a:pt x="44" y="123"/>
                  </a:cubicBezTo>
                  <a:cubicBezTo>
                    <a:pt x="46" y="122"/>
                    <a:pt x="48" y="123"/>
                    <a:pt x="49" y="125"/>
                  </a:cubicBezTo>
                  <a:cubicBezTo>
                    <a:pt x="85" y="220"/>
                    <a:pt x="85" y="220"/>
                    <a:pt x="85" y="220"/>
                  </a:cubicBezTo>
                  <a:cubicBezTo>
                    <a:pt x="86" y="222"/>
                    <a:pt x="85" y="224"/>
                    <a:pt x="83" y="225"/>
                  </a:cubicBezTo>
                  <a:close/>
                  <a:moveTo>
                    <a:pt x="108" y="131"/>
                  </a:moveTo>
                  <a:cubicBezTo>
                    <a:pt x="107" y="131"/>
                    <a:pt x="106" y="131"/>
                    <a:pt x="105" y="130"/>
                  </a:cubicBezTo>
                  <a:cubicBezTo>
                    <a:pt x="98" y="123"/>
                    <a:pt x="98" y="123"/>
                    <a:pt x="98" y="123"/>
                  </a:cubicBezTo>
                  <a:cubicBezTo>
                    <a:pt x="92" y="130"/>
                    <a:pt x="92" y="130"/>
                    <a:pt x="92" y="130"/>
                  </a:cubicBezTo>
                  <a:cubicBezTo>
                    <a:pt x="90" y="131"/>
                    <a:pt x="88" y="131"/>
                    <a:pt x="87" y="130"/>
                  </a:cubicBezTo>
                  <a:cubicBezTo>
                    <a:pt x="80" y="123"/>
                    <a:pt x="80" y="123"/>
                    <a:pt x="80" y="123"/>
                  </a:cubicBezTo>
                  <a:cubicBezTo>
                    <a:pt x="73" y="130"/>
                    <a:pt x="73" y="130"/>
                    <a:pt x="73" y="130"/>
                  </a:cubicBezTo>
                  <a:cubicBezTo>
                    <a:pt x="72" y="131"/>
                    <a:pt x="70" y="131"/>
                    <a:pt x="68" y="130"/>
                  </a:cubicBezTo>
                  <a:cubicBezTo>
                    <a:pt x="59" y="121"/>
                    <a:pt x="59" y="121"/>
                    <a:pt x="59" y="121"/>
                  </a:cubicBezTo>
                  <a:cubicBezTo>
                    <a:pt x="58" y="119"/>
                    <a:pt x="58" y="117"/>
                    <a:pt x="59" y="116"/>
                  </a:cubicBezTo>
                  <a:cubicBezTo>
                    <a:pt x="60" y="114"/>
                    <a:pt x="63" y="114"/>
                    <a:pt x="64" y="116"/>
                  </a:cubicBezTo>
                  <a:cubicBezTo>
                    <a:pt x="71" y="122"/>
                    <a:pt x="71" y="122"/>
                    <a:pt x="71" y="122"/>
                  </a:cubicBezTo>
                  <a:cubicBezTo>
                    <a:pt x="77" y="116"/>
                    <a:pt x="77" y="116"/>
                    <a:pt x="77" y="116"/>
                  </a:cubicBezTo>
                  <a:cubicBezTo>
                    <a:pt x="79" y="114"/>
                    <a:pt x="81" y="114"/>
                    <a:pt x="83" y="116"/>
                  </a:cubicBezTo>
                  <a:cubicBezTo>
                    <a:pt x="89" y="122"/>
                    <a:pt x="89" y="122"/>
                    <a:pt x="89" y="122"/>
                  </a:cubicBezTo>
                  <a:cubicBezTo>
                    <a:pt x="96" y="116"/>
                    <a:pt x="96" y="116"/>
                    <a:pt x="96" y="116"/>
                  </a:cubicBezTo>
                  <a:cubicBezTo>
                    <a:pt x="97" y="114"/>
                    <a:pt x="100" y="114"/>
                    <a:pt x="101" y="116"/>
                  </a:cubicBezTo>
                  <a:cubicBezTo>
                    <a:pt x="108" y="122"/>
                    <a:pt x="108" y="122"/>
                    <a:pt x="108" y="122"/>
                  </a:cubicBezTo>
                  <a:cubicBezTo>
                    <a:pt x="114" y="116"/>
                    <a:pt x="114" y="116"/>
                    <a:pt x="114" y="116"/>
                  </a:cubicBezTo>
                  <a:cubicBezTo>
                    <a:pt x="116" y="114"/>
                    <a:pt x="118" y="114"/>
                    <a:pt x="120" y="116"/>
                  </a:cubicBezTo>
                  <a:cubicBezTo>
                    <a:pt x="126" y="122"/>
                    <a:pt x="126" y="122"/>
                    <a:pt x="126" y="122"/>
                  </a:cubicBezTo>
                  <a:cubicBezTo>
                    <a:pt x="133" y="116"/>
                    <a:pt x="133" y="116"/>
                    <a:pt x="133" y="116"/>
                  </a:cubicBezTo>
                  <a:cubicBezTo>
                    <a:pt x="134" y="114"/>
                    <a:pt x="137" y="114"/>
                    <a:pt x="138" y="116"/>
                  </a:cubicBezTo>
                  <a:cubicBezTo>
                    <a:pt x="139" y="117"/>
                    <a:pt x="139" y="119"/>
                    <a:pt x="138" y="121"/>
                  </a:cubicBezTo>
                  <a:cubicBezTo>
                    <a:pt x="129" y="130"/>
                    <a:pt x="129" y="130"/>
                    <a:pt x="129" y="130"/>
                  </a:cubicBezTo>
                  <a:cubicBezTo>
                    <a:pt x="127" y="131"/>
                    <a:pt x="125" y="131"/>
                    <a:pt x="124" y="130"/>
                  </a:cubicBezTo>
                  <a:cubicBezTo>
                    <a:pt x="117" y="123"/>
                    <a:pt x="117" y="123"/>
                    <a:pt x="117" y="123"/>
                  </a:cubicBezTo>
                  <a:cubicBezTo>
                    <a:pt x="110" y="130"/>
                    <a:pt x="110" y="130"/>
                    <a:pt x="110" y="130"/>
                  </a:cubicBezTo>
                  <a:cubicBezTo>
                    <a:pt x="110" y="131"/>
                    <a:pt x="109" y="131"/>
                    <a:pt x="108" y="131"/>
                  </a:cubicBezTo>
                  <a:close/>
                  <a:moveTo>
                    <a:pt x="155" y="127"/>
                  </a:moveTo>
                  <a:cubicBezTo>
                    <a:pt x="119" y="222"/>
                    <a:pt x="119" y="222"/>
                    <a:pt x="119" y="222"/>
                  </a:cubicBezTo>
                  <a:cubicBezTo>
                    <a:pt x="118" y="224"/>
                    <a:pt x="117" y="225"/>
                    <a:pt x="115" y="225"/>
                  </a:cubicBezTo>
                  <a:cubicBezTo>
                    <a:pt x="115" y="225"/>
                    <a:pt x="114" y="225"/>
                    <a:pt x="114" y="225"/>
                  </a:cubicBezTo>
                  <a:cubicBezTo>
                    <a:pt x="112" y="224"/>
                    <a:pt x="111" y="222"/>
                    <a:pt x="112" y="220"/>
                  </a:cubicBezTo>
                  <a:cubicBezTo>
                    <a:pt x="148" y="125"/>
                    <a:pt x="148" y="125"/>
                    <a:pt x="148" y="125"/>
                  </a:cubicBezTo>
                  <a:cubicBezTo>
                    <a:pt x="149" y="123"/>
                    <a:pt x="151" y="122"/>
                    <a:pt x="153" y="123"/>
                  </a:cubicBezTo>
                  <a:cubicBezTo>
                    <a:pt x="155" y="123"/>
                    <a:pt x="156" y="125"/>
                    <a:pt x="155" y="12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p:cNvSpPr>
            <p:nvPr/>
          </p:nvSpPr>
          <p:spPr bwMode="auto">
            <a:xfrm>
              <a:off x="6575426" y="4479925"/>
              <a:ext cx="434975" cy="2378075"/>
            </a:xfrm>
            <a:custGeom>
              <a:avLst/>
              <a:gdLst>
                <a:gd name="T0" fmla="*/ 196 w 196"/>
                <a:gd name="T1" fmla="*/ 0 h 1074"/>
                <a:gd name="T2" fmla="*/ 196 w 196"/>
                <a:gd name="T3" fmla="*/ 211 h 1074"/>
                <a:gd name="T4" fmla="*/ 139 w 196"/>
                <a:gd name="T5" fmla="*/ 268 h 1074"/>
                <a:gd name="T6" fmla="*/ 57 w 196"/>
                <a:gd name="T7" fmla="*/ 268 h 1074"/>
                <a:gd name="T8" fmla="*/ 0 w 196"/>
                <a:gd name="T9" fmla="*/ 324 h 1074"/>
                <a:gd name="T10" fmla="*/ 0 w 196"/>
                <a:gd name="T11" fmla="*/ 1074 h 1074"/>
              </a:gdLst>
              <a:ahLst/>
              <a:cxnLst>
                <a:cxn ang="0">
                  <a:pos x="T0" y="T1"/>
                </a:cxn>
                <a:cxn ang="0">
                  <a:pos x="T2" y="T3"/>
                </a:cxn>
                <a:cxn ang="0">
                  <a:pos x="T4" y="T5"/>
                </a:cxn>
                <a:cxn ang="0">
                  <a:pos x="T6" y="T7"/>
                </a:cxn>
                <a:cxn ang="0">
                  <a:pos x="T8" y="T9"/>
                </a:cxn>
                <a:cxn ang="0">
                  <a:pos x="T10" y="T11"/>
                </a:cxn>
              </a:cxnLst>
              <a:rect l="0" t="0" r="r" b="b"/>
              <a:pathLst>
                <a:path w="196" h="1074">
                  <a:moveTo>
                    <a:pt x="196" y="0"/>
                  </a:moveTo>
                  <a:cubicBezTo>
                    <a:pt x="196" y="211"/>
                    <a:pt x="196" y="211"/>
                    <a:pt x="196" y="211"/>
                  </a:cubicBezTo>
                  <a:cubicBezTo>
                    <a:pt x="196" y="243"/>
                    <a:pt x="170" y="268"/>
                    <a:pt x="139" y="268"/>
                  </a:cubicBezTo>
                  <a:cubicBezTo>
                    <a:pt x="57" y="268"/>
                    <a:pt x="57" y="268"/>
                    <a:pt x="57" y="268"/>
                  </a:cubicBezTo>
                  <a:cubicBezTo>
                    <a:pt x="25" y="268"/>
                    <a:pt x="0" y="293"/>
                    <a:pt x="0" y="324"/>
                  </a:cubicBezTo>
                  <a:cubicBezTo>
                    <a:pt x="0" y="1074"/>
                    <a:pt x="0" y="1074"/>
                    <a:pt x="0" y="1074"/>
                  </a:cubicBezTo>
                </a:path>
              </a:pathLst>
            </a:custGeom>
            <a:noFill/>
            <a:ln w="38100" cap="flat">
              <a:solidFill>
                <a:schemeClr val="accent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p:cNvSpPr>
            <p:nvPr/>
          </p:nvSpPr>
          <p:spPr bwMode="auto">
            <a:xfrm>
              <a:off x="4891088" y="5578475"/>
              <a:ext cx="1085850" cy="1279525"/>
            </a:xfrm>
            <a:custGeom>
              <a:avLst/>
              <a:gdLst>
                <a:gd name="T0" fmla="*/ 0 w 490"/>
                <a:gd name="T1" fmla="*/ 0 h 578"/>
                <a:gd name="T2" fmla="*/ 0 w 490"/>
                <a:gd name="T3" fmla="*/ 59 h 578"/>
                <a:gd name="T4" fmla="*/ 70 w 490"/>
                <a:gd name="T5" fmla="*/ 130 h 578"/>
                <a:gd name="T6" fmla="*/ 419 w 490"/>
                <a:gd name="T7" fmla="*/ 128 h 578"/>
                <a:gd name="T8" fmla="*/ 490 w 490"/>
                <a:gd name="T9" fmla="*/ 199 h 578"/>
                <a:gd name="T10" fmla="*/ 490 w 490"/>
                <a:gd name="T11" fmla="*/ 578 h 578"/>
              </a:gdLst>
              <a:ahLst/>
              <a:cxnLst>
                <a:cxn ang="0">
                  <a:pos x="T0" y="T1"/>
                </a:cxn>
                <a:cxn ang="0">
                  <a:pos x="T2" y="T3"/>
                </a:cxn>
                <a:cxn ang="0">
                  <a:pos x="T4" y="T5"/>
                </a:cxn>
                <a:cxn ang="0">
                  <a:pos x="T6" y="T7"/>
                </a:cxn>
                <a:cxn ang="0">
                  <a:pos x="T8" y="T9"/>
                </a:cxn>
                <a:cxn ang="0">
                  <a:pos x="T10" y="T11"/>
                </a:cxn>
              </a:cxnLst>
              <a:rect l="0" t="0" r="r" b="b"/>
              <a:pathLst>
                <a:path w="490" h="578">
                  <a:moveTo>
                    <a:pt x="0" y="0"/>
                  </a:moveTo>
                  <a:cubicBezTo>
                    <a:pt x="0" y="59"/>
                    <a:pt x="0" y="59"/>
                    <a:pt x="0" y="59"/>
                  </a:cubicBezTo>
                  <a:cubicBezTo>
                    <a:pt x="0" y="98"/>
                    <a:pt x="31" y="130"/>
                    <a:pt x="70" y="130"/>
                  </a:cubicBezTo>
                  <a:cubicBezTo>
                    <a:pt x="419" y="128"/>
                    <a:pt x="419" y="128"/>
                    <a:pt x="419" y="128"/>
                  </a:cubicBezTo>
                  <a:cubicBezTo>
                    <a:pt x="458" y="128"/>
                    <a:pt x="490" y="160"/>
                    <a:pt x="490" y="199"/>
                  </a:cubicBezTo>
                  <a:cubicBezTo>
                    <a:pt x="490" y="578"/>
                    <a:pt x="490" y="578"/>
                    <a:pt x="490" y="578"/>
                  </a:cubicBezTo>
                </a:path>
              </a:pathLst>
            </a:custGeom>
            <a:noFill/>
            <a:ln w="17463" cap="flat">
              <a:solidFill>
                <a:schemeClr val="accent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noEditPoints="1"/>
            </p:cNvSpPr>
            <p:nvPr/>
          </p:nvSpPr>
          <p:spPr bwMode="auto">
            <a:xfrm>
              <a:off x="4681538" y="4919663"/>
              <a:ext cx="420688" cy="519113"/>
            </a:xfrm>
            <a:custGeom>
              <a:avLst/>
              <a:gdLst>
                <a:gd name="T0" fmla="*/ 134 w 190"/>
                <a:gd name="T1" fmla="*/ 235 h 235"/>
                <a:gd name="T2" fmla="*/ 56 w 190"/>
                <a:gd name="T3" fmla="*/ 235 h 235"/>
                <a:gd name="T4" fmla="*/ 52 w 190"/>
                <a:gd name="T5" fmla="*/ 232 h 235"/>
                <a:gd name="T6" fmla="*/ 27 w 190"/>
                <a:gd name="T7" fmla="*/ 165 h 235"/>
                <a:gd name="T8" fmla="*/ 0 w 190"/>
                <a:gd name="T9" fmla="*/ 83 h 235"/>
                <a:gd name="T10" fmla="*/ 95 w 190"/>
                <a:gd name="T11" fmla="*/ 0 h 235"/>
                <a:gd name="T12" fmla="*/ 190 w 190"/>
                <a:gd name="T13" fmla="*/ 83 h 235"/>
                <a:gd name="T14" fmla="*/ 163 w 190"/>
                <a:gd name="T15" fmla="*/ 165 h 235"/>
                <a:gd name="T16" fmla="*/ 137 w 190"/>
                <a:gd name="T17" fmla="*/ 232 h 235"/>
                <a:gd name="T18" fmla="*/ 134 w 190"/>
                <a:gd name="T19" fmla="*/ 235 h 235"/>
                <a:gd name="T20" fmla="*/ 58 w 190"/>
                <a:gd name="T21" fmla="*/ 228 h 235"/>
                <a:gd name="T22" fmla="*/ 131 w 190"/>
                <a:gd name="T23" fmla="*/ 228 h 235"/>
                <a:gd name="T24" fmla="*/ 157 w 190"/>
                <a:gd name="T25" fmla="*/ 162 h 235"/>
                <a:gd name="T26" fmla="*/ 183 w 190"/>
                <a:gd name="T27" fmla="*/ 83 h 235"/>
                <a:gd name="T28" fmla="*/ 95 w 190"/>
                <a:gd name="T29" fmla="*/ 7 h 235"/>
                <a:gd name="T30" fmla="*/ 7 w 190"/>
                <a:gd name="T31" fmla="*/ 83 h 235"/>
                <a:gd name="T32" fmla="*/ 33 w 190"/>
                <a:gd name="T33" fmla="*/ 162 h 235"/>
                <a:gd name="T34" fmla="*/ 58 w 190"/>
                <a:gd name="T35" fmla="*/ 22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 h="235">
                  <a:moveTo>
                    <a:pt x="134" y="235"/>
                  </a:moveTo>
                  <a:cubicBezTo>
                    <a:pt x="56" y="235"/>
                    <a:pt x="56" y="235"/>
                    <a:pt x="56" y="235"/>
                  </a:cubicBezTo>
                  <a:cubicBezTo>
                    <a:pt x="54" y="235"/>
                    <a:pt x="52" y="233"/>
                    <a:pt x="52" y="232"/>
                  </a:cubicBezTo>
                  <a:cubicBezTo>
                    <a:pt x="49" y="207"/>
                    <a:pt x="37" y="186"/>
                    <a:pt x="27" y="165"/>
                  </a:cubicBezTo>
                  <a:cubicBezTo>
                    <a:pt x="13" y="140"/>
                    <a:pt x="0" y="114"/>
                    <a:pt x="0" y="83"/>
                  </a:cubicBezTo>
                  <a:cubicBezTo>
                    <a:pt x="0" y="32"/>
                    <a:pt x="37" y="0"/>
                    <a:pt x="95" y="0"/>
                  </a:cubicBezTo>
                  <a:cubicBezTo>
                    <a:pt x="149" y="0"/>
                    <a:pt x="190" y="36"/>
                    <a:pt x="190" y="83"/>
                  </a:cubicBezTo>
                  <a:cubicBezTo>
                    <a:pt x="190" y="114"/>
                    <a:pt x="176" y="140"/>
                    <a:pt x="163" y="165"/>
                  </a:cubicBezTo>
                  <a:cubicBezTo>
                    <a:pt x="152" y="186"/>
                    <a:pt x="141" y="207"/>
                    <a:pt x="137" y="232"/>
                  </a:cubicBezTo>
                  <a:cubicBezTo>
                    <a:pt x="137" y="233"/>
                    <a:pt x="136" y="235"/>
                    <a:pt x="134" y="235"/>
                  </a:cubicBezTo>
                  <a:close/>
                  <a:moveTo>
                    <a:pt x="58" y="228"/>
                  </a:moveTo>
                  <a:cubicBezTo>
                    <a:pt x="131" y="228"/>
                    <a:pt x="131" y="228"/>
                    <a:pt x="131" y="228"/>
                  </a:cubicBezTo>
                  <a:cubicBezTo>
                    <a:pt x="135" y="203"/>
                    <a:pt x="146" y="182"/>
                    <a:pt x="157" y="162"/>
                  </a:cubicBezTo>
                  <a:cubicBezTo>
                    <a:pt x="170" y="136"/>
                    <a:pt x="183" y="112"/>
                    <a:pt x="183" y="83"/>
                  </a:cubicBezTo>
                  <a:cubicBezTo>
                    <a:pt x="183" y="40"/>
                    <a:pt x="145" y="7"/>
                    <a:pt x="95" y="7"/>
                  </a:cubicBezTo>
                  <a:cubicBezTo>
                    <a:pt x="30" y="7"/>
                    <a:pt x="7" y="46"/>
                    <a:pt x="7" y="83"/>
                  </a:cubicBezTo>
                  <a:cubicBezTo>
                    <a:pt x="7" y="112"/>
                    <a:pt x="19" y="136"/>
                    <a:pt x="33" y="162"/>
                  </a:cubicBezTo>
                  <a:cubicBezTo>
                    <a:pt x="43" y="182"/>
                    <a:pt x="54" y="203"/>
                    <a:pt x="58" y="228"/>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noEditPoints="1"/>
            </p:cNvSpPr>
            <p:nvPr/>
          </p:nvSpPr>
          <p:spPr bwMode="auto">
            <a:xfrm>
              <a:off x="4783138" y="5422900"/>
              <a:ext cx="217488" cy="165100"/>
            </a:xfrm>
            <a:custGeom>
              <a:avLst/>
              <a:gdLst>
                <a:gd name="T0" fmla="*/ 49 w 98"/>
                <a:gd name="T1" fmla="*/ 74 h 74"/>
                <a:gd name="T2" fmla="*/ 0 w 98"/>
                <a:gd name="T3" fmla="*/ 25 h 74"/>
                <a:gd name="T4" fmla="*/ 0 w 98"/>
                <a:gd name="T5" fmla="*/ 13 h 74"/>
                <a:gd name="T6" fmla="*/ 14 w 98"/>
                <a:gd name="T7" fmla="*/ 0 h 74"/>
                <a:gd name="T8" fmla="*/ 84 w 98"/>
                <a:gd name="T9" fmla="*/ 0 h 74"/>
                <a:gd name="T10" fmla="*/ 98 w 98"/>
                <a:gd name="T11" fmla="*/ 13 h 74"/>
                <a:gd name="T12" fmla="*/ 98 w 98"/>
                <a:gd name="T13" fmla="*/ 25 h 74"/>
                <a:gd name="T14" fmla="*/ 49 w 98"/>
                <a:gd name="T15" fmla="*/ 74 h 74"/>
                <a:gd name="T16" fmla="*/ 14 w 98"/>
                <a:gd name="T17" fmla="*/ 7 h 74"/>
                <a:gd name="T18" fmla="*/ 7 w 98"/>
                <a:gd name="T19" fmla="*/ 13 h 74"/>
                <a:gd name="T20" fmla="*/ 7 w 98"/>
                <a:gd name="T21" fmla="*/ 25 h 74"/>
                <a:gd name="T22" fmla="*/ 49 w 98"/>
                <a:gd name="T23" fmla="*/ 67 h 74"/>
                <a:gd name="T24" fmla="*/ 91 w 98"/>
                <a:gd name="T25" fmla="*/ 25 h 74"/>
                <a:gd name="T26" fmla="*/ 91 w 98"/>
                <a:gd name="T27" fmla="*/ 13 h 74"/>
                <a:gd name="T28" fmla="*/ 84 w 98"/>
                <a:gd name="T29" fmla="*/ 7 h 74"/>
                <a:gd name="T30" fmla="*/ 14 w 98"/>
                <a:gd name="T31" fmla="*/ 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74">
                  <a:moveTo>
                    <a:pt x="49" y="74"/>
                  </a:moveTo>
                  <a:cubicBezTo>
                    <a:pt x="22" y="74"/>
                    <a:pt x="0" y="52"/>
                    <a:pt x="0" y="25"/>
                  </a:cubicBezTo>
                  <a:cubicBezTo>
                    <a:pt x="0" y="13"/>
                    <a:pt x="0" y="13"/>
                    <a:pt x="0" y="13"/>
                  </a:cubicBezTo>
                  <a:cubicBezTo>
                    <a:pt x="0" y="6"/>
                    <a:pt x="6" y="0"/>
                    <a:pt x="14" y="0"/>
                  </a:cubicBezTo>
                  <a:cubicBezTo>
                    <a:pt x="84" y="0"/>
                    <a:pt x="84" y="0"/>
                    <a:pt x="84" y="0"/>
                  </a:cubicBezTo>
                  <a:cubicBezTo>
                    <a:pt x="92" y="0"/>
                    <a:pt x="98" y="6"/>
                    <a:pt x="98" y="13"/>
                  </a:cubicBezTo>
                  <a:cubicBezTo>
                    <a:pt x="98" y="25"/>
                    <a:pt x="98" y="25"/>
                    <a:pt x="98" y="25"/>
                  </a:cubicBezTo>
                  <a:cubicBezTo>
                    <a:pt x="98" y="52"/>
                    <a:pt x="76" y="74"/>
                    <a:pt x="49" y="74"/>
                  </a:cubicBezTo>
                  <a:close/>
                  <a:moveTo>
                    <a:pt x="14" y="7"/>
                  </a:moveTo>
                  <a:cubicBezTo>
                    <a:pt x="10" y="7"/>
                    <a:pt x="7" y="10"/>
                    <a:pt x="7" y="13"/>
                  </a:cubicBezTo>
                  <a:cubicBezTo>
                    <a:pt x="7" y="25"/>
                    <a:pt x="7" y="25"/>
                    <a:pt x="7" y="25"/>
                  </a:cubicBezTo>
                  <a:cubicBezTo>
                    <a:pt x="7" y="48"/>
                    <a:pt x="26" y="67"/>
                    <a:pt x="49" y="67"/>
                  </a:cubicBezTo>
                  <a:cubicBezTo>
                    <a:pt x="72" y="67"/>
                    <a:pt x="91" y="48"/>
                    <a:pt x="91" y="25"/>
                  </a:cubicBezTo>
                  <a:cubicBezTo>
                    <a:pt x="91" y="13"/>
                    <a:pt x="91" y="13"/>
                    <a:pt x="91" y="13"/>
                  </a:cubicBezTo>
                  <a:cubicBezTo>
                    <a:pt x="91" y="10"/>
                    <a:pt x="88" y="7"/>
                    <a:pt x="84" y="7"/>
                  </a:cubicBezTo>
                  <a:lnTo>
                    <a:pt x="14" y="7"/>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p:cNvSpPr>
            <p:nvPr/>
          </p:nvSpPr>
          <p:spPr bwMode="auto">
            <a:xfrm>
              <a:off x="4789488" y="5470525"/>
              <a:ext cx="204788" cy="14288"/>
            </a:xfrm>
            <a:custGeom>
              <a:avLst/>
              <a:gdLst>
                <a:gd name="T0" fmla="*/ 88 w 92"/>
                <a:gd name="T1" fmla="*/ 7 h 7"/>
                <a:gd name="T2" fmla="*/ 3 w 92"/>
                <a:gd name="T3" fmla="*/ 7 h 7"/>
                <a:gd name="T4" fmla="*/ 0 w 92"/>
                <a:gd name="T5" fmla="*/ 4 h 7"/>
                <a:gd name="T6" fmla="*/ 3 w 92"/>
                <a:gd name="T7" fmla="*/ 0 h 7"/>
                <a:gd name="T8" fmla="*/ 88 w 92"/>
                <a:gd name="T9" fmla="*/ 0 h 7"/>
                <a:gd name="T10" fmla="*/ 92 w 92"/>
                <a:gd name="T11" fmla="*/ 4 h 7"/>
                <a:gd name="T12" fmla="*/ 88 w 9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92" h="7">
                  <a:moveTo>
                    <a:pt x="88" y="7"/>
                  </a:moveTo>
                  <a:cubicBezTo>
                    <a:pt x="3" y="7"/>
                    <a:pt x="3" y="7"/>
                    <a:pt x="3" y="7"/>
                  </a:cubicBezTo>
                  <a:cubicBezTo>
                    <a:pt x="1" y="7"/>
                    <a:pt x="0" y="6"/>
                    <a:pt x="0" y="4"/>
                  </a:cubicBezTo>
                  <a:cubicBezTo>
                    <a:pt x="0" y="2"/>
                    <a:pt x="1" y="0"/>
                    <a:pt x="3" y="0"/>
                  </a:cubicBezTo>
                  <a:cubicBezTo>
                    <a:pt x="88" y="0"/>
                    <a:pt x="88" y="0"/>
                    <a:pt x="88" y="0"/>
                  </a:cubicBezTo>
                  <a:cubicBezTo>
                    <a:pt x="90" y="0"/>
                    <a:pt x="92" y="2"/>
                    <a:pt x="92" y="4"/>
                  </a:cubicBezTo>
                  <a:cubicBezTo>
                    <a:pt x="92" y="6"/>
                    <a:pt x="90" y="7"/>
                    <a:pt x="88" y="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p:cNvSpPr>
            <p:nvPr/>
          </p:nvSpPr>
          <p:spPr bwMode="auto">
            <a:xfrm>
              <a:off x="4799013" y="5516563"/>
              <a:ext cx="184150" cy="15875"/>
            </a:xfrm>
            <a:custGeom>
              <a:avLst/>
              <a:gdLst>
                <a:gd name="T0" fmla="*/ 80 w 83"/>
                <a:gd name="T1" fmla="*/ 7 h 7"/>
                <a:gd name="T2" fmla="*/ 3 w 83"/>
                <a:gd name="T3" fmla="*/ 7 h 7"/>
                <a:gd name="T4" fmla="*/ 0 w 83"/>
                <a:gd name="T5" fmla="*/ 3 h 7"/>
                <a:gd name="T6" fmla="*/ 3 w 83"/>
                <a:gd name="T7" fmla="*/ 0 h 7"/>
                <a:gd name="T8" fmla="*/ 80 w 83"/>
                <a:gd name="T9" fmla="*/ 0 h 7"/>
                <a:gd name="T10" fmla="*/ 83 w 83"/>
                <a:gd name="T11" fmla="*/ 3 h 7"/>
                <a:gd name="T12" fmla="*/ 80 w 8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83" h="7">
                  <a:moveTo>
                    <a:pt x="80" y="7"/>
                  </a:moveTo>
                  <a:cubicBezTo>
                    <a:pt x="3" y="7"/>
                    <a:pt x="3" y="7"/>
                    <a:pt x="3" y="7"/>
                  </a:cubicBezTo>
                  <a:cubicBezTo>
                    <a:pt x="2" y="7"/>
                    <a:pt x="0" y="5"/>
                    <a:pt x="0" y="3"/>
                  </a:cubicBezTo>
                  <a:cubicBezTo>
                    <a:pt x="0" y="1"/>
                    <a:pt x="2" y="0"/>
                    <a:pt x="3" y="0"/>
                  </a:cubicBezTo>
                  <a:cubicBezTo>
                    <a:pt x="80" y="0"/>
                    <a:pt x="80" y="0"/>
                    <a:pt x="80" y="0"/>
                  </a:cubicBezTo>
                  <a:cubicBezTo>
                    <a:pt x="82" y="0"/>
                    <a:pt x="83" y="1"/>
                    <a:pt x="83" y="3"/>
                  </a:cubicBezTo>
                  <a:cubicBezTo>
                    <a:pt x="83" y="5"/>
                    <a:pt x="82" y="7"/>
                    <a:pt x="80" y="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p:cNvSpPr>
            <p:nvPr/>
          </p:nvSpPr>
          <p:spPr bwMode="auto">
            <a:xfrm>
              <a:off x="4916488" y="5173663"/>
              <a:ext cx="92075" cy="207963"/>
            </a:xfrm>
            <a:custGeom>
              <a:avLst/>
              <a:gdLst>
                <a:gd name="T0" fmla="*/ 4 w 42"/>
                <a:gd name="T1" fmla="*/ 94 h 94"/>
                <a:gd name="T2" fmla="*/ 3 w 42"/>
                <a:gd name="T3" fmla="*/ 94 h 94"/>
                <a:gd name="T4" fmla="*/ 1 w 42"/>
                <a:gd name="T5" fmla="*/ 90 h 94"/>
                <a:gd name="T6" fmla="*/ 35 w 42"/>
                <a:gd name="T7" fmla="*/ 2 h 94"/>
                <a:gd name="T8" fmla="*/ 39 w 42"/>
                <a:gd name="T9" fmla="*/ 1 h 94"/>
                <a:gd name="T10" fmla="*/ 41 w 42"/>
                <a:gd name="T11" fmla="*/ 5 h 94"/>
                <a:gd name="T12" fmla="*/ 8 w 42"/>
                <a:gd name="T13" fmla="*/ 92 h 94"/>
                <a:gd name="T14" fmla="*/ 4 w 42"/>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94">
                  <a:moveTo>
                    <a:pt x="4" y="94"/>
                  </a:moveTo>
                  <a:cubicBezTo>
                    <a:pt x="4" y="94"/>
                    <a:pt x="3" y="94"/>
                    <a:pt x="3" y="94"/>
                  </a:cubicBezTo>
                  <a:cubicBezTo>
                    <a:pt x="1" y="93"/>
                    <a:pt x="0" y="91"/>
                    <a:pt x="1" y="90"/>
                  </a:cubicBezTo>
                  <a:cubicBezTo>
                    <a:pt x="35" y="2"/>
                    <a:pt x="35" y="2"/>
                    <a:pt x="35" y="2"/>
                  </a:cubicBezTo>
                  <a:cubicBezTo>
                    <a:pt x="36" y="1"/>
                    <a:pt x="38" y="0"/>
                    <a:pt x="39" y="1"/>
                  </a:cubicBezTo>
                  <a:cubicBezTo>
                    <a:pt x="41" y="1"/>
                    <a:pt x="42" y="3"/>
                    <a:pt x="41" y="5"/>
                  </a:cubicBezTo>
                  <a:cubicBezTo>
                    <a:pt x="8" y="92"/>
                    <a:pt x="8" y="92"/>
                    <a:pt x="8" y="92"/>
                  </a:cubicBezTo>
                  <a:cubicBezTo>
                    <a:pt x="7" y="93"/>
                    <a:pt x="6" y="94"/>
                    <a:pt x="4" y="9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p:cNvSpPr>
            <p:nvPr/>
          </p:nvSpPr>
          <p:spPr bwMode="auto">
            <a:xfrm>
              <a:off x="4773613" y="5173663"/>
              <a:ext cx="92075" cy="207963"/>
            </a:xfrm>
            <a:custGeom>
              <a:avLst/>
              <a:gdLst>
                <a:gd name="T0" fmla="*/ 37 w 41"/>
                <a:gd name="T1" fmla="*/ 94 h 94"/>
                <a:gd name="T2" fmla="*/ 34 w 41"/>
                <a:gd name="T3" fmla="*/ 92 h 94"/>
                <a:gd name="T4" fmla="*/ 0 w 41"/>
                <a:gd name="T5" fmla="*/ 5 h 94"/>
                <a:gd name="T6" fmla="*/ 2 w 41"/>
                <a:gd name="T7" fmla="*/ 1 h 94"/>
                <a:gd name="T8" fmla="*/ 7 w 41"/>
                <a:gd name="T9" fmla="*/ 2 h 94"/>
                <a:gd name="T10" fmla="*/ 40 w 41"/>
                <a:gd name="T11" fmla="*/ 90 h 94"/>
                <a:gd name="T12" fmla="*/ 38 w 41"/>
                <a:gd name="T13" fmla="*/ 94 h 94"/>
                <a:gd name="T14" fmla="*/ 37 w 41"/>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94">
                  <a:moveTo>
                    <a:pt x="37" y="94"/>
                  </a:moveTo>
                  <a:cubicBezTo>
                    <a:pt x="36" y="94"/>
                    <a:pt x="35" y="93"/>
                    <a:pt x="34" y="92"/>
                  </a:cubicBezTo>
                  <a:cubicBezTo>
                    <a:pt x="0" y="5"/>
                    <a:pt x="0" y="5"/>
                    <a:pt x="0" y="5"/>
                  </a:cubicBezTo>
                  <a:cubicBezTo>
                    <a:pt x="0" y="3"/>
                    <a:pt x="1" y="1"/>
                    <a:pt x="2" y="1"/>
                  </a:cubicBezTo>
                  <a:cubicBezTo>
                    <a:pt x="4" y="0"/>
                    <a:pt x="6" y="1"/>
                    <a:pt x="7" y="2"/>
                  </a:cubicBezTo>
                  <a:cubicBezTo>
                    <a:pt x="40" y="90"/>
                    <a:pt x="40" y="90"/>
                    <a:pt x="40" y="90"/>
                  </a:cubicBezTo>
                  <a:cubicBezTo>
                    <a:pt x="41" y="91"/>
                    <a:pt x="40" y="93"/>
                    <a:pt x="38" y="94"/>
                  </a:cubicBezTo>
                  <a:cubicBezTo>
                    <a:pt x="38" y="94"/>
                    <a:pt x="38" y="94"/>
                    <a:pt x="37" y="9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p:cNvSpPr>
            <p:nvPr/>
          </p:nvSpPr>
          <p:spPr bwMode="auto">
            <a:xfrm>
              <a:off x="4806951" y="5157788"/>
              <a:ext cx="168275" cy="34925"/>
            </a:xfrm>
            <a:custGeom>
              <a:avLst/>
              <a:gdLst>
                <a:gd name="T0" fmla="*/ 12 w 76"/>
                <a:gd name="T1" fmla="*/ 15 h 16"/>
                <a:gd name="T2" fmla="*/ 10 w 76"/>
                <a:gd name="T3" fmla="*/ 14 h 16"/>
                <a:gd name="T4" fmla="*/ 1 w 76"/>
                <a:gd name="T5" fmla="*/ 6 h 16"/>
                <a:gd name="T6" fmla="*/ 1 w 76"/>
                <a:gd name="T7" fmla="*/ 1 h 16"/>
                <a:gd name="T8" fmla="*/ 6 w 76"/>
                <a:gd name="T9" fmla="*/ 1 h 16"/>
                <a:gd name="T10" fmla="*/ 12 w 76"/>
                <a:gd name="T11" fmla="*/ 7 h 16"/>
                <a:gd name="T12" fmla="*/ 18 w 76"/>
                <a:gd name="T13" fmla="*/ 1 h 16"/>
                <a:gd name="T14" fmla="*/ 23 w 76"/>
                <a:gd name="T15" fmla="*/ 1 h 16"/>
                <a:gd name="T16" fmla="*/ 29 w 76"/>
                <a:gd name="T17" fmla="*/ 7 h 16"/>
                <a:gd name="T18" fmla="*/ 35 w 76"/>
                <a:gd name="T19" fmla="*/ 1 h 16"/>
                <a:gd name="T20" fmla="*/ 40 w 76"/>
                <a:gd name="T21" fmla="*/ 1 h 16"/>
                <a:gd name="T22" fmla="*/ 46 w 76"/>
                <a:gd name="T23" fmla="*/ 7 h 16"/>
                <a:gd name="T24" fmla="*/ 52 w 76"/>
                <a:gd name="T25" fmla="*/ 1 h 16"/>
                <a:gd name="T26" fmla="*/ 57 w 76"/>
                <a:gd name="T27" fmla="*/ 1 h 16"/>
                <a:gd name="T28" fmla="*/ 63 w 76"/>
                <a:gd name="T29" fmla="*/ 7 h 16"/>
                <a:gd name="T30" fmla="*/ 69 w 76"/>
                <a:gd name="T31" fmla="*/ 1 h 16"/>
                <a:gd name="T32" fmla="*/ 74 w 76"/>
                <a:gd name="T33" fmla="*/ 1 h 16"/>
                <a:gd name="T34" fmla="*/ 74 w 76"/>
                <a:gd name="T35" fmla="*/ 6 h 16"/>
                <a:gd name="T36" fmla="*/ 66 w 76"/>
                <a:gd name="T37" fmla="*/ 14 h 16"/>
                <a:gd name="T38" fmla="*/ 61 w 76"/>
                <a:gd name="T39" fmla="*/ 14 h 16"/>
                <a:gd name="T40" fmla="*/ 55 w 76"/>
                <a:gd name="T41" fmla="*/ 8 h 16"/>
                <a:gd name="T42" fmla="*/ 49 w 76"/>
                <a:gd name="T43" fmla="*/ 14 h 16"/>
                <a:gd name="T44" fmla="*/ 44 w 76"/>
                <a:gd name="T45" fmla="*/ 14 h 16"/>
                <a:gd name="T46" fmla="*/ 38 w 76"/>
                <a:gd name="T47" fmla="*/ 8 h 16"/>
                <a:gd name="T48" fmla="*/ 32 w 76"/>
                <a:gd name="T49" fmla="*/ 14 h 16"/>
                <a:gd name="T50" fmla="*/ 27 w 76"/>
                <a:gd name="T51" fmla="*/ 14 h 16"/>
                <a:gd name="T52" fmla="*/ 21 w 76"/>
                <a:gd name="T53" fmla="*/ 8 h 16"/>
                <a:gd name="T54" fmla="*/ 15 w 76"/>
                <a:gd name="T55" fmla="*/ 14 h 16"/>
                <a:gd name="T56" fmla="*/ 12 w 76"/>
                <a:gd name="T5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16">
                  <a:moveTo>
                    <a:pt x="12" y="15"/>
                  </a:moveTo>
                  <a:cubicBezTo>
                    <a:pt x="11" y="15"/>
                    <a:pt x="10" y="15"/>
                    <a:pt x="10" y="14"/>
                  </a:cubicBezTo>
                  <a:cubicBezTo>
                    <a:pt x="1" y="6"/>
                    <a:pt x="1" y="6"/>
                    <a:pt x="1" y="6"/>
                  </a:cubicBezTo>
                  <a:cubicBezTo>
                    <a:pt x="0" y="5"/>
                    <a:pt x="0" y="2"/>
                    <a:pt x="1" y="1"/>
                  </a:cubicBezTo>
                  <a:cubicBezTo>
                    <a:pt x="3" y="0"/>
                    <a:pt x="5" y="0"/>
                    <a:pt x="6" y="1"/>
                  </a:cubicBezTo>
                  <a:cubicBezTo>
                    <a:pt x="12" y="7"/>
                    <a:pt x="12" y="7"/>
                    <a:pt x="12" y="7"/>
                  </a:cubicBezTo>
                  <a:cubicBezTo>
                    <a:pt x="18" y="1"/>
                    <a:pt x="18" y="1"/>
                    <a:pt x="18" y="1"/>
                  </a:cubicBezTo>
                  <a:cubicBezTo>
                    <a:pt x="20" y="0"/>
                    <a:pt x="22" y="0"/>
                    <a:pt x="23" y="1"/>
                  </a:cubicBezTo>
                  <a:cubicBezTo>
                    <a:pt x="29" y="7"/>
                    <a:pt x="29" y="7"/>
                    <a:pt x="29" y="7"/>
                  </a:cubicBezTo>
                  <a:cubicBezTo>
                    <a:pt x="35" y="1"/>
                    <a:pt x="35" y="1"/>
                    <a:pt x="35" y="1"/>
                  </a:cubicBezTo>
                  <a:cubicBezTo>
                    <a:pt x="37" y="0"/>
                    <a:pt x="39" y="0"/>
                    <a:pt x="40" y="1"/>
                  </a:cubicBezTo>
                  <a:cubicBezTo>
                    <a:pt x="46" y="7"/>
                    <a:pt x="46" y="7"/>
                    <a:pt x="46" y="7"/>
                  </a:cubicBezTo>
                  <a:cubicBezTo>
                    <a:pt x="52" y="1"/>
                    <a:pt x="52" y="1"/>
                    <a:pt x="52" y="1"/>
                  </a:cubicBezTo>
                  <a:cubicBezTo>
                    <a:pt x="54" y="0"/>
                    <a:pt x="56" y="0"/>
                    <a:pt x="57" y="1"/>
                  </a:cubicBezTo>
                  <a:cubicBezTo>
                    <a:pt x="63" y="7"/>
                    <a:pt x="63" y="7"/>
                    <a:pt x="63" y="7"/>
                  </a:cubicBezTo>
                  <a:cubicBezTo>
                    <a:pt x="69" y="1"/>
                    <a:pt x="69" y="1"/>
                    <a:pt x="69" y="1"/>
                  </a:cubicBezTo>
                  <a:cubicBezTo>
                    <a:pt x="71" y="0"/>
                    <a:pt x="73" y="0"/>
                    <a:pt x="74" y="1"/>
                  </a:cubicBezTo>
                  <a:cubicBezTo>
                    <a:pt x="76" y="2"/>
                    <a:pt x="76" y="5"/>
                    <a:pt x="74" y="6"/>
                  </a:cubicBezTo>
                  <a:cubicBezTo>
                    <a:pt x="66" y="14"/>
                    <a:pt x="66" y="14"/>
                    <a:pt x="66" y="14"/>
                  </a:cubicBezTo>
                  <a:cubicBezTo>
                    <a:pt x="64" y="16"/>
                    <a:pt x="62" y="16"/>
                    <a:pt x="61" y="14"/>
                  </a:cubicBezTo>
                  <a:cubicBezTo>
                    <a:pt x="55" y="8"/>
                    <a:pt x="55" y="8"/>
                    <a:pt x="55" y="8"/>
                  </a:cubicBezTo>
                  <a:cubicBezTo>
                    <a:pt x="49" y="14"/>
                    <a:pt x="49" y="14"/>
                    <a:pt x="49" y="14"/>
                  </a:cubicBezTo>
                  <a:cubicBezTo>
                    <a:pt x="47" y="16"/>
                    <a:pt x="45" y="16"/>
                    <a:pt x="44" y="14"/>
                  </a:cubicBezTo>
                  <a:cubicBezTo>
                    <a:pt x="38" y="8"/>
                    <a:pt x="38" y="8"/>
                    <a:pt x="38" y="8"/>
                  </a:cubicBezTo>
                  <a:cubicBezTo>
                    <a:pt x="32" y="14"/>
                    <a:pt x="32" y="14"/>
                    <a:pt x="32" y="14"/>
                  </a:cubicBezTo>
                  <a:cubicBezTo>
                    <a:pt x="30" y="16"/>
                    <a:pt x="28" y="16"/>
                    <a:pt x="27" y="14"/>
                  </a:cubicBezTo>
                  <a:cubicBezTo>
                    <a:pt x="21" y="8"/>
                    <a:pt x="21" y="8"/>
                    <a:pt x="21" y="8"/>
                  </a:cubicBezTo>
                  <a:cubicBezTo>
                    <a:pt x="15" y="14"/>
                    <a:pt x="15" y="14"/>
                    <a:pt x="15" y="14"/>
                  </a:cubicBezTo>
                  <a:cubicBezTo>
                    <a:pt x="14" y="15"/>
                    <a:pt x="13" y="15"/>
                    <a:pt x="12" y="1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Line 60"/>
            <p:cNvSpPr>
              <a:spLocks noChangeShapeType="1"/>
            </p:cNvSpPr>
            <p:nvPr/>
          </p:nvSpPr>
          <p:spPr bwMode="auto">
            <a:xfrm>
              <a:off x="6108701" y="3473450"/>
              <a:ext cx="0" cy="3384550"/>
            </a:xfrm>
            <a:prstGeom prst="line">
              <a:avLst/>
            </a:prstGeom>
            <a:noFill/>
            <a:ln w="106363"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p:cNvSpPr>
            <p:nvPr/>
          </p:nvSpPr>
          <p:spPr bwMode="auto">
            <a:xfrm>
              <a:off x="5851526" y="3351213"/>
              <a:ext cx="511175" cy="68263"/>
            </a:xfrm>
            <a:custGeom>
              <a:avLst/>
              <a:gdLst>
                <a:gd name="T0" fmla="*/ 216 w 231"/>
                <a:gd name="T1" fmla="*/ 31 h 31"/>
                <a:gd name="T2" fmla="*/ 15 w 231"/>
                <a:gd name="T3" fmla="*/ 31 h 31"/>
                <a:gd name="T4" fmla="*/ 0 w 231"/>
                <a:gd name="T5" fmla="*/ 16 h 31"/>
                <a:gd name="T6" fmla="*/ 0 w 231"/>
                <a:gd name="T7" fmla="*/ 16 h 31"/>
                <a:gd name="T8" fmla="*/ 15 w 231"/>
                <a:gd name="T9" fmla="*/ 0 h 31"/>
                <a:gd name="T10" fmla="*/ 216 w 231"/>
                <a:gd name="T11" fmla="*/ 0 h 31"/>
                <a:gd name="T12" fmla="*/ 231 w 231"/>
                <a:gd name="T13" fmla="*/ 16 h 31"/>
                <a:gd name="T14" fmla="*/ 231 w 231"/>
                <a:gd name="T15" fmla="*/ 16 h 31"/>
                <a:gd name="T16" fmla="*/ 216 w 231"/>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1">
                  <a:moveTo>
                    <a:pt x="216" y="31"/>
                  </a:moveTo>
                  <a:cubicBezTo>
                    <a:pt x="15" y="31"/>
                    <a:pt x="15" y="31"/>
                    <a:pt x="15" y="31"/>
                  </a:cubicBezTo>
                  <a:cubicBezTo>
                    <a:pt x="7" y="31"/>
                    <a:pt x="0" y="24"/>
                    <a:pt x="0" y="16"/>
                  </a:cubicBezTo>
                  <a:cubicBezTo>
                    <a:pt x="0" y="16"/>
                    <a:pt x="0" y="16"/>
                    <a:pt x="0" y="16"/>
                  </a:cubicBezTo>
                  <a:cubicBezTo>
                    <a:pt x="0" y="7"/>
                    <a:pt x="7" y="0"/>
                    <a:pt x="15" y="0"/>
                  </a:cubicBezTo>
                  <a:cubicBezTo>
                    <a:pt x="216" y="0"/>
                    <a:pt x="216" y="0"/>
                    <a:pt x="216" y="0"/>
                  </a:cubicBezTo>
                  <a:cubicBezTo>
                    <a:pt x="224" y="0"/>
                    <a:pt x="231" y="7"/>
                    <a:pt x="231" y="16"/>
                  </a:cubicBezTo>
                  <a:cubicBezTo>
                    <a:pt x="231" y="16"/>
                    <a:pt x="231" y="16"/>
                    <a:pt x="231" y="16"/>
                  </a:cubicBezTo>
                  <a:cubicBezTo>
                    <a:pt x="231" y="24"/>
                    <a:pt x="224" y="31"/>
                    <a:pt x="216" y="3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p:cNvSpPr>
            <p:nvPr/>
          </p:nvSpPr>
          <p:spPr bwMode="auto">
            <a:xfrm>
              <a:off x="5937251" y="3446463"/>
              <a:ext cx="339725" cy="68263"/>
            </a:xfrm>
            <a:custGeom>
              <a:avLst/>
              <a:gdLst>
                <a:gd name="T0" fmla="*/ 141 w 153"/>
                <a:gd name="T1" fmla="*/ 31 h 31"/>
                <a:gd name="T2" fmla="*/ 12 w 153"/>
                <a:gd name="T3" fmla="*/ 31 h 31"/>
                <a:gd name="T4" fmla="*/ 0 w 153"/>
                <a:gd name="T5" fmla="*/ 18 h 31"/>
                <a:gd name="T6" fmla="*/ 0 w 153"/>
                <a:gd name="T7" fmla="*/ 13 h 31"/>
                <a:gd name="T8" fmla="*/ 12 w 153"/>
                <a:gd name="T9" fmla="*/ 0 h 31"/>
                <a:gd name="T10" fmla="*/ 141 w 153"/>
                <a:gd name="T11" fmla="*/ 0 h 31"/>
                <a:gd name="T12" fmla="*/ 153 w 153"/>
                <a:gd name="T13" fmla="*/ 13 h 31"/>
                <a:gd name="T14" fmla="*/ 153 w 153"/>
                <a:gd name="T15" fmla="*/ 18 h 31"/>
                <a:gd name="T16" fmla="*/ 141 w 15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31">
                  <a:moveTo>
                    <a:pt x="141" y="31"/>
                  </a:moveTo>
                  <a:cubicBezTo>
                    <a:pt x="12" y="31"/>
                    <a:pt x="12" y="31"/>
                    <a:pt x="12" y="31"/>
                  </a:cubicBezTo>
                  <a:cubicBezTo>
                    <a:pt x="5" y="31"/>
                    <a:pt x="0" y="25"/>
                    <a:pt x="0" y="18"/>
                  </a:cubicBezTo>
                  <a:cubicBezTo>
                    <a:pt x="0" y="13"/>
                    <a:pt x="0" y="13"/>
                    <a:pt x="0" y="13"/>
                  </a:cubicBezTo>
                  <a:cubicBezTo>
                    <a:pt x="0" y="6"/>
                    <a:pt x="5" y="0"/>
                    <a:pt x="12" y="0"/>
                  </a:cubicBezTo>
                  <a:cubicBezTo>
                    <a:pt x="141" y="0"/>
                    <a:pt x="141" y="0"/>
                    <a:pt x="141" y="0"/>
                  </a:cubicBezTo>
                  <a:cubicBezTo>
                    <a:pt x="148" y="0"/>
                    <a:pt x="153" y="6"/>
                    <a:pt x="153" y="13"/>
                  </a:cubicBezTo>
                  <a:cubicBezTo>
                    <a:pt x="153" y="18"/>
                    <a:pt x="153" y="18"/>
                    <a:pt x="153" y="18"/>
                  </a:cubicBezTo>
                  <a:cubicBezTo>
                    <a:pt x="153" y="25"/>
                    <a:pt x="148" y="31"/>
                    <a:pt x="141" y="3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p:cNvSpPr>
            <p:nvPr/>
          </p:nvSpPr>
          <p:spPr bwMode="auto">
            <a:xfrm>
              <a:off x="5851526" y="3259138"/>
              <a:ext cx="511175" cy="66675"/>
            </a:xfrm>
            <a:custGeom>
              <a:avLst/>
              <a:gdLst>
                <a:gd name="T0" fmla="*/ 216 w 231"/>
                <a:gd name="T1" fmla="*/ 30 h 30"/>
                <a:gd name="T2" fmla="*/ 15 w 231"/>
                <a:gd name="T3" fmla="*/ 30 h 30"/>
                <a:gd name="T4" fmla="*/ 0 w 231"/>
                <a:gd name="T5" fmla="*/ 15 h 30"/>
                <a:gd name="T6" fmla="*/ 0 w 231"/>
                <a:gd name="T7" fmla="*/ 15 h 30"/>
                <a:gd name="T8" fmla="*/ 15 w 231"/>
                <a:gd name="T9" fmla="*/ 0 h 30"/>
                <a:gd name="T10" fmla="*/ 216 w 231"/>
                <a:gd name="T11" fmla="*/ 0 h 30"/>
                <a:gd name="T12" fmla="*/ 231 w 231"/>
                <a:gd name="T13" fmla="*/ 15 h 30"/>
                <a:gd name="T14" fmla="*/ 231 w 231"/>
                <a:gd name="T15" fmla="*/ 15 h 30"/>
                <a:gd name="T16" fmla="*/ 216 w 231"/>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0">
                  <a:moveTo>
                    <a:pt x="216" y="30"/>
                  </a:moveTo>
                  <a:cubicBezTo>
                    <a:pt x="15" y="30"/>
                    <a:pt x="15" y="30"/>
                    <a:pt x="15" y="30"/>
                  </a:cubicBezTo>
                  <a:cubicBezTo>
                    <a:pt x="7" y="30"/>
                    <a:pt x="0" y="23"/>
                    <a:pt x="0" y="15"/>
                  </a:cubicBezTo>
                  <a:cubicBezTo>
                    <a:pt x="0" y="15"/>
                    <a:pt x="0" y="15"/>
                    <a:pt x="0" y="15"/>
                  </a:cubicBezTo>
                  <a:cubicBezTo>
                    <a:pt x="0" y="7"/>
                    <a:pt x="7" y="0"/>
                    <a:pt x="15" y="0"/>
                  </a:cubicBezTo>
                  <a:cubicBezTo>
                    <a:pt x="216" y="0"/>
                    <a:pt x="216" y="0"/>
                    <a:pt x="216" y="0"/>
                  </a:cubicBezTo>
                  <a:cubicBezTo>
                    <a:pt x="224" y="0"/>
                    <a:pt x="231" y="7"/>
                    <a:pt x="231" y="15"/>
                  </a:cubicBezTo>
                  <a:cubicBezTo>
                    <a:pt x="231" y="15"/>
                    <a:pt x="231" y="15"/>
                    <a:pt x="231" y="15"/>
                  </a:cubicBezTo>
                  <a:cubicBezTo>
                    <a:pt x="231" y="23"/>
                    <a:pt x="224" y="30"/>
                    <a:pt x="216" y="3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noEditPoints="1"/>
            </p:cNvSpPr>
            <p:nvPr/>
          </p:nvSpPr>
          <p:spPr bwMode="auto">
            <a:xfrm>
              <a:off x="5514976" y="1682750"/>
              <a:ext cx="1184275" cy="1549400"/>
            </a:xfrm>
            <a:custGeom>
              <a:avLst/>
              <a:gdLst>
                <a:gd name="T0" fmla="*/ 382 w 535"/>
                <a:gd name="T1" fmla="*/ 669 h 700"/>
                <a:gd name="T2" fmla="*/ 379 w 535"/>
                <a:gd name="T3" fmla="*/ 669 h 700"/>
                <a:gd name="T4" fmla="*/ 535 w 535"/>
                <a:gd name="T5" fmla="*/ 248 h 700"/>
                <a:gd name="T6" fmla="*/ 268 w 535"/>
                <a:gd name="T7" fmla="*/ 0 h 700"/>
                <a:gd name="T8" fmla="*/ 0 w 535"/>
                <a:gd name="T9" fmla="*/ 248 h 700"/>
                <a:gd name="T10" fmla="*/ 156 w 535"/>
                <a:gd name="T11" fmla="*/ 669 h 700"/>
                <a:gd name="T12" fmla="*/ 154 w 535"/>
                <a:gd name="T13" fmla="*/ 669 h 700"/>
                <a:gd name="T14" fmla="*/ 136 w 535"/>
                <a:gd name="T15" fmla="*/ 684 h 700"/>
                <a:gd name="T16" fmla="*/ 154 w 535"/>
                <a:gd name="T17" fmla="*/ 700 h 700"/>
                <a:gd name="T18" fmla="*/ 382 w 535"/>
                <a:gd name="T19" fmla="*/ 700 h 700"/>
                <a:gd name="T20" fmla="*/ 399 w 535"/>
                <a:gd name="T21" fmla="*/ 684 h 700"/>
                <a:gd name="T22" fmla="*/ 382 w 535"/>
                <a:gd name="T23" fmla="*/ 669 h 700"/>
                <a:gd name="T24" fmla="*/ 254 w 535"/>
                <a:gd name="T25" fmla="*/ 656 h 700"/>
                <a:gd name="T26" fmla="*/ 245 w 535"/>
                <a:gd name="T27" fmla="*/ 665 h 700"/>
                <a:gd name="T28" fmla="*/ 235 w 535"/>
                <a:gd name="T29" fmla="*/ 656 h 700"/>
                <a:gd name="T30" fmla="*/ 235 w 535"/>
                <a:gd name="T31" fmla="*/ 556 h 700"/>
                <a:gd name="T32" fmla="*/ 180 w 535"/>
                <a:gd name="T33" fmla="*/ 467 h 700"/>
                <a:gd name="T34" fmla="*/ 183 w 535"/>
                <a:gd name="T35" fmla="*/ 454 h 700"/>
                <a:gd name="T36" fmla="*/ 196 w 535"/>
                <a:gd name="T37" fmla="*/ 457 h 700"/>
                <a:gd name="T38" fmla="*/ 252 w 535"/>
                <a:gd name="T39" fmla="*/ 548 h 700"/>
                <a:gd name="T40" fmla="*/ 254 w 535"/>
                <a:gd name="T41" fmla="*/ 553 h 700"/>
                <a:gd name="T42" fmla="*/ 254 w 535"/>
                <a:gd name="T43" fmla="*/ 656 h 700"/>
                <a:gd name="T44" fmla="*/ 355 w 535"/>
                <a:gd name="T45" fmla="*/ 467 h 700"/>
                <a:gd name="T46" fmla="*/ 300 w 535"/>
                <a:gd name="T47" fmla="*/ 556 h 700"/>
                <a:gd name="T48" fmla="*/ 300 w 535"/>
                <a:gd name="T49" fmla="*/ 656 h 700"/>
                <a:gd name="T50" fmla="*/ 291 w 535"/>
                <a:gd name="T51" fmla="*/ 665 h 700"/>
                <a:gd name="T52" fmla="*/ 281 w 535"/>
                <a:gd name="T53" fmla="*/ 656 h 700"/>
                <a:gd name="T54" fmla="*/ 281 w 535"/>
                <a:gd name="T55" fmla="*/ 553 h 700"/>
                <a:gd name="T56" fmla="*/ 283 w 535"/>
                <a:gd name="T57" fmla="*/ 548 h 700"/>
                <a:gd name="T58" fmla="*/ 340 w 535"/>
                <a:gd name="T59" fmla="*/ 457 h 700"/>
                <a:gd name="T60" fmla="*/ 353 w 535"/>
                <a:gd name="T61" fmla="*/ 454 h 700"/>
                <a:gd name="T62" fmla="*/ 355 w 535"/>
                <a:gd name="T63" fmla="*/ 467 h 700"/>
                <a:gd name="T64" fmla="*/ 348 w 535"/>
                <a:gd name="T65" fmla="*/ 426 h 700"/>
                <a:gd name="T66" fmla="*/ 188 w 535"/>
                <a:gd name="T67" fmla="*/ 426 h 700"/>
                <a:gd name="T68" fmla="*/ 178 w 535"/>
                <a:gd name="T69" fmla="*/ 417 h 700"/>
                <a:gd name="T70" fmla="*/ 188 w 535"/>
                <a:gd name="T71" fmla="*/ 407 h 700"/>
                <a:gd name="T72" fmla="*/ 348 w 535"/>
                <a:gd name="T73" fmla="*/ 407 h 700"/>
                <a:gd name="T74" fmla="*/ 357 w 535"/>
                <a:gd name="T75" fmla="*/ 417 h 700"/>
                <a:gd name="T76" fmla="*/ 348 w 535"/>
                <a:gd name="T77" fmla="*/ 426 h 700"/>
                <a:gd name="T78" fmla="*/ 348 w 535"/>
                <a:gd name="T79" fmla="*/ 385 h 700"/>
                <a:gd name="T80" fmla="*/ 188 w 535"/>
                <a:gd name="T81" fmla="*/ 385 h 700"/>
                <a:gd name="T82" fmla="*/ 178 w 535"/>
                <a:gd name="T83" fmla="*/ 375 h 700"/>
                <a:gd name="T84" fmla="*/ 188 w 535"/>
                <a:gd name="T85" fmla="*/ 366 h 700"/>
                <a:gd name="T86" fmla="*/ 348 w 535"/>
                <a:gd name="T87" fmla="*/ 366 h 700"/>
                <a:gd name="T88" fmla="*/ 357 w 535"/>
                <a:gd name="T89" fmla="*/ 375 h 700"/>
                <a:gd name="T90" fmla="*/ 348 w 535"/>
                <a:gd name="T91" fmla="*/ 385 h 700"/>
                <a:gd name="T92" fmla="*/ 348 w 535"/>
                <a:gd name="T93" fmla="*/ 344 h 700"/>
                <a:gd name="T94" fmla="*/ 188 w 535"/>
                <a:gd name="T95" fmla="*/ 344 h 700"/>
                <a:gd name="T96" fmla="*/ 178 w 535"/>
                <a:gd name="T97" fmla="*/ 334 h 700"/>
                <a:gd name="T98" fmla="*/ 188 w 535"/>
                <a:gd name="T99" fmla="*/ 325 h 700"/>
                <a:gd name="T100" fmla="*/ 348 w 535"/>
                <a:gd name="T101" fmla="*/ 325 h 700"/>
                <a:gd name="T102" fmla="*/ 357 w 535"/>
                <a:gd name="T103" fmla="*/ 334 h 700"/>
                <a:gd name="T104" fmla="*/ 348 w 535"/>
                <a:gd name="T105" fmla="*/ 344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5" h="700">
                  <a:moveTo>
                    <a:pt x="382" y="669"/>
                  </a:moveTo>
                  <a:cubicBezTo>
                    <a:pt x="379" y="669"/>
                    <a:pt x="379" y="669"/>
                    <a:pt x="379" y="669"/>
                  </a:cubicBezTo>
                  <a:cubicBezTo>
                    <a:pt x="379" y="506"/>
                    <a:pt x="535" y="405"/>
                    <a:pt x="535" y="248"/>
                  </a:cubicBezTo>
                  <a:cubicBezTo>
                    <a:pt x="535" y="137"/>
                    <a:pt x="426" y="0"/>
                    <a:pt x="268" y="0"/>
                  </a:cubicBezTo>
                  <a:cubicBezTo>
                    <a:pt x="88" y="0"/>
                    <a:pt x="0" y="137"/>
                    <a:pt x="0" y="248"/>
                  </a:cubicBezTo>
                  <a:cubicBezTo>
                    <a:pt x="0" y="405"/>
                    <a:pt x="156" y="506"/>
                    <a:pt x="156" y="669"/>
                  </a:cubicBezTo>
                  <a:cubicBezTo>
                    <a:pt x="154" y="669"/>
                    <a:pt x="154" y="669"/>
                    <a:pt x="154" y="669"/>
                  </a:cubicBezTo>
                  <a:cubicBezTo>
                    <a:pt x="144" y="669"/>
                    <a:pt x="136" y="676"/>
                    <a:pt x="136" y="684"/>
                  </a:cubicBezTo>
                  <a:cubicBezTo>
                    <a:pt x="136" y="693"/>
                    <a:pt x="144" y="700"/>
                    <a:pt x="154" y="700"/>
                  </a:cubicBezTo>
                  <a:cubicBezTo>
                    <a:pt x="382" y="700"/>
                    <a:pt x="382" y="700"/>
                    <a:pt x="382" y="700"/>
                  </a:cubicBezTo>
                  <a:cubicBezTo>
                    <a:pt x="391" y="700"/>
                    <a:pt x="399" y="693"/>
                    <a:pt x="399" y="684"/>
                  </a:cubicBezTo>
                  <a:cubicBezTo>
                    <a:pt x="399" y="676"/>
                    <a:pt x="391" y="669"/>
                    <a:pt x="382" y="669"/>
                  </a:cubicBezTo>
                  <a:close/>
                  <a:moveTo>
                    <a:pt x="254" y="656"/>
                  </a:moveTo>
                  <a:cubicBezTo>
                    <a:pt x="254" y="661"/>
                    <a:pt x="250" y="665"/>
                    <a:pt x="245" y="665"/>
                  </a:cubicBezTo>
                  <a:cubicBezTo>
                    <a:pt x="239" y="665"/>
                    <a:pt x="235" y="661"/>
                    <a:pt x="235" y="656"/>
                  </a:cubicBezTo>
                  <a:cubicBezTo>
                    <a:pt x="235" y="556"/>
                    <a:pt x="235" y="556"/>
                    <a:pt x="235" y="556"/>
                  </a:cubicBezTo>
                  <a:cubicBezTo>
                    <a:pt x="180" y="467"/>
                    <a:pt x="180" y="467"/>
                    <a:pt x="180" y="467"/>
                  </a:cubicBezTo>
                  <a:cubicBezTo>
                    <a:pt x="177" y="463"/>
                    <a:pt x="178" y="457"/>
                    <a:pt x="183" y="454"/>
                  </a:cubicBezTo>
                  <a:cubicBezTo>
                    <a:pt x="187" y="452"/>
                    <a:pt x="193" y="453"/>
                    <a:pt x="196" y="457"/>
                  </a:cubicBezTo>
                  <a:cubicBezTo>
                    <a:pt x="252" y="548"/>
                    <a:pt x="252" y="548"/>
                    <a:pt x="252" y="548"/>
                  </a:cubicBezTo>
                  <a:cubicBezTo>
                    <a:pt x="253" y="549"/>
                    <a:pt x="254" y="551"/>
                    <a:pt x="254" y="553"/>
                  </a:cubicBezTo>
                  <a:lnTo>
                    <a:pt x="254" y="656"/>
                  </a:lnTo>
                  <a:close/>
                  <a:moveTo>
                    <a:pt x="355" y="467"/>
                  </a:moveTo>
                  <a:cubicBezTo>
                    <a:pt x="300" y="556"/>
                    <a:pt x="300" y="556"/>
                    <a:pt x="300" y="556"/>
                  </a:cubicBezTo>
                  <a:cubicBezTo>
                    <a:pt x="300" y="656"/>
                    <a:pt x="300" y="656"/>
                    <a:pt x="300" y="656"/>
                  </a:cubicBezTo>
                  <a:cubicBezTo>
                    <a:pt x="300" y="661"/>
                    <a:pt x="296" y="665"/>
                    <a:pt x="291" y="665"/>
                  </a:cubicBezTo>
                  <a:cubicBezTo>
                    <a:pt x="286" y="665"/>
                    <a:pt x="281" y="661"/>
                    <a:pt x="281" y="656"/>
                  </a:cubicBezTo>
                  <a:cubicBezTo>
                    <a:pt x="281" y="553"/>
                    <a:pt x="281" y="553"/>
                    <a:pt x="281" y="553"/>
                  </a:cubicBezTo>
                  <a:cubicBezTo>
                    <a:pt x="281" y="551"/>
                    <a:pt x="282" y="549"/>
                    <a:pt x="283" y="548"/>
                  </a:cubicBezTo>
                  <a:cubicBezTo>
                    <a:pt x="340" y="457"/>
                    <a:pt x="340" y="457"/>
                    <a:pt x="340" y="457"/>
                  </a:cubicBezTo>
                  <a:cubicBezTo>
                    <a:pt x="342" y="453"/>
                    <a:pt x="348" y="452"/>
                    <a:pt x="353" y="454"/>
                  </a:cubicBezTo>
                  <a:cubicBezTo>
                    <a:pt x="357" y="457"/>
                    <a:pt x="358" y="463"/>
                    <a:pt x="355" y="467"/>
                  </a:cubicBezTo>
                  <a:close/>
                  <a:moveTo>
                    <a:pt x="348" y="426"/>
                  </a:moveTo>
                  <a:cubicBezTo>
                    <a:pt x="188" y="426"/>
                    <a:pt x="188" y="426"/>
                    <a:pt x="188" y="426"/>
                  </a:cubicBezTo>
                  <a:cubicBezTo>
                    <a:pt x="183" y="426"/>
                    <a:pt x="178" y="422"/>
                    <a:pt x="178" y="417"/>
                  </a:cubicBezTo>
                  <a:cubicBezTo>
                    <a:pt x="178" y="411"/>
                    <a:pt x="183" y="407"/>
                    <a:pt x="188" y="407"/>
                  </a:cubicBezTo>
                  <a:cubicBezTo>
                    <a:pt x="348" y="407"/>
                    <a:pt x="348" y="407"/>
                    <a:pt x="348" y="407"/>
                  </a:cubicBezTo>
                  <a:cubicBezTo>
                    <a:pt x="353" y="407"/>
                    <a:pt x="357" y="411"/>
                    <a:pt x="357" y="417"/>
                  </a:cubicBezTo>
                  <a:cubicBezTo>
                    <a:pt x="357" y="422"/>
                    <a:pt x="353" y="426"/>
                    <a:pt x="348" y="426"/>
                  </a:cubicBezTo>
                  <a:close/>
                  <a:moveTo>
                    <a:pt x="348" y="385"/>
                  </a:moveTo>
                  <a:cubicBezTo>
                    <a:pt x="188" y="385"/>
                    <a:pt x="188" y="385"/>
                    <a:pt x="188" y="385"/>
                  </a:cubicBezTo>
                  <a:cubicBezTo>
                    <a:pt x="183" y="385"/>
                    <a:pt x="178" y="381"/>
                    <a:pt x="178" y="375"/>
                  </a:cubicBezTo>
                  <a:cubicBezTo>
                    <a:pt x="178" y="370"/>
                    <a:pt x="183" y="366"/>
                    <a:pt x="188" y="366"/>
                  </a:cubicBezTo>
                  <a:cubicBezTo>
                    <a:pt x="348" y="366"/>
                    <a:pt x="348" y="366"/>
                    <a:pt x="348" y="366"/>
                  </a:cubicBezTo>
                  <a:cubicBezTo>
                    <a:pt x="353" y="366"/>
                    <a:pt x="357" y="370"/>
                    <a:pt x="357" y="375"/>
                  </a:cubicBezTo>
                  <a:cubicBezTo>
                    <a:pt x="357" y="381"/>
                    <a:pt x="353" y="385"/>
                    <a:pt x="348" y="385"/>
                  </a:cubicBezTo>
                  <a:close/>
                  <a:moveTo>
                    <a:pt x="348" y="344"/>
                  </a:moveTo>
                  <a:cubicBezTo>
                    <a:pt x="188" y="344"/>
                    <a:pt x="188" y="344"/>
                    <a:pt x="188" y="344"/>
                  </a:cubicBezTo>
                  <a:cubicBezTo>
                    <a:pt x="183" y="344"/>
                    <a:pt x="178" y="339"/>
                    <a:pt x="178" y="334"/>
                  </a:cubicBezTo>
                  <a:cubicBezTo>
                    <a:pt x="178" y="329"/>
                    <a:pt x="183" y="325"/>
                    <a:pt x="188" y="325"/>
                  </a:cubicBezTo>
                  <a:cubicBezTo>
                    <a:pt x="348" y="325"/>
                    <a:pt x="348" y="325"/>
                    <a:pt x="348" y="325"/>
                  </a:cubicBezTo>
                  <a:cubicBezTo>
                    <a:pt x="353" y="325"/>
                    <a:pt x="357" y="329"/>
                    <a:pt x="357" y="334"/>
                  </a:cubicBezTo>
                  <a:cubicBezTo>
                    <a:pt x="357" y="339"/>
                    <a:pt x="353" y="344"/>
                    <a:pt x="348" y="34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p:cNvSpPr>
            <p:nvPr/>
          </p:nvSpPr>
          <p:spPr bwMode="auto">
            <a:xfrm>
              <a:off x="6061076" y="1241425"/>
              <a:ext cx="69850" cy="1023938"/>
            </a:xfrm>
            <a:custGeom>
              <a:avLst/>
              <a:gdLst>
                <a:gd name="T0" fmla="*/ 31 w 31"/>
                <a:gd name="T1" fmla="*/ 17 h 462"/>
                <a:gd name="T2" fmla="*/ 21 w 31"/>
                <a:gd name="T3" fmla="*/ 462 h 462"/>
                <a:gd name="T4" fmla="*/ 0 w 31"/>
                <a:gd name="T5" fmla="*/ 17 h 462"/>
                <a:gd name="T6" fmla="*/ 15 w 31"/>
                <a:gd name="T7" fmla="*/ 1 h 462"/>
                <a:gd name="T8" fmla="*/ 31 w 31"/>
                <a:gd name="T9" fmla="*/ 16 h 462"/>
                <a:gd name="T10" fmla="*/ 31 w 31"/>
                <a:gd name="T11" fmla="*/ 17 h 462"/>
              </a:gdLst>
              <a:ahLst/>
              <a:cxnLst>
                <a:cxn ang="0">
                  <a:pos x="T0" y="T1"/>
                </a:cxn>
                <a:cxn ang="0">
                  <a:pos x="T2" y="T3"/>
                </a:cxn>
                <a:cxn ang="0">
                  <a:pos x="T4" y="T5"/>
                </a:cxn>
                <a:cxn ang="0">
                  <a:pos x="T6" y="T7"/>
                </a:cxn>
                <a:cxn ang="0">
                  <a:pos x="T8" y="T9"/>
                </a:cxn>
                <a:cxn ang="0">
                  <a:pos x="T10" y="T11"/>
                </a:cxn>
              </a:cxnLst>
              <a:rect l="0" t="0" r="r" b="b"/>
              <a:pathLst>
                <a:path w="31" h="462">
                  <a:moveTo>
                    <a:pt x="31" y="17"/>
                  </a:moveTo>
                  <a:cubicBezTo>
                    <a:pt x="21" y="462"/>
                    <a:pt x="21" y="462"/>
                    <a:pt x="21" y="462"/>
                  </a:cubicBezTo>
                  <a:cubicBezTo>
                    <a:pt x="0" y="17"/>
                    <a:pt x="0" y="17"/>
                    <a:pt x="0" y="17"/>
                  </a:cubicBezTo>
                  <a:cubicBezTo>
                    <a:pt x="0" y="9"/>
                    <a:pt x="6" y="1"/>
                    <a:pt x="15" y="1"/>
                  </a:cubicBezTo>
                  <a:cubicBezTo>
                    <a:pt x="24" y="0"/>
                    <a:pt x="31" y="7"/>
                    <a:pt x="31" y="16"/>
                  </a:cubicBezTo>
                  <a:cubicBezTo>
                    <a:pt x="31" y="16"/>
                    <a:pt x="31" y="16"/>
                    <a:pt x="31" y="1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p:cNvSpPr>
            <p:nvPr/>
          </p:nvSpPr>
          <p:spPr bwMode="auto">
            <a:xfrm>
              <a:off x="5719763" y="1301750"/>
              <a:ext cx="388938" cy="963613"/>
            </a:xfrm>
            <a:custGeom>
              <a:avLst/>
              <a:gdLst>
                <a:gd name="T0" fmla="*/ 32 w 175"/>
                <a:gd name="T1" fmla="*/ 13 h 435"/>
                <a:gd name="T2" fmla="*/ 175 w 175"/>
                <a:gd name="T3" fmla="*/ 435 h 435"/>
                <a:gd name="T4" fmla="*/ 3 w 175"/>
                <a:gd name="T5" fmla="*/ 24 h 435"/>
                <a:gd name="T6" fmla="*/ 11 w 175"/>
                <a:gd name="T7" fmla="*/ 4 h 435"/>
                <a:gd name="T8" fmla="*/ 32 w 175"/>
                <a:gd name="T9" fmla="*/ 12 h 435"/>
                <a:gd name="T10" fmla="*/ 32 w 175"/>
                <a:gd name="T11" fmla="*/ 13 h 435"/>
              </a:gdLst>
              <a:ahLst/>
              <a:cxnLst>
                <a:cxn ang="0">
                  <a:pos x="T0" y="T1"/>
                </a:cxn>
                <a:cxn ang="0">
                  <a:pos x="T2" y="T3"/>
                </a:cxn>
                <a:cxn ang="0">
                  <a:pos x="T4" y="T5"/>
                </a:cxn>
                <a:cxn ang="0">
                  <a:pos x="T6" y="T7"/>
                </a:cxn>
                <a:cxn ang="0">
                  <a:pos x="T8" y="T9"/>
                </a:cxn>
                <a:cxn ang="0">
                  <a:pos x="T10" y="T11"/>
                </a:cxn>
              </a:cxnLst>
              <a:rect l="0" t="0" r="r" b="b"/>
              <a:pathLst>
                <a:path w="175" h="435">
                  <a:moveTo>
                    <a:pt x="32" y="13"/>
                  </a:moveTo>
                  <a:cubicBezTo>
                    <a:pt x="175" y="435"/>
                    <a:pt x="175" y="435"/>
                    <a:pt x="175" y="435"/>
                  </a:cubicBezTo>
                  <a:cubicBezTo>
                    <a:pt x="3" y="24"/>
                    <a:pt x="3" y="24"/>
                    <a:pt x="3" y="24"/>
                  </a:cubicBezTo>
                  <a:cubicBezTo>
                    <a:pt x="0" y="16"/>
                    <a:pt x="3" y="7"/>
                    <a:pt x="11" y="4"/>
                  </a:cubicBezTo>
                  <a:cubicBezTo>
                    <a:pt x="19" y="0"/>
                    <a:pt x="29" y="4"/>
                    <a:pt x="32" y="12"/>
                  </a:cubicBezTo>
                  <a:cubicBezTo>
                    <a:pt x="32" y="12"/>
                    <a:pt x="32" y="13"/>
                    <a:pt x="32" y="1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p:cNvSpPr>
            <p:nvPr/>
          </p:nvSpPr>
          <p:spPr bwMode="auto">
            <a:xfrm>
              <a:off x="5426076" y="1479550"/>
              <a:ext cx="682625" cy="785813"/>
            </a:xfrm>
            <a:custGeom>
              <a:avLst/>
              <a:gdLst>
                <a:gd name="T0" fmla="*/ 29 w 308"/>
                <a:gd name="T1" fmla="*/ 7 h 355"/>
                <a:gd name="T2" fmla="*/ 308 w 308"/>
                <a:gd name="T3" fmla="*/ 355 h 355"/>
                <a:gd name="T4" fmla="*/ 6 w 308"/>
                <a:gd name="T5" fmla="*/ 28 h 355"/>
                <a:gd name="T6" fmla="*/ 7 w 308"/>
                <a:gd name="T7" fmla="*/ 5 h 355"/>
                <a:gd name="T8" fmla="*/ 29 w 308"/>
                <a:gd name="T9" fmla="*/ 6 h 355"/>
                <a:gd name="T10" fmla="*/ 29 w 308"/>
                <a:gd name="T11" fmla="*/ 7 h 355"/>
              </a:gdLst>
              <a:ahLst/>
              <a:cxnLst>
                <a:cxn ang="0">
                  <a:pos x="T0" y="T1"/>
                </a:cxn>
                <a:cxn ang="0">
                  <a:pos x="T2" y="T3"/>
                </a:cxn>
                <a:cxn ang="0">
                  <a:pos x="T4" y="T5"/>
                </a:cxn>
                <a:cxn ang="0">
                  <a:pos x="T6" y="T7"/>
                </a:cxn>
                <a:cxn ang="0">
                  <a:pos x="T8" y="T9"/>
                </a:cxn>
                <a:cxn ang="0">
                  <a:pos x="T10" y="T11"/>
                </a:cxn>
              </a:cxnLst>
              <a:rect l="0" t="0" r="r" b="b"/>
              <a:pathLst>
                <a:path w="308" h="355">
                  <a:moveTo>
                    <a:pt x="29" y="7"/>
                  </a:moveTo>
                  <a:cubicBezTo>
                    <a:pt x="308" y="355"/>
                    <a:pt x="308" y="355"/>
                    <a:pt x="308" y="355"/>
                  </a:cubicBezTo>
                  <a:cubicBezTo>
                    <a:pt x="6" y="28"/>
                    <a:pt x="6" y="28"/>
                    <a:pt x="6" y="28"/>
                  </a:cubicBezTo>
                  <a:cubicBezTo>
                    <a:pt x="0" y="21"/>
                    <a:pt x="0" y="11"/>
                    <a:pt x="7" y="5"/>
                  </a:cubicBezTo>
                  <a:cubicBezTo>
                    <a:pt x="13" y="0"/>
                    <a:pt x="23" y="0"/>
                    <a:pt x="29" y="6"/>
                  </a:cubicBezTo>
                  <a:cubicBezTo>
                    <a:pt x="29" y="7"/>
                    <a:pt x="29" y="7"/>
                    <a:pt x="29" y="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p:cNvSpPr>
            <p:nvPr/>
          </p:nvSpPr>
          <p:spPr bwMode="auto">
            <a:xfrm>
              <a:off x="5207001" y="1743075"/>
              <a:ext cx="901700" cy="522288"/>
            </a:xfrm>
            <a:custGeom>
              <a:avLst/>
              <a:gdLst>
                <a:gd name="T0" fmla="*/ 26 w 407"/>
                <a:gd name="T1" fmla="*/ 4 h 236"/>
                <a:gd name="T2" fmla="*/ 407 w 407"/>
                <a:gd name="T3" fmla="*/ 236 h 236"/>
                <a:gd name="T4" fmla="*/ 11 w 407"/>
                <a:gd name="T5" fmla="*/ 32 h 236"/>
                <a:gd name="T6" fmla="*/ 4 w 407"/>
                <a:gd name="T7" fmla="*/ 11 h 236"/>
                <a:gd name="T8" fmla="*/ 25 w 407"/>
                <a:gd name="T9" fmla="*/ 4 h 236"/>
                <a:gd name="T10" fmla="*/ 26 w 407"/>
                <a:gd name="T11" fmla="*/ 4 h 236"/>
              </a:gdLst>
              <a:ahLst/>
              <a:cxnLst>
                <a:cxn ang="0">
                  <a:pos x="T0" y="T1"/>
                </a:cxn>
                <a:cxn ang="0">
                  <a:pos x="T2" y="T3"/>
                </a:cxn>
                <a:cxn ang="0">
                  <a:pos x="T4" y="T5"/>
                </a:cxn>
                <a:cxn ang="0">
                  <a:pos x="T6" y="T7"/>
                </a:cxn>
                <a:cxn ang="0">
                  <a:pos x="T8" y="T9"/>
                </a:cxn>
                <a:cxn ang="0">
                  <a:pos x="T10" y="T11"/>
                </a:cxn>
              </a:cxnLst>
              <a:rect l="0" t="0" r="r" b="b"/>
              <a:pathLst>
                <a:path w="407" h="236">
                  <a:moveTo>
                    <a:pt x="26" y="4"/>
                  </a:moveTo>
                  <a:cubicBezTo>
                    <a:pt x="407" y="236"/>
                    <a:pt x="407" y="236"/>
                    <a:pt x="407" y="236"/>
                  </a:cubicBezTo>
                  <a:cubicBezTo>
                    <a:pt x="11" y="32"/>
                    <a:pt x="11" y="32"/>
                    <a:pt x="11" y="32"/>
                  </a:cubicBezTo>
                  <a:cubicBezTo>
                    <a:pt x="3" y="28"/>
                    <a:pt x="0" y="18"/>
                    <a:pt x="4" y="11"/>
                  </a:cubicBezTo>
                  <a:cubicBezTo>
                    <a:pt x="8" y="3"/>
                    <a:pt x="17" y="0"/>
                    <a:pt x="25" y="4"/>
                  </a:cubicBezTo>
                  <a:cubicBezTo>
                    <a:pt x="25" y="4"/>
                    <a:pt x="26" y="4"/>
                    <a:pt x="26" y="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p:cNvSpPr>
            <p:nvPr/>
          </p:nvSpPr>
          <p:spPr bwMode="auto">
            <a:xfrm>
              <a:off x="5095876" y="2066925"/>
              <a:ext cx="1012825" cy="198438"/>
            </a:xfrm>
            <a:custGeom>
              <a:avLst/>
              <a:gdLst>
                <a:gd name="T0" fmla="*/ 20 w 457"/>
                <a:gd name="T1" fmla="*/ 2 h 89"/>
                <a:gd name="T2" fmla="*/ 457 w 457"/>
                <a:gd name="T3" fmla="*/ 89 h 89"/>
                <a:gd name="T4" fmla="*/ 15 w 457"/>
                <a:gd name="T5" fmla="*/ 32 h 89"/>
                <a:gd name="T6" fmla="*/ 1 w 457"/>
                <a:gd name="T7" fmla="*/ 15 h 89"/>
                <a:gd name="T8" fmla="*/ 19 w 457"/>
                <a:gd name="T9" fmla="*/ 1 h 89"/>
                <a:gd name="T10" fmla="*/ 20 w 457"/>
                <a:gd name="T11" fmla="*/ 2 h 89"/>
              </a:gdLst>
              <a:ahLst/>
              <a:cxnLst>
                <a:cxn ang="0">
                  <a:pos x="T0" y="T1"/>
                </a:cxn>
                <a:cxn ang="0">
                  <a:pos x="T2" y="T3"/>
                </a:cxn>
                <a:cxn ang="0">
                  <a:pos x="T4" y="T5"/>
                </a:cxn>
                <a:cxn ang="0">
                  <a:pos x="T6" y="T7"/>
                </a:cxn>
                <a:cxn ang="0">
                  <a:pos x="T8" y="T9"/>
                </a:cxn>
                <a:cxn ang="0">
                  <a:pos x="T10" y="T11"/>
                </a:cxn>
              </a:cxnLst>
              <a:rect l="0" t="0" r="r" b="b"/>
              <a:pathLst>
                <a:path w="457" h="89">
                  <a:moveTo>
                    <a:pt x="20" y="2"/>
                  </a:moveTo>
                  <a:cubicBezTo>
                    <a:pt x="457" y="89"/>
                    <a:pt x="457" y="89"/>
                    <a:pt x="457" y="89"/>
                  </a:cubicBezTo>
                  <a:cubicBezTo>
                    <a:pt x="15" y="32"/>
                    <a:pt x="15" y="32"/>
                    <a:pt x="15" y="32"/>
                  </a:cubicBezTo>
                  <a:cubicBezTo>
                    <a:pt x="6" y="31"/>
                    <a:pt x="0" y="23"/>
                    <a:pt x="1" y="15"/>
                  </a:cubicBezTo>
                  <a:cubicBezTo>
                    <a:pt x="2" y="6"/>
                    <a:pt x="10" y="0"/>
                    <a:pt x="19" y="1"/>
                  </a:cubicBezTo>
                  <a:cubicBezTo>
                    <a:pt x="19" y="1"/>
                    <a:pt x="19" y="1"/>
                    <a:pt x="20" y="2"/>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p:cNvSpPr>
            <p:nvPr/>
          </p:nvSpPr>
          <p:spPr bwMode="auto">
            <a:xfrm>
              <a:off x="5097463" y="2265363"/>
              <a:ext cx="1011238" cy="220663"/>
            </a:xfrm>
            <a:custGeom>
              <a:avLst/>
              <a:gdLst>
                <a:gd name="T0" fmla="*/ 15 w 456"/>
                <a:gd name="T1" fmla="*/ 67 h 100"/>
                <a:gd name="T2" fmla="*/ 456 w 456"/>
                <a:gd name="T3" fmla="*/ 0 h 100"/>
                <a:gd name="T4" fmla="*/ 21 w 456"/>
                <a:gd name="T5" fmla="*/ 98 h 100"/>
                <a:gd name="T6" fmla="*/ 2 w 456"/>
                <a:gd name="T7" fmla="*/ 86 h 100"/>
                <a:gd name="T8" fmla="*/ 14 w 456"/>
                <a:gd name="T9" fmla="*/ 67 h 100"/>
                <a:gd name="T10" fmla="*/ 15 w 456"/>
                <a:gd name="T11" fmla="*/ 67 h 100"/>
              </a:gdLst>
              <a:ahLst/>
              <a:cxnLst>
                <a:cxn ang="0">
                  <a:pos x="T0" y="T1"/>
                </a:cxn>
                <a:cxn ang="0">
                  <a:pos x="T2" y="T3"/>
                </a:cxn>
                <a:cxn ang="0">
                  <a:pos x="T4" y="T5"/>
                </a:cxn>
                <a:cxn ang="0">
                  <a:pos x="T6" y="T7"/>
                </a:cxn>
                <a:cxn ang="0">
                  <a:pos x="T8" y="T9"/>
                </a:cxn>
                <a:cxn ang="0">
                  <a:pos x="T10" y="T11"/>
                </a:cxn>
              </a:cxnLst>
              <a:rect l="0" t="0" r="r" b="b"/>
              <a:pathLst>
                <a:path w="456" h="100">
                  <a:moveTo>
                    <a:pt x="15" y="67"/>
                  </a:moveTo>
                  <a:cubicBezTo>
                    <a:pt x="456" y="0"/>
                    <a:pt x="456" y="0"/>
                    <a:pt x="456" y="0"/>
                  </a:cubicBezTo>
                  <a:cubicBezTo>
                    <a:pt x="21" y="98"/>
                    <a:pt x="21" y="98"/>
                    <a:pt x="21" y="98"/>
                  </a:cubicBezTo>
                  <a:cubicBezTo>
                    <a:pt x="12" y="100"/>
                    <a:pt x="4" y="95"/>
                    <a:pt x="2" y="86"/>
                  </a:cubicBezTo>
                  <a:cubicBezTo>
                    <a:pt x="0" y="78"/>
                    <a:pt x="5" y="69"/>
                    <a:pt x="14" y="67"/>
                  </a:cubicBezTo>
                  <a:cubicBezTo>
                    <a:pt x="14" y="67"/>
                    <a:pt x="15" y="67"/>
                    <a:pt x="15" y="6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p:cNvSpPr>
            <p:nvPr/>
          </p:nvSpPr>
          <p:spPr bwMode="auto">
            <a:xfrm>
              <a:off x="5218113" y="2265363"/>
              <a:ext cx="890588" cy="544513"/>
            </a:xfrm>
            <a:custGeom>
              <a:avLst/>
              <a:gdLst>
                <a:gd name="T0" fmla="*/ 10 w 402"/>
                <a:gd name="T1" fmla="*/ 214 h 246"/>
                <a:gd name="T2" fmla="*/ 402 w 402"/>
                <a:gd name="T3" fmla="*/ 0 h 246"/>
                <a:gd name="T4" fmla="*/ 26 w 402"/>
                <a:gd name="T5" fmla="*/ 241 h 246"/>
                <a:gd name="T6" fmla="*/ 5 w 402"/>
                <a:gd name="T7" fmla="*/ 236 h 246"/>
                <a:gd name="T8" fmla="*/ 9 w 402"/>
                <a:gd name="T9" fmla="*/ 214 h 246"/>
                <a:gd name="T10" fmla="*/ 10 w 402"/>
                <a:gd name="T11" fmla="*/ 214 h 246"/>
              </a:gdLst>
              <a:ahLst/>
              <a:cxnLst>
                <a:cxn ang="0">
                  <a:pos x="T0" y="T1"/>
                </a:cxn>
                <a:cxn ang="0">
                  <a:pos x="T2" y="T3"/>
                </a:cxn>
                <a:cxn ang="0">
                  <a:pos x="T4" y="T5"/>
                </a:cxn>
                <a:cxn ang="0">
                  <a:pos x="T6" y="T7"/>
                </a:cxn>
                <a:cxn ang="0">
                  <a:pos x="T8" y="T9"/>
                </a:cxn>
                <a:cxn ang="0">
                  <a:pos x="T10" y="T11"/>
                </a:cxn>
              </a:cxnLst>
              <a:rect l="0" t="0" r="r" b="b"/>
              <a:pathLst>
                <a:path w="402" h="246">
                  <a:moveTo>
                    <a:pt x="10" y="214"/>
                  </a:moveTo>
                  <a:cubicBezTo>
                    <a:pt x="402" y="0"/>
                    <a:pt x="402" y="0"/>
                    <a:pt x="402" y="0"/>
                  </a:cubicBezTo>
                  <a:cubicBezTo>
                    <a:pt x="26" y="241"/>
                    <a:pt x="26" y="241"/>
                    <a:pt x="26" y="241"/>
                  </a:cubicBezTo>
                  <a:cubicBezTo>
                    <a:pt x="19" y="246"/>
                    <a:pt x="9" y="243"/>
                    <a:pt x="5" y="236"/>
                  </a:cubicBezTo>
                  <a:cubicBezTo>
                    <a:pt x="0" y="229"/>
                    <a:pt x="2" y="219"/>
                    <a:pt x="9" y="214"/>
                  </a:cubicBezTo>
                  <a:cubicBezTo>
                    <a:pt x="10" y="214"/>
                    <a:pt x="10" y="214"/>
                    <a:pt x="10" y="21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p:cNvSpPr>
            <p:nvPr/>
          </p:nvSpPr>
          <p:spPr bwMode="auto">
            <a:xfrm>
              <a:off x="5441951" y="2265363"/>
              <a:ext cx="666750" cy="803275"/>
            </a:xfrm>
            <a:custGeom>
              <a:avLst/>
              <a:gdLst>
                <a:gd name="T0" fmla="*/ 6 w 301"/>
                <a:gd name="T1" fmla="*/ 335 h 363"/>
                <a:gd name="T2" fmla="*/ 301 w 301"/>
                <a:gd name="T3" fmla="*/ 0 h 363"/>
                <a:gd name="T4" fmla="*/ 30 w 301"/>
                <a:gd name="T5" fmla="*/ 355 h 363"/>
                <a:gd name="T6" fmla="*/ 8 w 301"/>
                <a:gd name="T7" fmla="*/ 358 h 363"/>
                <a:gd name="T8" fmla="*/ 5 w 301"/>
                <a:gd name="T9" fmla="*/ 336 h 363"/>
                <a:gd name="T10" fmla="*/ 6 w 301"/>
                <a:gd name="T11" fmla="*/ 335 h 363"/>
              </a:gdLst>
              <a:ahLst/>
              <a:cxnLst>
                <a:cxn ang="0">
                  <a:pos x="T0" y="T1"/>
                </a:cxn>
                <a:cxn ang="0">
                  <a:pos x="T2" y="T3"/>
                </a:cxn>
                <a:cxn ang="0">
                  <a:pos x="T4" y="T5"/>
                </a:cxn>
                <a:cxn ang="0">
                  <a:pos x="T6" y="T7"/>
                </a:cxn>
                <a:cxn ang="0">
                  <a:pos x="T8" y="T9"/>
                </a:cxn>
                <a:cxn ang="0">
                  <a:pos x="T10" y="T11"/>
                </a:cxn>
              </a:cxnLst>
              <a:rect l="0" t="0" r="r" b="b"/>
              <a:pathLst>
                <a:path w="301" h="363">
                  <a:moveTo>
                    <a:pt x="6" y="335"/>
                  </a:moveTo>
                  <a:cubicBezTo>
                    <a:pt x="301" y="0"/>
                    <a:pt x="301" y="0"/>
                    <a:pt x="301" y="0"/>
                  </a:cubicBezTo>
                  <a:cubicBezTo>
                    <a:pt x="30" y="355"/>
                    <a:pt x="30" y="355"/>
                    <a:pt x="30" y="355"/>
                  </a:cubicBezTo>
                  <a:cubicBezTo>
                    <a:pt x="25" y="362"/>
                    <a:pt x="15" y="363"/>
                    <a:pt x="8" y="358"/>
                  </a:cubicBezTo>
                  <a:cubicBezTo>
                    <a:pt x="1" y="352"/>
                    <a:pt x="0" y="343"/>
                    <a:pt x="5" y="336"/>
                  </a:cubicBezTo>
                  <a:cubicBezTo>
                    <a:pt x="6" y="335"/>
                    <a:pt x="6" y="335"/>
                    <a:pt x="6" y="335"/>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auto">
            <a:xfrm>
              <a:off x="6108701" y="2265363"/>
              <a:ext cx="679450" cy="787400"/>
            </a:xfrm>
            <a:custGeom>
              <a:avLst/>
              <a:gdLst>
                <a:gd name="T0" fmla="*/ 278 w 307"/>
                <a:gd name="T1" fmla="*/ 349 h 356"/>
                <a:gd name="T2" fmla="*/ 0 w 307"/>
                <a:gd name="T3" fmla="*/ 0 h 356"/>
                <a:gd name="T4" fmla="*/ 302 w 307"/>
                <a:gd name="T5" fmla="*/ 328 h 356"/>
                <a:gd name="T6" fmla="*/ 301 w 307"/>
                <a:gd name="T7" fmla="*/ 350 h 356"/>
                <a:gd name="T8" fmla="*/ 279 w 307"/>
                <a:gd name="T9" fmla="*/ 349 h 356"/>
                <a:gd name="T10" fmla="*/ 278 w 307"/>
                <a:gd name="T11" fmla="*/ 349 h 356"/>
              </a:gdLst>
              <a:ahLst/>
              <a:cxnLst>
                <a:cxn ang="0">
                  <a:pos x="T0" y="T1"/>
                </a:cxn>
                <a:cxn ang="0">
                  <a:pos x="T2" y="T3"/>
                </a:cxn>
                <a:cxn ang="0">
                  <a:pos x="T4" y="T5"/>
                </a:cxn>
                <a:cxn ang="0">
                  <a:pos x="T6" y="T7"/>
                </a:cxn>
                <a:cxn ang="0">
                  <a:pos x="T8" y="T9"/>
                </a:cxn>
                <a:cxn ang="0">
                  <a:pos x="T10" y="T11"/>
                </a:cxn>
              </a:cxnLst>
              <a:rect l="0" t="0" r="r" b="b"/>
              <a:pathLst>
                <a:path w="307" h="356">
                  <a:moveTo>
                    <a:pt x="278" y="349"/>
                  </a:moveTo>
                  <a:cubicBezTo>
                    <a:pt x="0" y="0"/>
                    <a:pt x="0" y="0"/>
                    <a:pt x="0" y="0"/>
                  </a:cubicBezTo>
                  <a:cubicBezTo>
                    <a:pt x="302" y="328"/>
                    <a:pt x="302" y="328"/>
                    <a:pt x="302" y="328"/>
                  </a:cubicBezTo>
                  <a:cubicBezTo>
                    <a:pt x="307" y="334"/>
                    <a:pt x="307" y="344"/>
                    <a:pt x="301" y="350"/>
                  </a:cubicBezTo>
                  <a:cubicBezTo>
                    <a:pt x="294" y="356"/>
                    <a:pt x="284" y="356"/>
                    <a:pt x="279" y="349"/>
                  </a:cubicBezTo>
                  <a:cubicBezTo>
                    <a:pt x="278" y="349"/>
                    <a:pt x="278" y="349"/>
                    <a:pt x="278" y="349"/>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p:cNvSpPr>
            <p:nvPr/>
          </p:nvSpPr>
          <p:spPr bwMode="auto">
            <a:xfrm>
              <a:off x="6108701" y="2265363"/>
              <a:ext cx="898525" cy="523875"/>
            </a:xfrm>
            <a:custGeom>
              <a:avLst/>
              <a:gdLst>
                <a:gd name="T0" fmla="*/ 380 w 406"/>
                <a:gd name="T1" fmla="*/ 232 h 237"/>
                <a:gd name="T2" fmla="*/ 0 w 406"/>
                <a:gd name="T3" fmla="*/ 0 h 237"/>
                <a:gd name="T4" fmla="*/ 395 w 406"/>
                <a:gd name="T5" fmla="*/ 205 h 237"/>
                <a:gd name="T6" fmla="*/ 402 w 406"/>
                <a:gd name="T7" fmla="*/ 226 h 237"/>
                <a:gd name="T8" fmla="*/ 381 w 406"/>
                <a:gd name="T9" fmla="*/ 233 h 237"/>
                <a:gd name="T10" fmla="*/ 380 w 406"/>
                <a:gd name="T11" fmla="*/ 232 h 237"/>
              </a:gdLst>
              <a:ahLst/>
              <a:cxnLst>
                <a:cxn ang="0">
                  <a:pos x="T0" y="T1"/>
                </a:cxn>
                <a:cxn ang="0">
                  <a:pos x="T2" y="T3"/>
                </a:cxn>
                <a:cxn ang="0">
                  <a:pos x="T4" y="T5"/>
                </a:cxn>
                <a:cxn ang="0">
                  <a:pos x="T6" y="T7"/>
                </a:cxn>
                <a:cxn ang="0">
                  <a:pos x="T8" y="T9"/>
                </a:cxn>
                <a:cxn ang="0">
                  <a:pos x="T10" y="T11"/>
                </a:cxn>
              </a:cxnLst>
              <a:rect l="0" t="0" r="r" b="b"/>
              <a:pathLst>
                <a:path w="406" h="237">
                  <a:moveTo>
                    <a:pt x="380" y="232"/>
                  </a:moveTo>
                  <a:cubicBezTo>
                    <a:pt x="0" y="0"/>
                    <a:pt x="0" y="0"/>
                    <a:pt x="0" y="0"/>
                  </a:cubicBezTo>
                  <a:cubicBezTo>
                    <a:pt x="395" y="205"/>
                    <a:pt x="395" y="205"/>
                    <a:pt x="395" y="205"/>
                  </a:cubicBezTo>
                  <a:cubicBezTo>
                    <a:pt x="403" y="209"/>
                    <a:pt x="406" y="218"/>
                    <a:pt x="402" y="226"/>
                  </a:cubicBezTo>
                  <a:cubicBezTo>
                    <a:pt x="398" y="234"/>
                    <a:pt x="389" y="237"/>
                    <a:pt x="381" y="233"/>
                  </a:cubicBezTo>
                  <a:cubicBezTo>
                    <a:pt x="381" y="233"/>
                    <a:pt x="380" y="233"/>
                    <a:pt x="380" y="232"/>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6108701" y="2265363"/>
              <a:ext cx="1009650" cy="198438"/>
            </a:xfrm>
            <a:custGeom>
              <a:avLst/>
              <a:gdLst>
                <a:gd name="T0" fmla="*/ 437 w 456"/>
                <a:gd name="T1" fmla="*/ 88 h 90"/>
                <a:gd name="T2" fmla="*/ 0 w 456"/>
                <a:gd name="T3" fmla="*/ 0 h 90"/>
                <a:gd name="T4" fmla="*/ 442 w 456"/>
                <a:gd name="T5" fmla="*/ 57 h 90"/>
                <a:gd name="T6" fmla="*/ 455 w 456"/>
                <a:gd name="T7" fmla="*/ 75 h 90"/>
                <a:gd name="T8" fmla="*/ 438 w 456"/>
                <a:gd name="T9" fmla="*/ 88 h 90"/>
                <a:gd name="T10" fmla="*/ 437 w 456"/>
                <a:gd name="T11" fmla="*/ 88 h 90"/>
              </a:gdLst>
              <a:ahLst/>
              <a:cxnLst>
                <a:cxn ang="0">
                  <a:pos x="T0" y="T1"/>
                </a:cxn>
                <a:cxn ang="0">
                  <a:pos x="T2" y="T3"/>
                </a:cxn>
                <a:cxn ang="0">
                  <a:pos x="T4" y="T5"/>
                </a:cxn>
                <a:cxn ang="0">
                  <a:pos x="T6" y="T7"/>
                </a:cxn>
                <a:cxn ang="0">
                  <a:pos x="T8" y="T9"/>
                </a:cxn>
                <a:cxn ang="0">
                  <a:pos x="T10" y="T11"/>
                </a:cxn>
              </a:cxnLst>
              <a:rect l="0" t="0" r="r" b="b"/>
              <a:pathLst>
                <a:path w="456" h="90">
                  <a:moveTo>
                    <a:pt x="437" y="88"/>
                  </a:moveTo>
                  <a:cubicBezTo>
                    <a:pt x="0" y="0"/>
                    <a:pt x="0" y="0"/>
                    <a:pt x="0" y="0"/>
                  </a:cubicBezTo>
                  <a:cubicBezTo>
                    <a:pt x="442" y="57"/>
                    <a:pt x="442" y="57"/>
                    <a:pt x="442" y="57"/>
                  </a:cubicBezTo>
                  <a:cubicBezTo>
                    <a:pt x="450" y="58"/>
                    <a:pt x="456" y="66"/>
                    <a:pt x="455" y="75"/>
                  </a:cubicBezTo>
                  <a:cubicBezTo>
                    <a:pt x="454" y="83"/>
                    <a:pt x="446" y="90"/>
                    <a:pt x="438" y="88"/>
                  </a:cubicBezTo>
                  <a:cubicBezTo>
                    <a:pt x="437" y="88"/>
                    <a:pt x="437" y="88"/>
                    <a:pt x="437" y="88"/>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6"/>
            <p:cNvSpPr>
              <a:spLocks/>
            </p:cNvSpPr>
            <p:nvPr/>
          </p:nvSpPr>
          <p:spPr bwMode="auto">
            <a:xfrm>
              <a:off x="6108701" y="2046288"/>
              <a:ext cx="1008063" cy="219075"/>
            </a:xfrm>
            <a:custGeom>
              <a:avLst/>
              <a:gdLst>
                <a:gd name="T0" fmla="*/ 440 w 455"/>
                <a:gd name="T1" fmla="*/ 33 h 99"/>
                <a:gd name="T2" fmla="*/ 0 w 455"/>
                <a:gd name="T3" fmla="*/ 99 h 99"/>
                <a:gd name="T4" fmla="*/ 434 w 455"/>
                <a:gd name="T5" fmla="*/ 2 h 99"/>
                <a:gd name="T6" fmla="*/ 453 w 455"/>
                <a:gd name="T7" fmla="*/ 14 h 99"/>
                <a:gd name="T8" fmla="*/ 441 w 455"/>
                <a:gd name="T9" fmla="*/ 32 h 99"/>
                <a:gd name="T10" fmla="*/ 440 w 455"/>
                <a:gd name="T11" fmla="*/ 33 h 99"/>
              </a:gdLst>
              <a:ahLst/>
              <a:cxnLst>
                <a:cxn ang="0">
                  <a:pos x="T0" y="T1"/>
                </a:cxn>
                <a:cxn ang="0">
                  <a:pos x="T2" y="T3"/>
                </a:cxn>
                <a:cxn ang="0">
                  <a:pos x="T4" y="T5"/>
                </a:cxn>
                <a:cxn ang="0">
                  <a:pos x="T6" y="T7"/>
                </a:cxn>
                <a:cxn ang="0">
                  <a:pos x="T8" y="T9"/>
                </a:cxn>
                <a:cxn ang="0">
                  <a:pos x="T10" y="T11"/>
                </a:cxn>
              </a:cxnLst>
              <a:rect l="0" t="0" r="r" b="b"/>
              <a:pathLst>
                <a:path w="455" h="99">
                  <a:moveTo>
                    <a:pt x="440" y="33"/>
                  </a:moveTo>
                  <a:cubicBezTo>
                    <a:pt x="0" y="99"/>
                    <a:pt x="0" y="99"/>
                    <a:pt x="0" y="99"/>
                  </a:cubicBezTo>
                  <a:cubicBezTo>
                    <a:pt x="434" y="2"/>
                    <a:pt x="434" y="2"/>
                    <a:pt x="434" y="2"/>
                  </a:cubicBezTo>
                  <a:cubicBezTo>
                    <a:pt x="443" y="0"/>
                    <a:pt x="451" y="5"/>
                    <a:pt x="453" y="14"/>
                  </a:cubicBezTo>
                  <a:cubicBezTo>
                    <a:pt x="455" y="22"/>
                    <a:pt x="450" y="30"/>
                    <a:pt x="441" y="32"/>
                  </a:cubicBezTo>
                  <a:cubicBezTo>
                    <a:pt x="441" y="32"/>
                    <a:pt x="441" y="32"/>
                    <a:pt x="440" y="3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p:cNvSpPr>
            <p:nvPr/>
          </p:nvSpPr>
          <p:spPr bwMode="auto">
            <a:xfrm>
              <a:off x="6108701" y="1722438"/>
              <a:ext cx="887413" cy="542925"/>
            </a:xfrm>
            <a:custGeom>
              <a:avLst/>
              <a:gdLst>
                <a:gd name="T0" fmla="*/ 391 w 401"/>
                <a:gd name="T1" fmla="*/ 32 h 245"/>
                <a:gd name="T2" fmla="*/ 0 w 401"/>
                <a:gd name="T3" fmla="*/ 245 h 245"/>
                <a:gd name="T4" fmla="*/ 375 w 401"/>
                <a:gd name="T5" fmla="*/ 5 h 245"/>
                <a:gd name="T6" fmla="*/ 396 w 401"/>
                <a:gd name="T7" fmla="*/ 10 h 245"/>
                <a:gd name="T8" fmla="*/ 392 w 401"/>
                <a:gd name="T9" fmla="*/ 31 h 245"/>
                <a:gd name="T10" fmla="*/ 391 w 401"/>
                <a:gd name="T11" fmla="*/ 32 h 245"/>
              </a:gdLst>
              <a:ahLst/>
              <a:cxnLst>
                <a:cxn ang="0">
                  <a:pos x="T0" y="T1"/>
                </a:cxn>
                <a:cxn ang="0">
                  <a:pos x="T2" y="T3"/>
                </a:cxn>
                <a:cxn ang="0">
                  <a:pos x="T4" y="T5"/>
                </a:cxn>
                <a:cxn ang="0">
                  <a:pos x="T6" y="T7"/>
                </a:cxn>
                <a:cxn ang="0">
                  <a:pos x="T8" y="T9"/>
                </a:cxn>
                <a:cxn ang="0">
                  <a:pos x="T10" y="T11"/>
                </a:cxn>
              </a:cxnLst>
              <a:rect l="0" t="0" r="r" b="b"/>
              <a:pathLst>
                <a:path w="401" h="245">
                  <a:moveTo>
                    <a:pt x="391" y="32"/>
                  </a:moveTo>
                  <a:cubicBezTo>
                    <a:pt x="0" y="245"/>
                    <a:pt x="0" y="245"/>
                    <a:pt x="0" y="245"/>
                  </a:cubicBezTo>
                  <a:cubicBezTo>
                    <a:pt x="375" y="5"/>
                    <a:pt x="375" y="5"/>
                    <a:pt x="375" y="5"/>
                  </a:cubicBezTo>
                  <a:cubicBezTo>
                    <a:pt x="382" y="0"/>
                    <a:pt x="392" y="2"/>
                    <a:pt x="396" y="10"/>
                  </a:cubicBezTo>
                  <a:cubicBezTo>
                    <a:pt x="401" y="17"/>
                    <a:pt x="399" y="27"/>
                    <a:pt x="392" y="31"/>
                  </a:cubicBezTo>
                  <a:cubicBezTo>
                    <a:pt x="391" y="31"/>
                    <a:pt x="391" y="32"/>
                    <a:pt x="391" y="32"/>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p:cNvSpPr>
            <p:nvPr/>
          </p:nvSpPr>
          <p:spPr bwMode="auto">
            <a:xfrm>
              <a:off x="6108701" y="1463675"/>
              <a:ext cx="663575" cy="801688"/>
            </a:xfrm>
            <a:custGeom>
              <a:avLst/>
              <a:gdLst>
                <a:gd name="T0" fmla="*/ 294 w 300"/>
                <a:gd name="T1" fmla="*/ 28 h 362"/>
                <a:gd name="T2" fmla="*/ 0 w 300"/>
                <a:gd name="T3" fmla="*/ 362 h 362"/>
                <a:gd name="T4" fmla="*/ 270 w 300"/>
                <a:gd name="T5" fmla="*/ 8 h 362"/>
                <a:gd name="T6" fmla="*/ 292 w 300"/>
                <a:gd name="T7" fmla="*/ 5 h 362"/>
                <a:gd name="T8" fmla="*/ 295 w 300"/>
                <a:gd name="T9" fmla="*/ 27 h 362"/>
                <a:gd name="T10" fmla="*/ 294 w 300"/>
                <a:gd name="T11" fmla="*/ 28 h 362"/>
              </a:gdLst>
              <a:ahLst/>
              <a:cxnLst>
                <a:cxn ang="0">
                  <a:pos x="T0" y="T1"/>
                </a:cxn>
                <a:cxn ang="0">
                  <a:pos x="T2" y="T3"/>
                </a:cxn>
                <a:cxn ang="0">
                  <a:pos x="T4" y="T5"/>
                </a:cxn>
                <a:cxn ang="0">
                  <a:pos x="T6" y="T7"/>
                </a:cxn>
                <a:cxn ang="0">
                  <a:pos x="T8" y="T9"/>
                </a:cxn>
                <a:cxn ang="0">
                  <a:pos x="T10" y="T11"/>
                </a:cxn>
              </a:cxnLst>
              <a:rect l="0" t="0" r="r" b="b"/>
              <a:pathLst>
                <a:path w="300" h="362">
                  <a:moveTo>
                    <a:pt x="294" y="28"/>
                  </a:moveTo>
                  <a:cubicBezTo>
                    <a:pt x="0" y="362"/>
                    <a:pt x="0" y="362"/>
                    <a:pt x="0" y="362"/>
                  </a:cubicBezTo>
                  <a:cubicBezTo>
                    <a:pt x="270" y="8"/>
                    <a:pt x="270" y="8"/>
                    <a:pt x="270" y="8"/>
                  </a:cubicBezTo>
                  <a:cubicBezTo>
                    <a:pt x="275" y="1"/>
                    <a:pt x="285" y="0"/>
                    <a:pt x="292" y="5"/>
                  </a:cubicBezTo>
                  <a:cubicBezTo>
                    <a:pt x="299" y="10"/>
                    <a:pt x="300" y="20"/>
                    <a:pt x="295" y="27"/>
                  </a:cubicBezTo>
                  <a:cubicBezTo>
                    <a:pt x="295" y="27"/>
                    <a:pt x="294" y="28"/>
                    <a:pt x="294" y="28"/>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9"/>
            <p:cNvSpPr>
              <a:spLocks/>
            </p:cNvSpPr>
            <p:nvPr/>
          </p:nvSpPr>
          <p:spPr bwMode="auto">
            <a:xfrm>
              <a:off x="6108701" y="1295400"/>
              <a:ext cx="365125" cy="969963"/>
            </a:xfrm>
            <a:custGeom>
              <a:avLst/>
              <a:gdLst>
                <a:gd name="T0" fmla="*/ 162 w 165"/>
                <a:gd name="T1" fmla="*/ 23 h 438"/>
                <a:gd name="T2" fmla="*/ 0 w 165"/>
                <a:gd name="T3" fmla="*/ 438 h 438"/>
                <a:gd name="T4" fmla="*/ 132 w 165"/>
                <a:gd name="T5" fmla="*/ 13 h 438"/>
                <a:gd name="T6" fmla="*/ 152 w 165"/>
                <a:gd name="T7" fmla="*/ 3 h 438"/>
                <a:gd name="T8" fmla="*/ 162 w 165"/>
                <a:gd name="T9" fmla="*/ 22 h 438"/>
                <a:gd name="T10" fmla="*/ 162 w 165"/>
                <a:gd name="T11" fmla="*/ 23 h 438"/>
              </a:gdLst>
              <a:ahLst/>
              <a:cxnLst>
                <a:cxn ang="0">
                  <a:pos x="T0" y="T1"/>
                </a:cxn>
                <a:cxn ang="0">
                  <a:pos x="T2" y="T3"/>
                </a:cxn>
                <a:cxn ang="0">
                  <a:pos x="T4" y="T5"/>
                </a:cxn>
                <a:cxn ang="0">
                  <a:pos x="T6" y="T7"/>
                </a:cxn>
                <a:cxn ang="0">
                  <a:pos x="T8" y="T9"/>
                </a:cxn>
                <a:cxn ang="0">
                  <a:pos x="T10" y="T11"/>
                </a:cxn>
              </a:cxnLst>
              <a:rect l="0" t="0" r="r" b="b"/>
              <a:pathLst>
                <a:path w="165" h="438">
                  <a:moveTo>
                    <a:pt x="162" y="23"/>
                  </a:moveTo>
                  <a:cubicBezTo>
                    <a:pt x="0" y="438"/>
                    <a:pt x="0" y="438"/>
                    <a:pt x="0" y="438"/>
                  </a:cubicBezTo>
                  <a:cubicBezTo>
                    <a:pt x="132" y="13"/>
                    <a:pt x="132" y="13"/>
                    <a:pt x="132" y="13"/>
                  </a:cubicBezTo>
                  <a:cubicBezTo>
                    <a:pt x="135" y="5"/>
                    <a:pt x="144" y="0"/>
                    <a:pt x="152" y="3"/>
                  </a:cubicBezTo>
                  <a:cubicBezTo>
                    <a:pt x="160" y="5"/>
                    <a:pt x="165" y="14"/>
                    <a:pt x="162" y="22"/>
                  </a:cubicBezTo>
                  <a:cubicBezTo>
                    <a:pt x="162" y="23"/>
                    <a:pt x="162" y="23"/>
                    <a:pt x="162" y="2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4" name="Rectangle 93"/>
          <p:cNvSpPr/>
          <p:nvPr/>
        </p:nvSpPr>
        <p:spPr>
          <a:xfrm>
            <a:off x="0" y="6280727"/>
            <a:ext cx="12192000" cy="5772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57175" y="591475"/>
            <a:ext cx="7086600" cy="830997"/>
          </a:xfrm>
          <a:prstGeom prst="rect">
            <a:avLst/>
          </a:prstGeom>
        </p:spPr>
        <p:txBody>
          <a:bodyPr wrap="square">
            <a:spAutoFit/>
          </a:bodyPr>
          <a:lstStyle/>
          <a:p>
            <a:pPr algn="r"/>
            <a:r>
              <a:rPr lang="en-US" sz="4800" spc="-150" dirty="0" smtClean="0">
                <a:solidFill>
                  <a:schemeClr val="tx1">
                    <a:lumMod val="75000"/>
                    <a:lumOff val="25000"/>
                  </a:schemeClr>
                </a:solidFill>
                <a:latin typeface="Arial" panose="020B0604020202020204" pitchFamily="34" charset="0"/>
                <a:cs typeface="Arial" panose="020B0604020202020204" pitchFamily="34" charset="0"/>
              </a:rPr>
              <a:t>What does </a:t>
            </a:r>
            <a:r>
              <a:rPr lang="en-US" sz="4800" spc="-150" dirty="0" err="1" smtClean="0">
                <a:solidFill>
                  <a:schemeClr val="tx1">
                    <a:lumMod val="75000"/>
                    <a:lumOff val="25000"/>
                  </a:schemeClr>
                </a:solidFill>
                <a:latin typeface="Arial" panose="020B0604020202020204" pitchFamily="34" charset="0"/>
                <a:cs typeface="Arial" panose="020B0604020202020204" pitchFamily="34" charset="0"/>
              </a:rPr>
              <a:t>Certus</a:t>
            </a:r>
            <a:r>
              <a:rPr lang="en-US" sz="4800" spc="-150" dirty="0" smtClean="0">
                <a:solidFill>
                  <a:schemeClr val="tx1">
                    <a:lumMod val="75000"/>
                    <a:lumOff val="25000"/>
                  </a:schemeClr>
                </a:solidFill>
                <a:latin typeface="Arial" panose="020B0604020202020204" pitchFamily="34" charset="0"/>
                <a:cs typeface="Arial" panose="020B0604020202020204" pitchFamily="34" charset="0"/>
              </a:rPr>
              <a:t> means?</a:t>
            </a:r>
            <a:endParaRPr lang="en-US" sz="4800" dirty="0"/>
          </a:p>
        </p:txBody>
      </p:sp>
      <p:sp>
        <p:nvSpPr>
          <p:cNvPr id="84" name="Rectangle 83"/>
          <p:cNvSpPr/>
          <p:nvPr/>
        </p:nvSpPr>
        <p:spPr>
          <a:xfrm>
            <a:off x="382609" y="1661319"/>
            <a:ext cx="3436916" cy="646331"/>
          </a:xfrm>
          <a:prstGeom prst="rect">
            <a:avLst/>
          </a:prstGeom>
        </p:spPr>
        <p:txBody>
          <a:bodyPr wrap="square">
            <a:spAutoFit/>
          </a:bodyPr>
          <a:lstStyle/>
          <a:p>
            <a:pPr>
              <a:buFont typeface="Arial" charset="0"/>
              <a:buNone/>
            </a:pPr>
            <a:r>
              <a:rPr lang="en-GB" sz="3600" b="1" dirty="0" smtClean="0"/>
              <a:t>- Certain or Sure</a:t>
            </a:r>
            <a:endParaRPr lang="en-GB" sz="3600" b="1" dirty="0"/>
          </a:p>
        </p:txBody>
      </p:sp>
      <p:grpSp>
        <p:nvGrpSpPr>
          <p:cNvPr id="86" name="Group 85"/>
          <p:cNvGrpSpPr/>
          <p:nvPr/>
        </p:nvGrpSpPr>
        <p:grpSpPr>
          <a:xfrm>
            <a:off x="0" y="6434667"/>
            <a:ext cx="12192000" cy="423333"/>
            <a:chOff x="0" y="6434667"/>
            <a:chExt cx="12192000" cy="423333"/>
          </a:xfrm>
        </p:grpSpPr>
        <p:sp>
          <p:nvSpPr>
            <p:cNvPr id="87" name="Rectangle 86"/>
            <p:cNvSpPr/>
            <p:nvPr/>
          </p:nvSpPr>
          <p:spPr>
            <a:xfrm>
              <a:off x="0" y="6434667"/>
              <a:ext cx="12192000" cy="42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80189" y="6461667"/>
              <a:ext cx="2995629" cy="369332"/>
            </a:xfrm>
            <a:prstGeom prst="rect">
              <a:avLst/>
            </a:prstGeom>
            <a:noFill/>
          </p:spPr>
          <p:txBody>
            <a:bodyPr wrap="square" rtlCol="0">
              <a:spAutoFit/>
            </a:bodyPr>
            <a:lstStyle/>
            <a:p>
              <a:r>
                <a:rPr lang="en-US" dirty="0" smtClean="0">
                  <a:solidFill>
                    <a:schemeClr val="bg1"/>
                  </a:solidFill>
                  <a:latin typeface="Arial Narrow" panose="020B0606020202030204" pitchFamily="34" charset="0"/>
                </a:rPr>
                <a:t>INSERT </a:t>
              </a:r>
              <a:r>
                <a:rPr lang="en-US" b="1" dirty="0" smtClean="0">
                  <a:solidFill>
                    <a:schemeClr val="bg1"/>
                  </a:solidFill>
                  <a:latin typeface="Arial Narrow" panose="020B0606020202030204" pitchFamily="34" charset="0"/>
                </a:rPr>
                <a:t>LOGO HERE</a:t>
              </a:r>
              <a:endParaRPr lang="en-US" b="1" dirty="0">
                <a:solidFill>
                  <a:schemeClr val="bg1"/>
                </a:solidFill>
                <a:latin typeface="Arial Narrow" panose="020B0606020202030204" pitchFamily="34" charset="0"/>
              </a:endParaRPr>
            </a:p>
          </p:txBody>
        </p:sp>
        <p:pic>
          <p:nvPicPr>
            <p:cNvPr id="89" name="Picture 2" descr="E:\cloud\drive\websites\slidemodel\logo\sebastian\slidemodel-logo-tran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36250" y="6498991"/>
              <a:ext cx="1386402" cy="26244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90" name="Rectangle 89"/>
          <p:cNvSpPr/>
          <p:nvPr/>
        </p:nvSpPr>
        <p:spPr>
          <a:xfrm>
            <a:off x="285750" y="2761387"/>
            <a:ext cx="6096000" cy="1200329"/>
          </a:xfrm>
          <a:prstGeom prst="rect">
            <a:avLst/>
          </a:prstGeom>
        </p:spPr>
        <p:txBody>
          <a:bodyPr>
            <a:spAutoFit/>
          </a:bodyPr>
          <a:lstStyle/>
          <a:p>
            <a:pPr algn="just"/>
            <a:r>
              <a:rPr lang="en-US" sz="2400" dirty="0" err="1" smtClean="0"/>
              <a:t>Certus</a:t>
            </a:r>
            <a:r>
              <a:rPr lang="en-US" sz="2400" dirty="0" smtClean="0"/>
              <a:t>" is a Latin word that means "certain" or "sure." It is often used to convey the idea of being confident or definite about something. </a:t>
            </a:r>
            <a:endParaRPr lang="en-US" sz="2400" dirty="0"/>
          </a:p>
        </p:txBody>
      </p:sp>
      <p:sp>
        <p:nvSpPr>
          <p:cNvPr id="91" name="Rectangle 90"/>
          <p:cNvSpPr/>
          <p:nvPr/>
        </p:nvSpPr>
        <p:spPr>
          <a:xfrm>
            <a:off x="0" y="6434667"/>
            <a:ext cx="12192000" cy="42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91" descr="Kolin-Home-Icon.png"/>
          <p:cNvPicPr>
            <a:picLocks noChangeAspect="1"/>
          </p:cNvPicPr>
          <p:nvPr/>
        </p:nvPicPr>
        <p:blipFill>
          <a:blip r:embed="rId3" cstate="print"/>
          <a:srcRect/>
          <a:stretch>
            <a:fillRect/>
          </a:stretch>
        </p:blipFill>
        <p:spPr bwMode="auto">
          <a:xfrm>
            <a:off x="142122" y="6326910"/>
            <a:ext cx="393587" cy="448252"/>
          </a:xfrm>
          <a:prstGeom prst="rect">
            <a:avLst/>
          </a:prstGeom>
          <a:noFill/>
          <a:ln w="9525">
            <a:noFill/>
            <a:miter lim="800000"/>
            <a:headEnd/>
            <a:tailEnd/>
          </a:ln>
        </p:spPr>
      </p:pic>
      <p:pic>
        <p:nvPicPr>
          <p:cNvPr id="93" name="Picture 92" descr="KolinLogo-Icon.png"/>
          <p:cNvPicPr>
            <a:picLocks noChangeAspect="1"/>
          </p:cNvPicPr>
          <p:nvPr/>
        </p:nvPicPr>
        <p:blipFill>
          <a:blip r:embed="rId4" cstate="print"/>
          <a:srcRect/>
          <a:stretch>
            <a:fillRect/>
          </a:stretch>
        </p:blipFill>
        <p:spPr bwMode="auto">
          <a:xfrm>
            <a:off x="11157526" y="6444427"/>
            <a:ext cx="858981" cy="302737"/>
          </a:xfrm>
          <a:prstGeom prst="rect">
            <a:avLst/>
          </a:prstGeom>
          <a:noFill/>
          <a:ln w="9525">
            <a:noFill/>
            <a:miter lim="800000"/>
            <a:headEnd/>
            <a:tailEnd/>
          </a:ln>
        </p:spPr>
      </p:pic>
    </p:spTree>
    <p:extLst>
      <p:ext uri="{BB962C8B-B14F-4D97-AF65-F5344CB8AC3E}">
        <p14:creationId xmlns:p14="http://schemas.microsoft.com/office/powerpoint/2010/main" xmlns="" val="2870641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ectangle 181"/>
          <p:cNvSpPr/>
          <p:nvPr/>
        </p:nvSpPr>
        <p:spPr>
          <a:xfrm>
            <a:off x="6106886" y="0"/>
            <a:ext cx="6085114"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ine Callout 1 (Accent Bar) 205"/>
          <p:cNvSpPr/>
          <p:nvPr/>
        </p:nvSpPr>
        <p:spPr>
          <a:xfrm flipH="1">
            <a:off x="531881" y="939294"/>
            <a:ext cx="1877908" cy="529064"/>
          </a:xfrm>
          <a:prstGeom prst="accent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latin typeface="Arial" panose="020B0604020202020204" pitchFamily="34" charset="0"/>
                <a:cs typeface="Arial" panose="020B0604020202020204" pitchFamily="34" charset="0"/>
              </a:rPr>
              <a:t>APTUS</a:t>
            </a:r>
            <a:endParaRPr lang="en-US" dirty="0">
              <a:latin typeface="Arial" panose="020B0604020202020204" pitchFamily="34" charset="0"/>
              <a:cs typeface="Arial" panose="020B0604020202020204" pitchFamily="34" charset="0"/>
            </a:endParaRPr>
          </a:p>
        </p:txBody>
      </p:sp>
      <p:sp>
        <p:nvSpPr>
          <p:cNvPr id="207" name="Line Callout 1 (Accent Bar) 206"/>
          <p:cNvSpPr/>
          <p:nvPr/>
        </p:nvSpPr>
        <p:spPr>
          <a:xfrm flipH="1">
            <a:off x="527462" y="3484913"/>
            <a:ext cx="1897611" cy="529064"/>
          </a:xfrm>
          <a:prstGeom prst="accentCallout1">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latin typeface="Arial" panose="020B0604020202020204" pitchFamily="34" charset="0"/>
                <a:cs typeface="Arial" panose="020B0604020202020204" pitchFamily="34" charset="0"/>
              </a:rPr>
              <a:t>CERTUS</a:t>
            </a:r>
            <a:endParaRPr lang="en-US" dirty="0">
              <a:latin typeface="Arial" panose="020B0604020202020204" pitchFamily="34" charset="0"/>
              <a:cs typeface="Arial" panose="020B0604020202020204" pitchFamily="34" charset="0"/>
            </a:endParaRPr>
          </a:p>
        </p:txBody>
      </p:sp>
      <p:grpSp>
        <p:nvGrpSpPr>
          <p:cNvPr id="84" name="Group 83"/>
          <p:cNvGrpSpPr/>
          <p:nvPr/>
        </p:nvGrpSpPr>
        <p:grpSpPr>
          <a:xfrm>
            <a:off x="0" y="6434667"/>
            <a:ext cx="12022652" cy="423333"/>
            <a:chOff x="0" y="6434667"/>
            <a:chExt cx="12022652" cy="423333"/>
          </a:xfrm>
        </p:grpSpPr>
        <p:sp>
          <p:nvSpPr>
            <p:cNvPr id="85" name="Rectangle 84"/>
            <p:cNvSpPr/>
            <p:nvPr/>
          </p:nvSpPr>
          <p:spPr>
            <a:xfrm>
              <a:off x="0" y="6434667"/>
              <a:ext cx="6981669" cy="42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80189" y="6461667"/>
              <a:ext cx="2995629" cy="369332"/>
            </a:xfrm>
            <a:prstGeom prst="rect">
              <a:avLst/>
            </a:prstGeom>
            <a:noFill/>
          </p:spPr>
          <p:txBody>
            <a:bodyPr wrap="square" rtlCol="0">
              <a:spAutoFit/>
            </a:bodyPr>
            <a:lstStyle/>
            <a:p>
              <a:r>
                <a:rPr lang="en-US" dirty="0" smtClean="0">
                  <a:solidFill>
                    <a:schemeClr val="bg1"/>
                  </a:solidFill>
                  <a:latin typeface="Arial Narrow" panose="020B0606020202030204" pitchFamily="34" charset="0"/>
                </a:rPr>
                <a:t>INSERT </a:t>
              </a:r>
              <a:r>
                <a:rPr lang="en-US" b="1" dirty="0" smtClean="0">
                  <a:solidFill>
                    <a:schemeClr val="bg1"/>
                  </a:solidFill>
                  <a:latin typeface="Arial Narrow" panose="020B0606020202030204" pitchFamily="34" charset="0"/>
                </a:rPr>
                <a:t>LOGO HERE</a:t>
              </a:r>
              <a:endParaRPr lang="en-US" b="1" dirty="0">
                <a:solidFill>
                  <a:schemeClr val="bg1"/>
                </a:solidFill>
                <a:latin typeface="Arial Narrow" panose="020B0606020202030204" pitchFamily="34" charset="0"/>
              </a:endParaRPr>
            </a:p>
          </p:txBody>
        </p:sp>
        <p:pic>
          <p:nvPicPr>
            <p:cNvPr id="87" name="Picture 2" descr="E:\cloud\drive\websites\slidemodel\logo\sebastian\slidemodel-logo-tran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36250" y="6498991"/>
              <a:ext cx="1386402" cy="26244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90" name="Rectangle 89"/>
          <p:cNvSpPr/>
          <p:nvPr/>
        </p:nvSpPr>
        <p:spPr>
          <a:xfrm>
            <a:off x="0" y="6280727"/>
            <a:ext cx="12192000" cy="5772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0" y="6434667"/>
            <a:ext cx="12192000" cy="42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91" descr="Kolin-Home-Icon.png"/>
          <p:cNvPicPr>
            <a:picLocks noChangeAspect="1"/>
          </p:cNvPicPr>
          <p:nvPr/>
        </p:nvPicPr>
        <p:blipFill>
          <a:blip r:embed="rId3" cstate="print"/>
          <a:srcRect/>
          <a:stretch>
            <a:fillRect/>
          </a:stretch>
        </p:blipFill>
        <p:spPr bwMode="auto">
          <a:xfrm>
            <a:off x="142122" y="6326910"/>
            <a:ext cx="393587" cy="448252"/>
          </a:xfrm>
          <a:prstGeom prst="rect">
            <a:avLst/>
          </a:prstGeom>
          <a:noFill/>
          <a:ln w="9525">
            <a:noFill/>
            <a:miter lim="800000"/>
            <a:headEnd/>
            <a:tailEnd/>
          </a:ln>
        </p:spPr>
      </p:pic>
      <p:pic>
        <p:nvPicPr>
          <p:cNvPr id="99" name="Picture 98" descr="KolinLogo-Icon.png"/>
          <p:cNvPicPr>
            <a:picLocks noChangeAspect="1"/>
          </p:cNvPicPr>
          <p:nvPr/>
        </p:nvPicPr>
        <p:blipFill>
          <a:blip r:embed="rId4" cstate="print"/>
          <a:srcRect/>
          <a:stretch>
            <a:fillRect/>
          </a:stretch>
        </p:blipFill>
        <p:spPr bwMode="auto">
          <a:xfrm>
            <a:off x="11157526" y="6444427"/>
            <a:ext cx="858981" cy="302737"/>
          </a:xfrm>
          <a:prstGeom prst="rect">
            <a:avLst/>
          </a:prstGeom>
          <a:noFill/>
          <a:ln w="9525">
            <a:noFill/>
            <a:miter lim="800000"/>
            <a:headEnd/>
            <a:tailEnd/>
          </a:ln>
        </p:spPr>
      </p:pic>
      <p:pic>
        <p:nvPicPr>
          <p:cNvPr id="100" name="Picture 4" descr="2hp"/>
          <p:cNvPicPr>
            <a:picLocks noChangeAspect="1" noChangeArrowheads="1"/>
          </p:cNvPicPr>
          <p:nvPr/>
        </p:nvPicPr>
        <p:blipFill>
          <a:blip r:embed="rId5"/>
          <a:srcRect/>
          <a:stretch>
            <a:fillRect/>
          </a:stretch>
        </p:blipFill>
        <p:spPr>
          <a:xfrm>
            <a:off x="3119664" y="427718"/>
            <a:ext cx="5545138" cy="2087563"/>
          </a:xfrm>
          <a:prstGeom prst="rect">
            <a:avLst/>
          </a:prstGeom>
          <a:noFill/>
        </p:spPr>
      </p:pic>
      <p:pic>
        <p:nvPicPr>
          <p:cNvPr id="101" name="Picture 6" descr="S3-MATTE-GOLD"/>
          <p:cNvPicPr>
            <a:picLocks noChangeAspect="1" noChangeArrowheads="1"/>
          </p:cNvPicPr>
          <p:nvPr/>
        </p:nvPicPr>
        <p:blipFill>
          <a:blip r:embed="rId6"/>
          <a:srcRect/>
          <a:stretch>
            <a:fillRect/>
          </a:stretch>
        </p:blipFill>
        <p:spPr>
          <a:xfrm>
            <a:off x="3181803" y="3569834"/>
            <a:ext cx="5543550" cy="2016125"/>
          </a:xfrm>
          <a:prstGeom prst="rect">
            <a:avLst/>
          </a:prstGeom>
          <a:noFill/>
        </p:spPr>
      </p:pic>
    </p:spTree>
    <p:extLst>
      <p:ext uri="{BB962C8B-B14F-4D97-AF65-F5344CB8AC3E}">
        <p14:creationId xmlns:p14="http://schemas.microsoft.com/office/powerpoint/2010/main" xmlns="" val="2566405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0" y="6434667"/>
            <a:ext cx="12192000" cy="423333"/>
            <a:chOff x="0" y="6434667"/>
            <a:chExt cx="12192000" cy="423333"/>
          </a:xfrm>
        </p:grpSpPr>
        <p:sp>
          <p:nvSpPr>
            <p:cNvPr id="42" name="Rectangle 41"/>
            <p:cNvSpPr/>
            <p:nvPr/>
          </p:nvSpPr>
          <p:spPr>
            <a:xfrm>
              <a:off x="0" y="6434667"/>
              <a:ext cx="12192000" cy="42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nschrift" pitchFamily="34" charset="0"/>
              </a:endParaRPr>
            </a:p>
          </p:txBody>
        </p:sp>
        <p:sp>
          <p:nvSpPr>
            <p:cNvPr id="44" name="TextBox 43"/>
            <p:cNvSpPr txBox="1"/>
            <p:nvPr/>
          </p:nvSpPr>
          <p:spPr>
            <a:xfrm>
              <a:off x="80189" y="6461667"/>
              <a:ext cx="2995629" cy="369332"/>
            </a:xfrm>
            <a:prstGeom prst="rect">
              <a:avLst/>
            </a:prstGeom>
            <a:noFill/>
          </p:spPr>
          <p:txBody>
            <a:bodyPr wrap="square" rtlCol="0">
              <a:spAutoFit/>
            </a:bodyPr>
            <a:lstStyle/>
            <a:p>
              <a:r>
                <a:rPr lang="en-US" dirty="0" smtClean="0">
                  <a:solidFill>
                    <a:schemeClr val="bg1"/>
                  </a:solidFill>
                  <a:latin typeface="Bahnschrift" pitchFamily="34" charset="0"/>
                </a:rPr>
                <a:t>INSERT </a:t>
              </a:r>
              <a:r>
                <a:rPr lang="en-US" b="1" dirty="0" smtClean="0">
                  <a:solidFill>
                    <a:schemeClr val="bg1"/>
                  </a:solidFill>
                  <a:latin typeface="Bahnschrift" pitchFamily="34" charset="0"/>
                </a:rPr>
                <a:t>LOGO HERE</a:t>
              </a:r>
              <a:endParaRPr lang="en-US" b="1" dirty="0">
                <a:solidFill>
                  <a:schemeClr val="bg1"/>
                </a:solidFill>
                <a:latin typeface="Bahnschrift" pitchFamily="34" charset="0"/>
              </a:endParaRPr>
            </a:p>
          </p:txBody>
        </p:sp>
        <p:pic>
          <p:nvPicPr>
            <p:cNvPr id="45" name="Picture 2" descr="E:\cloud\drive\websites\slidemodel\logo\sebastian\slidemodel-logo-tran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36250" y="6498991"/>
              <a:ext cx="1386402" cy="26244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4" name="Rectangle 53"/>
          <p:cNvSpPr/>
          <p:nvPr/>
        </p:nvSpPr>
        <p:spPr>
          <a:xfrm>
            <a:off x="0" y="6280727"/>
            <a:ext cx="12192000" cy="5772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nschrift" pitchFamily="34" charset="0"/>
            </a:endParaRPr>
          </a:p>
        </p:txBody>
      </p:sp>
      <p:sp>
        <p:nvSpPr>
          <p:cNvPr id="55" name="Rectangle 54"/>
          <p:cNvSpPr/>
          <p:nvPr/>
        </p:nvSpPr>
        <p:spPr>
          <a:xfrm>
            <a:off x="0" y="6434667"/>
            <a:ext cx="12192000" cy="42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nschrift" pitchFamily="34" charset="0"/>
            </a:endParaRPr>
          </a:p>
        </p:txBody>
      </p:sp>
      <p:pic>
        <p:nvPicPr>
          <p:cNvPr id="56" name="Picture 55" descr="Kolin-Home-Icon.png"/>
          <p:cNvPicPr>
            <a:picLocks noChangeAspect="1"/>
          </p:cNvPicPr>
          <p:nvPr/>
        </p:nvPicPr>
        <p:blipFill>
          <a:blip r:embed="rId3" cstate="print"/>
          <a:srcRect/>
          <a:stretch>
            <a:fillRect/>
          </a:stretch>
        </p:blipFill>
        <p:spPr bwMode="auto">
          <a:xfrm>
            <a:off x="142122" y="6326910"/>
            <a:ext cx="393587" cy="448252"/>
          </a:xfrm>
          <a:prstGeom prst="rect">
            <a:avLst/>
          </a:prstGeom>
          <a:noFill/>
          <a:ln w="9525">
            <a:noFill/>
            <a:miter lim="800000"/>
            <a:headEnd/>
            <a:tailEnd/>
          </a:ln>
        </p:spPr>
      </p:pic>
      <p:pic>
        <p:nvPicPr>
          <p:cNvPr id="57" name="Picture 56" descr="KolinLogo-Icon.png"/>
          <p:cNvPicPr>
            <a:picLocks noChangeAspect="1"/>
          </p:cNvPicPr>
          <p:nvPr/>
        </p:nvPicPr>
        <p:blipFill>
          <a:blip r:embed="rId4" cstate="print"/>
          <a:srcRect/>
          <a:stretch>
            <a:fillRect/>
          </a:stretch>
        </p:blipFill>
        <p:spPr bwMode="auto">
          <a:xfrm>
            <a:off x="11157526" y="6444427"/>
            <a:ext cx="858981" cy="302737"/>
          </a:xfrm>
          <a:prstGeom prst="rect">
            <a:avLst/>
          </a:prstGeom>
          <a:noFill/>
          <a:ln w="9525">
            <a:noFill/>
            <a:miter lim="800000"/>
            <a:headEnd/>
            <a:tailEnd/>
          </a:ln>
        </p:spPr>
      </p:pic>
      <p:graphicFrame>
        <p:nvGraphicFramePr>
          <p:cNvPr id="58" name="Group 476"/>
          <p:cNvGraphicFramePr>
            <a:graphicFrameLocks/>
          </p:cNvGraphicFramePr>
          <p:nvPr/>
        </p:nvGraphicFramePr>
        <p:xfrm>
          <a:off x="2253342" y="163286"/>
          <a:ext cx="7968343" cy="5877118"/>
        </p:xfrm>
        <a:graphic>
          <a:graphicData uri="http://schemas.openxmlformats.org/drawingml/2006/table">
            <a:tbl>
              <a:tblPr/>
              <a:tblGrid>
                <a:gridCol w="3613753"/>
                <a:gridCol w="2297289"/>
                <a:gridCol w="2057301"/>
              </a:tblGrid>
              <a:tr h="71892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cap="flat">
                      <a:noFill/>
                    </a:lnL>
                    <a:lnR w="12700" cap="flat" cmpd="sng" algn="ctr">
                      <a:solidFill>
                        <a:srgbClr val="000000"/>
                      </a:solidFill>
                      <a:prstDash val="solid"/>
                      <a:round/>
                      <a:headEnd type="none" w="med" len="med"/>
                      <a:tailEnd type="none" w="med" len="med"/>
                    </a:lnR>
                    <a:lnT cap="fla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CERTUS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APTUS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86677">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Nominal Capacity</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1 hp</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1 hp</a:t>
                      </a:r>
                      <a:endParaRPr kumimoji="0" lang="en-GB" sz="14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0398">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Cooling Capacity</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9,800 kJ/hr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9,495 kJ/hr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0398">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Power Input </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740 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699 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0398">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Input Current (Cooling)</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5.20 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3.04 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718920">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Rated Power</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 1,900W/ 13A</a:t>
                      </a:r>
                      <a:br>
                        <a:rPr kumimoji="0" lang="en-GB" sz="1400" b="0" i="0" u="none" strike="noStrike" cap="none" normalizeH="0" baseline="0" smtClean="0">
                          <a:ln>
                            <a:noFill/>
                          </a:ln>
                          <a:solidFill>
                            <a:schemeClr val="tx1"/>
                          </a:solidFill>
                          <a:effectLst/>
                          <a:latin typeface="Arial" pitchFamily="34" charset="0"/>
                          <a:cs typeface="Arial" pitchFamily="34" charset="0"/>
                        </a:rPr>
                      </a:br>
                      <a:endParaRPr kumimoji="0" lang="en-GB" sz="14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1,190W/ 7A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0398">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CSPF</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5.24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4.18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0398">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Sound Pressure Level Indoor</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39 </a:t>
                      </a:r>
                      <a:r>
                        <a:rPr kumimoji="0" lang="en-GB" sz="1400" b="0" i="0" u="none" strike="noStrike" cap="none" normalizeH="0" baseline="0" dirty="0" err="1" smtClean="0">
                          <a:ln>
                            <a:noFill/>
                          </a:ln>
                          <a:solidFill>
                            <a:schemeClr val="tx1"/>
                          </a:solidFill>
                          <a:effectLst/>
                          <a:latin typeface="Arial" pitchFamily="34" charset="0"/>
                          <a:cs typeface="Arial" pitchFamily="34" charset="0"/>
                        </a:rPr>
                        <a:t>dBA</a:t>
                      </a:r>
                      <a:r>
                        <a:rPr kumimoji="0" lang="en-GB" sz="1400" b="0" i="0" u="none" strike="noStrike" cap="none" normalizeH="0" baseline="0" dirty="0" smtClean="0">
                          <a:ln>
                            <a:noFill/>
                          </a:ln>
                          <a:solidFill>
                            <a:schemeClr val="tx1"/>
                          </a:solidFill>
                          <a:effectLst/>
                          <a:latin typeface="Arial" pitchFamily="34" charset="0"/>
                          <a:cs typeface="Arial" pitchFamily="34" charset="0"/>
                        </a:rPr>
                        <a:t> (High)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36/34/32 dBA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12956">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Sound Pressure Level Outdoor</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53.5 dBA (High)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53.5 dBA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6063">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Net Weight Indoor</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7.2 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8.2 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0398">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Net Weight Outdoor</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18.8 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21.5 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0398">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Unit Dimension Indoor (WxDxH)</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715 x 194 x 285 mm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726 x 270 x 495 mm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0398">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Unit Dimension Outdoor (WxDxH)</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720 x 270 x 495 mm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720 x 270 x 495 mm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0398">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Refrigerant/Charge</a:t>
                      </a:r>
                    </a:p>
                  </a:txBody>
                  <a:tcPr anchor="ctr"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R32/ 0.35kg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R32/ 0.38kg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xmlns="" val="4273016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p:nvPr/>
        </p:nvGrpSpPr>
        <p:grpSpPr>
          <a:xfrm>
            <a:off x="0" y="6434667"/>
            <a:ext cx="12192000" cy="423333"/>
            <a:chOff x="0" y="6434667"/>
            <a:chExt cx="12192000" cy="423333"/>
          </a:xfrm>
        </p:grpSpPr>
        <p:sp>
          <p:nvSpPr>
            <p:cNvPr id="42" name="Rectangle 41"/>
            <p:cNvSpPr/>
            <p:nvPr/>
          </p:nvSpPr>
          <p:spPr>
            <a:xfrm>
              <a:off x="0" y="6434667"/>
              <a:ext cx="12192000" cy="42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latin typeface="Bahnschrift" pitchFamily="34" charset="0"/>
              </a:endParaRPr>
            </a:p>
          </p:txBody>
        </p:sp>
        <p:sp>
          <p:nvSpPr>
            <p:cNvPr id="44" name="TextBox 43"/>
            <p:cNvSpPr txBox="1"/>
            <p:nvPr/>
          </p:nvSpPr>
          <p:spPr>
            <a:xfrm>
              <a:off x="80189" y="6461667"/>
              <a:ext cx="2995629" cy="369332"/>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latin typeface="Bahnschrift" pitchFamily="34" charset="0"/>
                </a:rPr>
                <a:t>INSERT </a:t>
              </a:r>
              <a:r>
                <a:rPr lang="en-US" b="1" dirty="0" smtClean="0">
                  <a:solidFill>
                    <a:schemeClr val="bg1"/>
                  </a:solidFill>
                  <a:effectLst>
                    <a:outerShdw blurRad="38100" dist="38100" dir="2700000" algn="tl">
                      <a:srgbClr val="000000">
                        <a:alpha val="43137"/>
                      </a:srgbClr>
                    </a:outerShdw>
                  </a:effectLst>
                  <a:latin typeface="Bahnschrift" pitchFamily="34" charset="0"/>
                </a:rPr>
                <a:t>LOGO HERE</a:t>
              </a:r>
              <a:endParaRPr lang="en-US" b="1" dirty="0">
                <a:solidFill>
                  <a:schemeClr val="bg1"/>
                </a:solidFill>
                <a:effectLst>
                  <a:outerShdw blurRad="38100" dist="38100" dir="2700000" algn="tl">
                    <a:srgbClr val="000000">
                      <a:alpha val="43137"/>
                    </a:srgbClr>
                  </a:outerShdw>
                </a:effectLst>
                <a:latin typeface="Bahnschrift" pitchFamily="34" charset="0"/>
              </a:endParaRPr>
            </a:p>
          </p:txBody>
        </p:sp>
        <p:pic>
          <p:nvPicPr>
            <p:cNvPr id="45" name="Picture 2" descr="E:\cloud\drive\websites\slidemodel\logo\sebastian\slidemodel-logo-tran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36250" y="6498991"/>
              <a:ext cx="1386402" cy="26244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4" name="Rectangle 53"/>
          <p:cNvSpPr/>
          <p:nvPr/>
        </p:nvSpPr>
        <p:spPr>
          <a:xfrm>
            <a:off x="0" y="6280727"/>
            <a:ext cx="12192000" cy="5772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latin typeface="Bahnschrift" pitchFamily="34" charset="0"/>
            </a:endParaRPr>
          </a:p>
        </p:txBody>
      </p:sp>
      <p:sp>
        <p:nvSpPr>
          <p:cNvPr id="55" name="Rectangle 54"/>
          <p:cNvSpPr/>
          <p:nvPr/>
        </p:nvSpPr>
        <p:spPr>
          <a:xfrm>
            <a:off x="0" y="6434667"/>
            <a:ext cx="12192000" cy="42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latin typeface="Bahnschrift" pitchFamily="34" charset="0"/>
            </a:endParaRPr>
          </a:p>
        </p:txBody>
      </p:sp>
      <p:pic>
        <p:nvPicPr>
          <p:cNvPr id="56" name="Picture 55" descr="Kolin-Home-Icon.png"/>
          <p:cNvPicPr>
            <a:picLocks noChangeAspect="1"/>
          </p:cNvPicPr>
          <p:nvPr/>
        </p:nvPicPr>
        <p:blipFill>
          <a:blip r:embed="rId3" cstate="print"/>
          <a:srcRect/>
          <a:stretch>
            <a:fillRect/>
          </a:stretch>
        </p:blipFill>
        <p:spPr bwMode="auto">
          <a:xfrm>
            <a:off x="142122" y="6326910"/>
            <a:ext cx="393587" cy="448252"/>
          </a:xfrm>
          <a:prstGeom prst="rect">
            <a:avLst/>
          </a:prstGeom>
          <a:noFill/>
          <a:ln w="9525">
            <a:noFill/>
            <a:miter lim="800000"/>
            <a:headEnd/>
            <a:tailEnd/>
          </a:ln>
        </p:spPr>
      </p:pic>
      <p:pic>
        <p:nvPicPr>
          <p:cNvPr id="57" name="Picture 56" descr="KolinLogo-Icon.png"/>
          <p:cNvPicPr>
            <a:picLocks noChangeAspect="1"/>
          </p:cNvPicPr>
          <p:nvPr/>
        </p:nvPicPr>
        <p:blipFill>
          <a:blip r:embed="rId4" cstate="print"/>
          <a:srcRect/>
          <a:stretch>
            <a:fillRect/>
          </a:stretch>
        </p:blipFill>
        <p:spPr bwMode="auto">
          <a:xfrm>
            <a:off x="11157526" y="6444427"/>
            <a:ext cx="858981" cy="302737"/>
          </a:xfrm>
          <a:prstGeom prst="rect">
            <a:avLst/>
          </a:prstGeom>
          <a:noFill/>
          <a:ln w="9525">
            <a:noFill/>
            <a:miter lim="800000"/>
            <a:headEnd/>
            <a:tailEnd/>
          </a:ln>
        </p:spPr>
      </p:pic>
      <p:graphicFrame>
        <p:nvGraphicFramePr>
          <p:cNvPr id="11" name="Group 677"/>
          <p:cNvGraphicFramePr>
            <a:graphicFrameLocks/>
          </p:cNvGraphicFramePr>
          <p:nvPr/>
        </p:nvGraphicFramePr>
        <p:xfrm>
          <a:off x="2405743" y="163283"/>
          <a:ext cx="7761513" cy="5837051"/>
        </p:xfrm>
        <a:graphic>
          <a:graphicData uri="http://schemas.openxmlformats.org/drawingml/2006/table">
            <a:tbl>
              <a:tblPr/>
              <a:tblGrid>
                <a:gridCol w="3413668"/>
                <a:gridCol w="2175669"/>
                <a:gridCol w="2172176"/>
              </a:tblGrid>
              <a:tr h="63706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cap="flat">
                      <a:noFill/>
                    </a:lnL>
                    <a:lnR w="12700" cap="flat" cmpd="sng" algn="ctr">
                      <a:solidFill>
                        <a:srgbClr val="000000"/>
                      </a:solidFill>
                      <a:prstDash val="solid"/>
                      <a:round/>
                      <a:headEnd type="none" w="med" len="med"/>
                      <a:tailEnd type="none" w="med" len="med"/>
                    </a:lnR>
                    <a:lnT cap="fla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CERTUS</a:t>
                      </a:r>
                      <a:endParaRPr kumimoji="0" lang="en-GB" sz="14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APTUS</a:t>
                      </a:r>
                      <a:endParaRPr kumimoji="0" lang="en-GB" sz="14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9567">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Nominal Capacity</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1.5 hp</a:t>
                      </a:r>
                      <a:endParaRPr kumimoji="0" lang="en-GB" sz="14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1.5 hp</a:t>
                      </a:r>
                      <a:endParaRPr kumimoji="0" lang="en-GB" sz="14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7808">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Cooling Capacity</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12,660 kJ/hr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12,660 kJ/hr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7808">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Power Input </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1,150 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1,034 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7808">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Input Current (Cooling)</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7.15 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4.6 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7808">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Rated Power</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2,200W/ 11A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1,750W/ 7.5 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9567">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CSPF</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5.17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4.34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7808">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Sound Pressure Level Indoor</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40.5 </a:t>
                      </a:r>
                      <a:r>
                        <a:rPr kumimoji="0" lang="en-GB" sz="1400" b="0" i="0" u="none" strike="noStrike" cap="none" normalizeH="0" baseline="0" dirty="0" err="1" smtClean="0">
                          <a:ln>
                            <a:noFill/>
                          </a:ln>
                          <a:solidFill>
                            <a:schemeClr val="tx1"/>
                          </a:solidFill>
                          <a:effectLst/>
                          <a:latin typeface="Arial" pitchFamily="34" charset="0"/>
                          <a:cs typeface="Arial" pitchFamily="34" charset="0"/>
                        </a:rPr>
                        <a:t>dBA</a:t>
                      </a:r>
                      <a:r>
                        <a:rPr kumimoji="0" lang="en-GB" sz="1400" b="0" i="0" u="none" strike="noStrike" cap="none" normalizeH="0" baseline="0" dirty="0" smtClean="0">
                          <a:ln>
                            <a:noFill/>
                          </a:ln>
                          <a:solidFill>
                            <a:schemeClr val="tx1"/>
                          </a:solidFill>
                          <a:effectLst/>
                          <a:latin typeface="Arial" pitchFamily="34" charset="0"/>
                          <a:cs typeface="Arial" pitchFamily="34" charset="0"/>
                        </a:rPr>
                        <a:t> (High)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43/37/32 dBA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7808">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Sound Pressure Level Outdoor</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54 dBA (High)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53.5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7808">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Net Weight Indoor</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7.7 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9 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9567">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Net Weight Outdoor</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19.9 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24 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574412">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Unit Dimension Indoor (WxDxH)</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805 x 194 x 285 mm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835x208x295 mm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574412">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Unit Dimension Outdoor (WxDxH)</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720 x 270 x 495 mm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720 x 270 x 495 mm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67808">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Refrigerant/Charge</a:t>
                      </a:r>
                    </a:p>
                  </a:txBody>
                  <a:tcPr anchor="ctr"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R32/0.40kg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 R32/0.44kg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xmlns="" val="4273016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p:nvPr/>
        </p:nvGrpSpPr>
        <p:grpSpPr>
          <a:xfrm>
            <a:off x="0" y="6434667"/>
            <a:ext cx="12192000" cy="423333"/>
            <a:chOff x="0" y="6434667"/>
            <a:chExt cx="12192000" cy="423333"/>
          </a:xfrm>
        </p:grpSpPr>
        <p:sp>
          <p:nvSpPr>
            <p:cNvPr id="42" name="Rectangle 41"/>
            <p:cNvSpPr/>
            <p:nvPr/>
          </p:nvSpPr>
          <p:spPr>
            <a:xfrm>
              <a:off x="0" y="6434667"/>
              <a:ext cx="12192000" cy="42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nschrift" pitchFamily="34" charset="0"/>
              </a:endParaRPr>
            </a:p>
          </p:txBody>
        </p:sp>
        <p:sp>
          <p:nvSpPr>
            <p:cNvPr id="44" name="TextBox 43"/>
            <p:cNvSpPr txBox="1"/>
            <p:nvPr/>
          </p:nvSpPr>
          <p:spPr>
            <a:xfrm>
              <a:off x="80189" y="6461667"/>
              <a:ext cx="2995629" cy="369332"/>
            </a:xfrm>
            <a:prstGeom prst="rect">
              <a:avLst/>
            </a:prstGeom>
            <a:noFill/>
          </p:spPr>
          <p:txBody>
            <a:bodyPr wrap="square" rtlCol="0">
              <a:spAutoFit/>
            </a:bodyPr>
            <a:lstStyle/>
            <a:p>
              <a:r>
                <a:rPr lang="en-US" dirty="0" smtClean="0">
                  <a:solidFill>
                    <a:schemeClr val="bg1"/>
                  </a:solidFill>
                  <a:latin typeface="Bahnschrift" pitchFamily="34" charset="0"/>
                </a:rPr>
                <a:t>INSERT </a:t>
              </a:r>
              <a:r>
                <a:rPr lang="en-US" b="1" dirty="0" smtClean="0">
                  <a:solidFill>
                    <a:schemeClr val="bg1"/>
                  </a:solidFill>
                  <a:latin typeface="Bahnschrift" pitchFamily="34" charset="0"/>
                </a:rPr>
                <a:t>LOGO HERE</a:t>
              </a:r>
              <a:endParaRPr lang="en-US" b="1" dirty="0">
                <a:solidFill>
                  <a:schemeClr val="bg1"/>
                </a:solidFill>
                <a:latin typeface="Bahnschrift" pitchFamily="34" charset="0"/>
              </a:endParaRPr>
            </a:p>
          </p:txBody>
        </p:sp>
        <p:pic>
          <p:nvPicPr>
            <p:cNvPr id="45" name="Picture 2" descr="E:\cloud\drive\websites\slidemodel\logo\sebastian\slidemodel-logo-tran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36250" y="6498991"/>
              <a:ext cx="1386402" cy="26244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4" name="Rectangle 53"/>
          <p:cNvSpPr/>
          <p:nvPr/>
        </p:nvSpPr>
        <p:spPr>
          <a:xfrm>
            <a:off x="0" y="6280727"/>
            <a:ext cx="12192000" cy="5772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nschrift" pitchFamily="34" charset="0"/>
            </a:endParaRPr>
          </a:p>
        </p:txBody>
      </p:sp>
      <p:sp>
        <p:nvSpPr>
          <p:cNvPr id="55" name="Rectangle 54"/>
          <p:cNvSpPr/>
          <p:nvPr/>
        </p:nvSpPr>
        <p:spPr>
          <a:xfrm>
            <a:off x="0" y="6434667"/>
            <a:ext cx="12192000" cy="42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nschrift" pitchFamily="34" charset="0"/>
            </a:endParaRPr>
          </a:p>
        </p:txBody>
      </p:sp>
      <p:pic>
        <p:nvPicPr>
          <p:cNvPr id="56" name="Picture 55" descr="Kolin-Home-Icon.png"/>
          <p:cNvPicPr>
            <a:picLocks noChangeAspect="1"/>
          </p:cNvPicPr>
          <p:nvPr/>
        </p:nvPicPr>
        <p:blipFill>
          <a:blip r:embed="rId3" cstate="print"/>
          <a:srcRect/>
          <a:stretch>
            <a:fillRect/>
          </a:stretch>
        </p:blipFill>
        <p:spPr bwMode="auto">
          <a:xfrm>
            <a:off x="142122" y="6326910"/>
            <a:ext cx="393587" cy="448252"/>
          </a:xfrm>
          <a:prstGeom prst="rect">
            <a:avLst/>
          </a:prstGeom>
          <a:noFill/>
          <a:ln w="9525">
            <a:noFill/>
            <a:miter lim="800000"/>
            <a:headEnd/>
            <a:tailEnd/>
          </a:ln>
        </p:spPr>
      </p:pic>
      <p:pic>
        <p:nvPicPr>
          <p:cNvPr id="57" name="Picture 56" descr="KolinLogo-Icon.png"/>
          <p:cNvPicPr>
            <a:picLocks noChangeAspect="1"/>
          </p:cNvPicPr>
          <p:nvPr/>
        </p:nvPicPr>
        <p:blipFill>
          <a:blip r:embed="rId4" cstate="print"/>
          <a:srcRect/>
          <a:stretch>
            <a:fillRect/>
          </a:stretch>
        </p:blipFill>
        <p:spPr bwMode="auto">
          <a:xfrm>
            <a:off x="11157526" y="6444427"/>
            <a:ext cx="858981" cy="302737"/>
          </a:xfrm>
          <a:prstGeom prst="rect">
            <a:avLst/>
          </a:prstGeom>
          <a:noFill/>
          <a:ln w="9525">
            <a:noFill/>
            <a:miter lim="800000"/>
            <a:headEnd/>
            <a:tailEnd/>
          </a:ln>
        </p:spPr>
      </p:pic>
      <p:graphicFrame>
        <p:nvGraphicFramePr>
          <p:cNvPr id="12" name="Group 434"/>
          <p:cNvGraphicFramePr>
            <a:graphicFrameLocks/>
          </p:cNvGraphicFramePr>
          <p:nvPr/>
        </p:nvGraphicFramePr>
        <p:xfrm>
          <a:off x="2150836" y="206830"/>
          <a:ext cx="8229600" cy="5776987"/>
        </p:xfrm>
        <a:graphic>
          <a:graphicData uri="http://schemas.openxmlformats.org/drawingml/2006/table">
            <a:tbl>
              <a:tblPr/>
              <a:tblGrid>
                <a:gridCol w="3705225"/>
                <a:gridCol w="2359025"/>
                <a:gridCol w="2165350"/>
              </a:tblGrid>
              <a:tr h="684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cap="flat">
                      <a:noFill/>
                    </a:lnL>
                    <a:lnR w="12700" cap="flat" cmpd="sng" algn="ctr">
                      <a:solidFill>
                        <a:srgbClr val="000000"/>
                      </a:solidFill>
                      <a:prstDash val="solid"/>
                      <a:round/>
                      <a:headEnd type="none" w="med" len="med"/>
                      <a:tailEnd type="none" w="med" len="med"/>
                    </a:lnR>
                    <a:lnT cap="fla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CERTUS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APTUS</a:t>
                      </a:r>
                      <a:endParaRPr kumimoji="0" lang="en-GB" sz="14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210">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Nominal Capacity</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2hp</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2hp</a:t>
                      </a:r>
                      <a:endParaRPr kumimoji="0" lang="en-GB" sz="14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210">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Cooling Capacity</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18,990 kJ/hr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18,990 kJ/hr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210">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Power Input </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1,789 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1,637 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210">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Input Current (Cooling)</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8.04 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7.64 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210">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Rated Power</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2,950 W/ 13.5A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3,168 W/ 14.5A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210">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CSPF</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5.09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4.39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210">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Sound Pressure Level Indoor</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44.5 dBA (High)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43/37/33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49679">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Sound Pressure Level Outdoor</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54 dBA (High)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56 dBA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210">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Net Weight Indoor</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10.4 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11.7 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210">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Net Weight Outdoor</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24.4 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26.4 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210">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Unit Dimension Indoor (</a:t>
                      </a:r>
                      <a:r>
                        <a:rPr kumimoji="0" lang="en-GB" sz="1400" b="1" i="0" u="none" strike="noStrike" cap="none" normalizeH="0" baseline="0" dirty="0" err="1" smtClean="0">
                          <a:ln>
                            <a:noFill/>
                          </a:ln>
                          <a:solidFill>
                            <a:schemeClr val="tx1"/>
                          </a:solidFill>
                          <a:effectLst/>
                          <a:latin typeface="Arial" pitchFamily="34" charset="0"/>
                          <a:cs typeface="Arial" pitchFamily="34" charset="0"/>
                        </a:rPr>
                        <a:t>WxDxH</a:t>
                      </a:r>
                      <a:r>
                        <a:rPr kumimoji="0" lang="en-GB" sz="1400" b="1" i="0" u="none" strike="noStrike" cap="none" normalizeH="0" baseline="0" dirty="0" smtClean="0">
                          <a:ln>
                            <a:noFill/>
                          </a:ln>
                          <a:solidFill>
                            <a:schemeClr val="tx1"/>
                          </a:solidFill>
                          <a:effectLst/>
                          <a:latin typeface="Arial" pitchFamily="34" charset="0"/>
                          <a:cs typeface="Arial" pitchFamily="34" charset="0"/>
                        </a:rPr>
                        <a:t>)</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957 x 213 x 302 mm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969 x 241 x 320mm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210">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Unit Dimension Outdoor (WxDxH)</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765 x 303 x 555 mm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765 x 303 x 555mm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210">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Refrigerant/Charge</a:t>
                      </a:r>
                    </a:p>
                  </a:txBody>
                  <a:tcPr anchor="ctr"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R32/ 0.6kg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 R32/ 0.65kg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xmlns="" val="4273016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p:nvPr/>
        </p:nvGrpSpPr>
        <p:grpSpPr>
          <a:xfrm>
            <a:off x="0" y="6434667"/>
            <a:ext cx="12192000" cy="423333"/>
            <a:chOff x="0" y="6434667"/>
            <a:chExt cx="12192000" cy="423333"/>
          </a:xfrm>
        </p:grpSpPr>
        <p:sp>
          <p:nvSpPr>
            <p:cNvPr id="42" name="Rectangle 41"/>
            <p:cNvSpPr/>
            <p:nvPr/>
          </p:nvSpPr>
          <p:spPr>
            <a:xfrm>
              <a:off x="0" y="6434667"/>
              <a:ext cx="12192000" cy="42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nschrift" pitchFamily="34" charset="0"/>
              </a:endParaRPr>
            </a:p>
          </p:txBody>
        </p:sp>
        <p:sp>
          <p:nvSpPr>
            <p:cNvPr id="44" name="TextBox 43"/>
            <p:cNvSpPr txBox="1"/>
            <p:nvPr/>
          </p:nvSpPr>
          <p:spPr>
            <a:xfrm>
              <a:off x="80189" y="6461667"/>
              <a:ext cx="2995629" cy="369332"/>
            </a:xfrm>
            <a:prstGeom prst="rect">
              <a:avLst/>
            </a:prstGeom>
            <a:noFill/>
          </p:spPr>
          <p:txBody>
            <a:bodyPr wrap="square" rtlCol="0">
              <a:spAutoFit/>
            </a:bodyPr>
            <a:lstStyle/>
            <a:p>
              <a:r>
                <a:rPr lang="en-US" dirty="0" smtClean="0">
                  <a:solidFill>
                    <a:schemeClr val="bg1"/>
                  </a:solidFill>
                  <a:latin typeface="Bahnschrift" pitchFamily="34" charset="0"/>
                </a:rPr>
                <a:t>INSERT </a:t>
              </a:r>
              <a:r>
                <a:rPr lang="en-US" b="1" dirty="0" smtClean="0">
                  <a:solidFill>
                    <a:schemeClr val="bg1"/>
                  </a:solidFill>
                  <a:latin typeface="Bahnschrift" pitchFamily="34" charset="0"/>
                </a:rPr>
                <a:t>LOGO HERE</a:t>
              </a:r>
              <a:endParaRPr lang="en-US" b="1" dirty="0">
                <a:solidFill>
                  <a:schemeClr val="bg1"/>
                </a:solidFill>
                <a:latin typeface="Bahnschrift" pitchFamily="34" charset="0"/>
              </a:endParaRPr>
            </a:p>
          </p:txBody>
        </p:sp>
        <p:pic>
          <p:nvPicPr>
            <p:cNvPr id="45" name="Picture 2" descr="E:\cloud\drive\websites\slidemodel\logo\sebastian\slidemodel-logo-tran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36250" y="6498991"/>
              <a:ext cx="1386402" cy="26244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4" name="Rectangle 53"/>
          <p:cNvSpPr/>
          <p:nvPr/>
        </p:nvSpPr>
        <p:spPr>
          <a:xfrm>
            <a:off x="0" y="6280727"/>
            <a:ext cx="12192000" cy="5772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nschrift" pitchFamily="34" charset="0"/>
            </a:endParaRPr>
          </a:p>
        </p:txBody>
      </p:sp>
      <p:sp>
        <p:nvSpPr>
          <p:cNvPr id="55" name="Rectangle 54"/>
          <p:cNvSpPr/>
          <p:nvPr/>
        </p:nvSpPr>
        <p:spPr>
          <a:xfrm>
            <a:off x="0" y="6434667"/>
            <a:ext cx="12192000" cy="42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nschrift" pitchFamily="34" charset="0"/>
            </a:endParaRPr>
          </a:p>
        </p:txBody>
      </p:sp>
      <p:pic>
        <p:nvPicPr>
          <p:cNvPr id="56" name="Picture 55" descr="Kolin-Home-Icon.png"/>
          <p:cNvPicPr>
            <a:picLocks noChangeAspect="1"/>
          </p:cNvPicPr>
          <p:nvPr/>
        </p:nvPicPr>
        <p:blipFill>
          <a:blip r:embed="rId3" cstate="print"/>
          <a:srcRect/>
          <a:stretch>
            <a:fillRect/>
          </a:stretch>
        </p:blipFill>
        <p:spPr bwMode="auto">
          <a:xfrm>
            <a:off x="142122" y="6326910"/>
            <a:ext cx="393587" cy="448252"/>
          </a:xfrm>
          <a:prstGeom prst="rect">
            <a:avLst/>
          </a:prstGeom>
          <a:noFill/>
          <a:ln w="9525">
            <a:noFill/>
            <a:miter lim="800000"/>
            <a:headEnd/>
            <a:tailEnd/>
          </a:ln>
        </p:spPr>
      </p:pic>
      <p:pic>
        <p:nvPicPr>
          <p:cNvPr id="57" name="Picture 56" descr="KolinLogo-Icon.png"/>
          <p:cNvPicPr>
            <a:picLocks noChangeAspect="1"/>
          </p:cNvPicPr>
          <p:nvPr/>
        </p:nvPicPr>
        <p:blipFill>
          <a:blip r:embed="rId4" cstate="print"/>
          <a:srcRect/>
          <a:stretch>
            <a:fillRect/>
          </a:stretch>
        </p:blipFill>
        <p:spPr bwMode="auto">
          <a:xfrm>
            <a:off x="11157526" y="6444427"/>
            <a:ext cx="858981" cy="302737"/>
          </a:xfrm>
          <a:prstGeom prst="rect">
            <a:avLst/>
          </a:prstGeom>
          <a:noFill/>
          <a:ln w="9525">
            <a:noFill/>
            <a:miter lim="800000"/>
            <a:headEnd/>
            <a:tailEnd/>
          </a:ln>
        </p:spPr>
      </p:pic>
      <p:graphicFrame>
        <p:nvGraphicFramePr>
          <p:cNvPr id="11" name="Group 237"/>
          <p:cNvGraphicFramePr>
            <a:graphicFrameLocks/>
          </p:cNvGraphicFramePr>
          <p:nvPr/>
        </p:nvGraphicFramePr>
        <p:xfrm>
          <a:off x="2177370" y="217714"/>
          <a:ext cx="8229600" cy="5809050"/>
        </p:xfrm>
        <a:graphic>
          <a:graphicData uri="http://schemas.openxmlformats.org/drawingml/2006/table">
            <a:tbl>
              <a:tblPr/>
              <a:tblGrid>
                <a:gridCol w="3590925"/>
                <a:gridCol w="2474912"/>
                <a:gridCol w="2163763"/>
              </a:tblGrid>
              <a:tr h="68684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cap="flat">
                      <a:noFill/>
                    </a:lnL>
                    <a:lnR w="12700" cap="flat" cmpd="sng" algn="ctr">
                      <a:solidFill>
                        <a:srgbClr val="000000"/>
                      </a:solidFill>
                      <a:prstDash val="solid"/>
                      <a:round/>
                      <a:headEnd type="none" w="med" len="med"/>
                      <a:tailEnd type="none" w="med" len="med"/>
                    </a:lnR>
                    <a:lnT cap="fla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CERTUS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APTUS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807">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Nominal Capacity</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2.5 hp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2.5 hp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807">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Cooling Capacity</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23,210 kJ/hr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23,210 kJ/hr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72524">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Power Input </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2,185 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2.015 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807">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Input Current (Cooling)</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9.50 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8.8 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807">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Rated Power</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3,000 W/ 14.5A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2,840 W/ 13 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807">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CSPF</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4.59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800100" marR="0" lvl="1"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807">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Sound Pressure Level Indoor</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47 </a:t>
                      </a:r>
                      <a:r>
                        <a:rPr kumimoji="0" lang="en-GB" sz="1400" b="0" i="0" u="none" strike="noStrike" cap="none" normalizeH="0" baseline="0" dirty="0" err="1" smtClean="0">
                          <a:ln>
                            <a:noFill/>
                          </a:ln>
                          <a:solidFill>
                            <a:schemeClr val="tx1"/>
                          </a:solidFill>
                          <a:effectLst/>
                          <a:latin typeface="Arial" pitchFamily="34" charset="0"/>
                          <a:cs typeface="Arial" pitchFamily="34" charset="0"/>
                        </a:rPr>
                        <a:t>dBA</a:t>
                      </a:r>
                      <a:r>
                        <a:rPr kumimoji="0" lang="en-GB" sz="1400" b="0" i="0" u="none" strike="noStrike" cap="none" normalizeH="0" baseline="0" dirty="0" smtClean="0">
                          <a:ln>
                            <a:noFill/>
                          </a:ln>
                          <a:solidFill>
                            <a:schemeClr val="tx1"/>
                          </a:solidFill>
                          <a:effectLst/>
                          <a:latin typeface="Arial" pitchFamily="34" charset="0"/>
                          <a:cs typeface="Arial" pitchFamily="34" charset="0"/>
                        </a:rPr>
                        <a:t> (High)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48/43/40 dB(A)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807">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Sound Pressure Level Outdoor</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57 </a:t>
                      </a:r>
                      <a:r>
                        <a:rPr kumimoji="0" lang="en-GB" sz="1400" b="0" i="0" u="none" strike="noStrike" cap="none" normalizeH="0" baseline="0" dirty="0" err="1" smtClean="0">
                          <a:ln>
                            <a:noFill/>
                          </a:ln>
                          <a:solidFill>
                            <a:schemeClr val="tx1"/>
                          </a:solidFill>
                          <a:effectLst/>
                          <a:latin typeface="Arial" pitchFamily="34" charset="0"/>
                          <a:cs typeface="Arial" pitchFamily="34" charset="0"/>
                        </a:rPr>
                        <a:t>dBA</a:t>
                      </a:r>
                      <a:r>
                        <a:rPr kumimoji="0" lang="en-GB" sz="1400" b="0" i="0" u="none" strike="noStrike" cap="none" normalizeH="0" baseline="0" dirty="0" smtClean="0">
                          <a:ln>
                            <a:noFill/>
                          </a:ln>
                          <a:solidFill>
                            <a:schemeClr val="tx1"/>
                          </a:solidFill>
                          <a:effectLst/>
                          <a:latin typeface="Arial" pitchFamily="34" charset="0"/>
                          <a:cs typeface="Arial" pitchFamily="34" charset="0"/>
                        </a:rPr>
                        <a:t> (High)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55.5 dB (A)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807">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Net Weight Indoor</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13 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14.1 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807">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Net Weight Outdoor</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29 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32.4 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807">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Unit Dimension Indoor (WxDxH)</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1040 X 220 X 327 mm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1083x244x336 mm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807">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Unit Dimension Outdoor (WxDxH)</a:t>
                      </a: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805 x 330 x 554 mm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805x330x554 mm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95807">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Refrigerant/Charge</a:t>
                      </a:r>
                    </a:p>
                  </a:txBody>
                  <a:tcPr anchor="ctr"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R32/0.78 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R32/0.83 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xmlns="" val="4273016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USINESS">
      <a:dk1>
        <a:sysClr val="windowText" lastClr="000000"/>
      </a:dk1>
      <a:lt1>
        <a:sysClr val="window" lastClr="FFFFFF"/>
      </a:lt1>
      <a:dk2>
        <a:srgbClr val="44546A"/>
      </a:dk2>
      <a:lt2>
        <a:srgbClr val="E7E6E6"/>
      </a:lt2>
      <a:accent1>
        <a:srgbClr val="16A1CA"/>
      </a:accent1>
      <a:accent2>
        <a:srgbClr val="099481"/>
      </a:accent2>
      <a:accent3>
        <a:srgbClr val="7DBC2D"/>
      </a:accent3>
      <a:accent4>
        <a:srgbClr val="EEA720"/>
      </a:accent4>
      <a:accent5>
        <a:srgbClr val="E13A62"/>
      </a:accent5>
      <a:accent6>
        <a:srgbClr val="9132A6"/>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2205</TotalTime>
  <Words>1435</Words>
  <Application>Microsoft Office PowerPoint</Application>
  <PresentationFormat>Custom</PresentationFormat>
  <Paragraphs>474</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Manager>SlideModel</Manager>
  <Company>SlideModel</Company>
  <LinksUpToDate>false</LinksUpToDate>
  <SharedDoc>false</SharedDoc>
  <HyperlinkBase>http://slidemodel.com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SlideModel Free PowerPoint Templates</dc:title>
  <dc:subject>Template</dc:subject>
  <dc:creator>SlideModel</dc:creator>
  <cp:keywords>PowerPoint, Free PowerPoint Templates, SlideModel, Presentations, Designs, Clipart</cp:keywords>
  <dc:description>Download This FREE PowerPoint Templates at http://slidemodel.com</dc:description>
  <cp:lastModifiedBy>umali</cp:lastModifiedBy>
  <cp:revision>210</cp:revision>
  <dcterms:created xsi:type="dcterms:W3CDTF">2015-08-22T14:32:45Z</dcterms:created>
  <dcterms:modified xsi:type="dcterms:W3CDTF">2023-09-20T02:03:01Z</dcterms:modified>
  <cp:category>Presentations, Business Presentations, Free PowerPoint Templates</cp:category>
  <cp:contentStatus>Template</cp:contentStatus>
</cp:coreProperties>
</file>