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6" r:id="rId6"/>
    <p:sldId id="267" r:id="rId7"/>
    <p:sldId id="269" r:id="rId8"/>
    <p:sldId id="265"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300"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4814D-80DE-49B7-9E84-A8335217A497}"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4814D-80DE-49B7-9E84-A8335217A497}"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4814D-80DE-49B7-9E84-A8335217A497}"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4814D-80DE-49B7-9E84-A8335217A497}"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4814D-80DE-49B7-9E84-A8335217A497}"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4814D-80DE-49B7-9E84-A8335217A497}"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4814D-80DE-49B7-9E84-A8335217A497}"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4814D-80DE-49B7-9E84-A8335217A497}"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1EBAB-AFAA-4ACA-B53A-7E224FB6DC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C:\Users\230305\Desktop\Product%20(2023)\Remote%20Compact%20Series\Files\Display%20panel.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77184" y="1803466"/>
            <a:ext cx="2734825" cy="3646433"/>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6E3"/>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1489"/>
                </a:lnSpc>
              </a:pPr>
              <a:endParaRPr/>
            </a:p>
          </p:txBody>
        </p:sp>
      </p:grpSp>
      <p:sp>
        <p:nvSpPr>
          <p:cNvPr id="2" name="TextBox 2"/>
          <p:cNvSpPr txBox="1"/>
          <p:nvPr/>
        </p:nvSpPr>
        <p:spPr>
          <a:xfrm>
            <a:off x="0" y="3571876"/>
            <a:ext cx="9144000" cy="2000548"/>
          </a:xfrm>
          <a:prstGeom prst="rect">
            <a:avLst/>
          </a:prstGeom>
        </p:spPr>
        <p:txBody>
          <a:bodyPr wrap="square" lIns="0" tIns="0" rIns="0" bIns="0" rtlCol="0" anchor="t">
            <a:spAutoFit/>
          </a:bodyPr>
          <a:lstStyle/>
          <a:p>
            <a:pPr algn="ctr">
              <a:lnSpc>
                <a:spcPts val="7840"/>
              </a:lnSpc>
            </a:pPr>
            <a:r>
              <a:rPr lang="en-PH" sz="5400" dirty="0" smtClean="0">
                <a:solidFill>
                  <a:srgbClr val="000000"/>
                </a:solidFill>
                <a:latin typeface="Montserrat Classic Bold"/>
              </a:rPr>
              <a:t>KAM-#DRC32 </a:t>
            </a:r>
          </a:p>
          <a:p>
            <a:pPr algn="ctr">
              <a:lnSpc>
                <a:spcPts val="7840"/>
              </a:lnSpc>
            </a:pPr>
            <a:r>
              <a:rPr lang="en-PH" sz="5400" dirty="0" smtClean="0">
                <a:solidFill>
                  <a:srgbClr val="000000"/>
                </a:solidFill>
                <a:latin typeface="Montserrat Classic Bold"/>
              </a:rPr>
              <a:t>Compact Series with Remote</a:t>
            </a:r>
            <a:endParaRPr lang="en-US" sz="5400" dirty="0">
              <a:solidFill>
                <a:srgbClr val="000000"/>
              </a:solidFill>
              <a:latin typeface="Montserrat Classic Bold"/>
            </a:endParaRPr>
          </a:p>
        </p:txBody>
      </p:sp>
      <p:sp>
        <p:nvSpPr>
          <p:cNvPr id="6" name="TextBox 6"/>
          <p:cNvSpPr txBox="1"/>
          <p:nvPr/>
        </p:nvSpPr>
        <p:spPr>
          <a:xfrm>
            <a:off x="0" y="1071546"/>
            <a:ext cx="9144000" cy="2154436"/>
          </a:xfrm>
          <a:prstGeom prst="rect">
            <a:avLst/>
          </a:prstGeom>
        </p:spPr>
        <p:txBody>
          <a:bodyPr wrap="square" lIns="0" tIns="0" rIns="0" bIns="0" rtlCol="0" anchor="t">
            <a:spAutoFit/>
          </a:bodyPr>
          <a:lstStyle/>
          <a:p>
            <a:pPr algn="ctr">
              <a:lnSpc>
                <a:spcPts val="8400"/>
              </a:lnSpc>
            </a:pPr>
            <a:r>
              <a:rPr lang="en-PH" sz="8400" dirty="0" smtClean="0">
                <a:solidFill>
                  <a:srgbClr val="000000"/>
                </a:solidFill>
                <a:latin typeface="Brittany Bold"/>
              </a:rPr>
              <a:t>Window Type </a:t>
            </a:r>
            <a:r>
              <a:rPr lang="en-PH" sz="8400" dirty="0" err="1" smtClean="0">
                <a:solidFill>
                  <a:srgbClr val="000000"/>
                </a:solidFill>
                <a:latin typeface="Brittany Bold"/>
              </a:rPr>
              <a:t>Airconditioner</a:t>
            </a:r>
            <a:endParaRPr lang="en-US" sz="8400" dirty="0">
              <a:solidFill>
                <a:srgbClr val="000000"/>
              </a:solidFill>
              <a:latin typeface="Brittany Bold"/>
            </a:endParaRPr>
          </a:p>
        </p:txBody>
      </p:sp>
      <p:sp>
        <p:nvSpPr>
          <p:cNvPr id="7" name="TextBox 7"/>
          <p:cNvSpPr txBox="1"/>
          <p:nvPr/>
        </p:nvSpPr>
        <p:spPr>
          <a:xfrm>
            <a:off x="1755849" y="3145970"/>
            <a:ext cx="5780828" cy="1000274"/>
          </a:xfrm>
          <a:prstGeom prst="rect">
            <a:avLst/>
          </a:prstGeom>
        </p:spPr>
        <p:txBody>
          <a:bodyPr lIns="0" tIns="0" rIns="0" bIns="0" rtlCol="0" anchor="t">
            <a:spAutoFit/>
          </a:bodyPr>
          <a:lstStyle/>
          <a:p>
            <a:pPr algn="ctr">
              <a:lnSpc>
                <a:spcPts val="7840"/>
              </a:lnSpc>
            </a:pPr>
            <a:endParaRPr lang="en-US" sz="7800" dirty="0">
              <a:solidFill>
                <a:srgbClr val="000000"/>
              </a:solidFill>
              <a:latin typeface="Montserrat Classic Bold"/>
            </a:endParaRPr>
          </a:p>
        </p:txBody>
      </p:sp>
      <p:pic>
        <p:nvPicPr>
          <p:cNvPr id="10" name="Picture 9" descr="KolinLogo-Icon.png"/>
          <p:cNvPicPr>
            <a:picLocks noChangeAspect="1"/>
          </p:cNvPicPr>
          <p:nvPr/>
        </p:nvPicPr>
        <p:blipFill>
          <a:blip r:embed="rId2"/>
          <a:srcRect/>
          <a:stretch>
            <a:fillRect/>
          </a:stretch>
        </p:blipFill>
        <p:spPr bwMode="auto">
          <a:xfrm>
            <a:off x="214282" y="142852"/>
            <a:ext cx="1500198" cy="704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5063" y="-283483"/>
            <a:ext cx="4688937" cy="6784317"/>
            <a:chOff x="0" y="0"/>
            <a:chExt cx="2469893" cy="2821327"/>
          </a:xfrm>
        </p:grpSpPr>
        <p:sp>
          <p:nvSpPr>
            <p:cNvPr id="3" name="Freeform 3"/>
            <p:cNvSpPr/>
            <p:nvPr/>
          </p:nvSpPr>
          <p:spPr>
            <a:xfrm>
              <a:off x="0" y="0"/>
              <a:ext cx="2469893" cy="2821327"/>
            </a:xfrm>
            <a:custGeom>
              <a:avLst/>
              <a:gdLst/>
              <a:ahLst/>
              <a:cxnLst/>
              <a:rect l="l" t="t" r="r" b="b"/>
              <a:pathLst>
                <a:path w="2469893" h="2821327">
                  <a:moveTo>
                    <a:pt x="0" y="0"/>
                  </a:moveTo>
                  <a:lnTo>
                    <a:pt x="2469893" y="0"/>
                  </a:lnTo>
                  <a:lnTo>
                    <a:pt x="2469893" y="2821327"/>
                  </a:lnTo>
                  <a:lnTo>
                    <a:pt x="0" y="2821327"/>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sz="1600"/>
            </a:p>
          </p:txBody>
        </p:sp>
      </p:grpSp>
      <p:sp>
        <p:nvSpPr>
          <p:cNvPr id="7" name="TextBox 7"/>
          <p:cNvSpPr txBox="1"/>
          <p:nvPr/>
        </p:nvSpPr>
        <p:spPr>
          <a:xfrm>
            <a:off x="5607851" y="3095623"/>
            <a:ext cx="2113063" cy="218008"/>
          </a:xfrm>
          <a:prstGeom prst="rect">
            <a:avLst/>
          </a:prstGeom>
        </p:spPr>
        <p:txBody>
          <a:bodyPr lIns="0" tIns="0" rIns="0" bIns="0" rtlCol="0" anchor="t">
            <a:spAutoFit/>
          </a:bodyPr>
          <a:lstStyle/>
          <a:p>
            <a:pPr>
              <a:lnSpc>
                <a:spcPts val="1679"/>
              </a:lnSpc>
            </a:pPr>
            <a:r>
              <a:rPr lang="en-PH" sz="1600" dirty="0" smtClean="0">
                <a:solidFill>
                  <a:srgbClr val="000000"/>
                </a:solidFill>
                <a:latin typeface="Montserrat Classic Bold"/>
              </a:rPr>
              <a:t>Compact</a:t>
            </a:r>
            <a:endParaRPr lang="en-US" sz="1600" dirty="0">
              <a:solidFill>
                <a:srgbClr val="000000"/>
              </a:solidFill>
              <a:latin typeface="Montserrat Classic Bold"/>
            </a:endParaRPr>
          </a:p>
        </p:txBody>
      </p:sp>
      <p:sp>
        <p:nvSpPr>
          <p:cNvPr id="8" name="TextBox 8"/>
          <p:cNvSpPr txBox="1"/>
          <p:nvPr/>
        </p:nvSpPr>
        <p:spPr>
          <a:xfrm>
            <a:off x="4910838" y="3019423"/>
            <a:ext cx="697013" cy="306366"/>
          </a:xfrm>
          <a:prstGeom prst="rect">
            <a:avLst/>
          </a:prstGeom>
        </p:spPr>
        <p:txBody>
          <a:bodyPr lIns="0" tIns="0" rIns="0" bIns="0" rtlCol="0" anchor="t">
            <a:spAutoFit/>
          </a:bodyPr>
          <a:lstStyle/>
          <a:p>
            <a:pPr algn="ctr">
              <a:lnSpc>
                <a:spcPts val="2687"/>
              </a:lnSpc>
            </a:pPr>
            <a:r>
              <a:rPr lang="en-GB" sz="1600" b="1" dirty="0" smtClean="0">
                <a:solidFill>
                  <a:srgbClr val="000000"/>
                </a:solidFill>
                <a:latin typeface="Montserrat Classic Bold"/>
              </a:rPr>
              <a:t>C</a:t>
            </a:r>
            <a:endParaRPr lang="en-US" sz="1600" b="1" dirty="0">
              <a:solidFill>
                <a:srgbClr val="000000"/>
              </a:solidFill>
              <a:latin typeface="Montserrat Classic Bold"/>
            </a:endParaRPr>
          </a:p>
        </p:txBody>
      </p:sp>
      <p:sp>
        <p:nvSpPr>
          <p:cNvPr id="9" name="TextBox 9"/>
          <p:cNvSpPr txBox="1"/>
          <p:nvPr/>
        </p:nvSpPr>
        <p:spPr>
          <a:xfrm>
            <a:off x="4917844" y="863725"/>
            <a:ext cx="697013" cy="306366"/>
          </a:xfrm>
          <a:prstGeom prst="rect">
            <a:avLst/>
          </a:prstGeom>
        </p:spPr>
        <p:txBody>
          <a:bodyPr lIns="0" tIns="0" rIns="0" bIns="0" rtlCol="0" anchor="t">
            <a:spAutoFit/>
          </a:bodyPr>
          <a:lstStyle/>
          <a:p>
            <a:pPr algn="ctr">
              <a:lnSpc>
                <a:spcPts val="2687"/>
              </a:lnSpc>
            </a:pPr>
            <a:r>
              <a:rPr lang="en-PH" sz="1600" b="1" dirty="0">
                <a:solidFill>
                  <a:srgbClr val="000000"/>
                </a:solidFill>
                <a:latin typeface="Montserrat Classic Bold"/>
              </a:rPr>
              <a:t>K</a:t>
            </a:r>
            <a:endParaRPr lang="en-US" sz="1600" b="1" dirty="0">
              <a:solidFill>
                <a:srgbClr val="000000"/>
              </a:solidFill>
              <a:latin typeface="Montserrat Classic Bold"/>
            </a:endParaRPr>
          </a:p>
        </p:txBody>
      </p:sp>
      <p:sp>
        <p:nvSpPr>
          <p:cNvPr id="10" name="TextBox 10"/>
          <p:cNvSpPr txBox="1"/>
          <p:nvPr/>
        </p:nvSpPr>
        <p:spPr>
          <a:xfrm>
            <a:off x="5614857" y="939924"/>
            <a:ext cx="2113063" cy="218008"/>
          </a:xfrm>
          <a:prstGeom prst="rect">
            <a:avLst/>
          </a:prstGeom>
        </p:spPr>
        <p:txBody>
          <a:bodyPr lIns="0" tIns="0" rIns="0" bIns="0" rtlCol="0" anchor="t">
            <a:spAutoFit/>
          </a:bodyPr>
          <a:lstStyle/>
          <a:p>
            <a:pPr>
              <a:lnSpc>
                <a:spcPts val="1679"/>
              </a:lnSpc>
            </a:pPr>
            <a:r>
              <a:rPr lang="en-PH" sz="1600" dirty="0" err="1">
                <a:solidFill>
                  <a:srgbClr val="000000"/>
                </a:solidFill>
                <a:latin typeface="Montserrat Classic Bold"/>
              </a:rPr>
              <a:t>Kolin</a:t>
            </a:r>
            <a:endParaRPr lang="en-US" sz="1600" dirty="0">
              <a:solidFill>
                <a:srgbClr val="000000"/>
              </a:solidFill>
              <a:latin typeface="Montserrat Classic Bold"/>
            </a:endParaRPr>
          </a:p>
        </p:txBody>
      </p:sp>
      <p:sp>
        <p:nvSpPr>
          <p:cNvPr id="11" name="TextBox 11"/>
          <p:cNvSpPr txBox="1"/>
          <p:nvPr/>
        </p:nvSpPr>
        <p:spPr>
          <a:xfrm>
            <a:off x="4910838" y="1304911"/>
            <a:ext cx="697013" cy="306366"/>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AM</a:t>
            </a:r>
            <a:endParaRPr lang="en-US" sz="1600" b="1" dirty="0">
              <a:solidFill>
                <a:srgbClr val="000000"/>
              </a:solidFill>
              <a:latin typeface="Montserrat Classic Bold"/>
            </a:endParaRPr>
          </a:p>
        </p:txBody>
      </p:sp>
      <p:sp>
        <p:nvSpPr>
          <p:cNvPr id="12" name="TextBox 12"/>
          <p:cNvSpPr txBox="1"/>
          <p:nvPr/>
        </p:nvSpPr>
        <p:spPr>
          <a:xfrm>
            <a:off x="5607851" y="1381111"/>
            <a:ext cx="2678925" cy="218008"/>
          </a:xfrm>
          <a:prstGeom prst="rect">
            <a:avLst/>
          </a:prstGeom>
        </p:spPr>
        <p:txBody>
          <a:bodyPr wrap="square" lIns="0" tIns="0" rIns="0" bIns="0" rtlCol="0" anchor="t">
            <a:spAutoFit/>
          </a:bodyPr>
          <a:lstStyle/>
          <a:p>
            <a:pPr>
              <a:lnSpc>
                <a:spcPts val="1679"/>
              </a:lnSpc>
            </a:pPr>
            <a:r>
              <a:rPr lang="en-PH" sz="1600" dirty="0" smtClean="0">
                <a:solidFill>
                  <a:srgbClr val="000000"/>
                </a:solidFill>
                <a:latin typeface="Montserrat Classic Bold"/>
              </a:rPr>
              <a:t>Window Type </a:t>
            </a:r>
            <a:r>
              <a:rPr lang="en-PH" sz="1600" dirty="0" err="1" smtClean="0">
                <a:solidFill>
                  <a:srgbClr val="000000"/>
                </a:solidFill>
                <a:latin typeface="Montserrat Classic Bold"/>
              </a:rPr>
              <a:t>Airconditoner</a:t>
            </a:r>
            <a:endParaRPr lang="en-US" sz="1600" dirty="0">
              <a:solidFill>
                <a:srgbClr val="000000"/>
              </a:solidFill>
              <a:latin typeface="Montserrat Classic Bold"/>
            </a:endParaRPr>
          </a:p>
        </p:txBody>
      </p:sp>
      <p:sp>
        <p:nvSpPr>
          <p:cNvPr id="13" name="TextBox 13"/>
          <p:cNvSpPr txBox="1"/>
          <p:nvPr/>
        </p:nvSpPr>
        <p:spPr>
          <a:xfrm>
            <a:off x="4910838" y="1733539"/>
            <a:ext cx="697013" cy="306366"/>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a:t>
            </a:r>
            <a:endParaRPr lang="en-US" sz="1600" b="1" dirty="0">
              <a:solidFill>
                <a:srgbClr val="000000"/>
              </a:solidFill>
              <a:latin typeface="Montserrat Classic Bold"/>
            </a:endParaRPr>
          </a:p>
        </p:txBody>
      </p:sp>
      <p:sp>
        <p:nvSpPr>
          <p:cNvPr id="14" name="TextBox 14"/>
          <p:cNvSpPr txBox="1"/>
          <p:nvPr/>
        </p:nvSpPr>
        <p:spPr>
          <a:xfrm>
            <a:off x="5607851" y="1809739"/>
            <a:ext cx="2113063" cy="218008"/>
          </a:xfrm>
          <a:prstGeom prst="rect">
            <a:avLst/>
          </a:prstGeom>
        </p:spPr>
        <p:txBody>
          <a:bodyPr lIns="0" tIns="0" rIns="0" bIns="0" rtlCol="0" anchor="t">
            <a:spAutoFit/>
          </a:bodyPr>
          <a:lstStyle/>
          <a:p>
            <a:pPr>
              <a:lnSpc>
                <a:spcPts val="1679"/>
              </a:lnSpc>
            </a:pPr>
            <a:r>
              <a:rPr lang="en-PH" sz="1600" dirty="0" smtClean="0">
                <a:solidFill>
                  <a:srgbClr val="000000"/>
                </a:solidFill>
                <a:latin typeface="Montserrat Classic Bold"/>
              </a:rPr>
              <a:t>Nominal Capacity</a:t>
            </a:r>
            <a:endParaRPr lang="en-US" sz="1600" dirty="0">
              <a:solidFill>
                <a:srgbClr val="000000"/>
              </a:solidFill>
              <a:latin typeface="Montserrat Classic Bold"/>
            </a:endParaRPr>
          </a:p>
        </p:txBody>
      </p:sp>
      <p:sp>
        <p:nvSpPr>
          <p:cNvPr id="15" name="TextBox 15"/>
          <p:cNvSpPr txBox="1"/>
          <p:nvPr/>
        </p:nvSpPr>
        <p:spPr>
          <a:xfrm>
            <a:off x="4910838" y="2162167"/>
            <a:ext cx="697013" cy="306366"/>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D</a:t>
            </a:r>
            <a:endParaRPr lang="en-US" sz="1600" b="1" dirty="0">
              <a:solidFill>
                <a:srgbClr val="000000"/>
              </a:solidFill>
              <a:latin typeface="Montserrat Classic Bold"/>
            </a:endParaRPr>
          </a:p>
        </p:txBody>
      </p:sp>
      <p:sp>
        <p:nvSpPr>
          <p:cNvPr id="16" name="TextBox 16"/>
          <p:cNvSpPr txBox="1"/>
          <p:nvPr/>
        </p:nvSpPr>
        <p:spPr>
          <a:xfrm>
            <a:off x="5607851" y="2238367"/>
            <a:ext cx="2113063" cy="218008"/>
          </a:xfrm>
          <a:prstGeom prst="rect">
            <a:avLst/>
          </a:prstGeom>
        </p:spPr>
        <p:txBody>
          <a:bodyPr lIns="0" tIns="0" rIns="0" bIns="0" rtlCol="0" anchor="t">
            <a:spAutoFit/>
          </a:bodyPr>
          <a:lstStyle/>
          <a:p>
            <a:pPr>
              <a:lnSpc>
                <a:spcPts val="1679"/>
              </a:lnSpc>
            </a:pPr>
            <a:r>
              <a:rPr lang="en-GB" sz="1600" dirty="0" smtClean="0">
                <a:solidFill>
                  <a:srgbClr val="000000"/>
                </a:solidFill>
                <a:latin typeface="Montserrat Classic Bold"/>
              </a:rPr>
              <a:t>Generational Model</a:t>
            </a:r>
            <a:endParaRPr lang="en-US" sz="1600" dirty="0">
              <a:solidFill>
                <a:srgbClr val="000000"/>
              </a:solidFill>
              <a:latin typeface="Montserrat Classic Bold"/>
            </a:endParaRPr>
          </a:p>
        </p:txBody>
      </p:sp>
      <p:sp>
        <p:nvSpPr>
          <p:cNvPr id="17" name="TextBox 17"/>
          <p:cNvSpPr txBox="1"/>
          <p:nvPr/>
        </p:nvSpPr>
        <p:spPr>
          <a:xfrm>
            <a:off x="4910838" y="2590795"/>
            <a:ext cx="697013" cy="306366"/>
          </a:xfrm>
          <a:prstGeom prst="rect">
            <a:avLst/>
          </a:prstGeom>
        </p:spPr>
        <p:txBody>
          <a:bodyPr lIns="0" tIns="0" rIns="0" bIns="0" rtlCol="0" anchor="t">
            <a:spAutoFit/>
          </a:bodyPr>
          <a:lstStyle/>
          <a:p>
            <a:pPr algn="ctr">
              <a:lnSpc>
                <a:spcPts val="2687"/>
              </a:lnSpc>
            </a:pPr>
            <a:r>
              <a:rPr lang="en-PH" sz="1600" b="1" dirty="0">
                <a:solidFill>
                  <a:srgbClr val="000000"/>
                </a:solidFill>
                <a:latin typeface="Montserrat Classic Bold"/>
              </a:rPr>
              <a:t>R</a:t>
            </a:r>
            <a:endParaRPr lang="en-US" sz="1600" b="1" dirty="0">
              <a:solidFill>
                <a:srgbClr val="000000"/>
              </a:solidFill>
              <a:latin typeface="Montserrat Classic Bold"/>
            </a:endParaRPr>
          </a:p>
        </p:txBody>
      </p:sp>
      <p:sp>
        <p:nvSpPr>
          <p:cNvPr id="18" name="TextBox 18"/>
          <p:cNvSpPr txBox="1"/>
          <p:nvPr/>
        </p:nvSpPr>
        <p:spPr>
          <a:xfrm>
            <a:off x="5607851" y="2666995"/>
            <a:ext cx="2113063" cy="218008"/>
          </a:xfrm>
          <a:prstGeom prst="rect">
            <a:avLst/>
          </a:prstGeom>
        </p:spPr>
        <p:txBody>
          <a:bodyPr lIns="0" tIns="0" rIns="0" bIns="0" rtlCol="0" anchor="t">
            <a:spAutoFit/>
          </a:bodyPr>
          <a:lstStyle/>
          <a:p>
            <a:pPr>
              <a:lnSpc>
                <a:spcPts val="1679"/>
              </a:lnSpc>
            </a:pPr>
            <a:r>
              <a:rPr lang="en-PH" sz="1600" dirty="0" smtClean="0">
                <a:solidFill>
                  <a:srgbClr val="000000"/>
                </a:solidFill>
                <a:latin typeface="Montserrat Classic Bold"/>
              </a:rPr>
              <a:t>Remote</a:t>
            </a:r>
            <a:endParaRPr lang="en-US" sz="1600" dirty="0">
              <a:solidFill>
                <a:srgbClr val="000000"/>
              </a:solidFill>
              <a:latin typeface="Montserrat Classic Bold"/>
            </a:endParaRPr>
          </a:p>
        </p:txBody>
      </p:sp>
      <p:sp>
        <p:nvSpPr>
          <p:cNvPr id="21" name="TextBox 21"/>
          <p:cNvSpPr txBox="1"/>
          <p:nvPr/>
        </p:nvSpPr>
        <p:spPr>
          <a:xfrm>
            <a:off x="5572132" y="3476625"/>
            <a:ext cx="2113063" cy="218008"/>
          </a:xfrm>
          <a:prstGeom prst="rect">
            <a:avLst/>
          </a:prstGeom>
        </p:spPr>
        <p:txBody>
          <a:bodyPr lIns="0" tIns="0" rIns="0" bIns="0" rtlCol="0" anchor="t">
            <a:spAutoFit/>
          </a:bodyPr>
          <a:lstStyle/>
          <a:p>
            <a:pPr>
              <a:lnSpc>
                <a:spcPts val="1679"/>
              </a:lnSpc>
            </a:pPr>
            <a:r>
              <a:rPr lang="en-GB" sz="1600" dirty="0" smtClean="0">
                <a:solidFill>
                  <a:srgbClr val="000000"/>
                </a:solidFill>
                <a:latin typeface="Montserrat Classic Bold"/>
              </a:rPr>
              <a:t>R32 Refrigerant</a:t>
            </a:r>
            <a:endParaRPr lang="en-US" sz="1600" dirty="0">
              <a:solidFill>
                <a:srgbClr val="000000"/>
              </a:solidFill>
              <a:latin typeface="Montserrat Classic Bold"/>
            </a:endParaRPr>
          </a:p>
        </p:txBody>
      </p:sp>
      <p:sp>
        <p:nvSpPr>
          <p:cNvPr id="22" name="TextBox 22"/>
          <p:cNvSpPr txBox="1"/>
          <p:nvPr/>
        </p:nvSpPr>
        <p:spPr>
          <a:xfrm>
            <a:off x="4875119" y="3400425"/>
            <a:ext cx="697013" cy="652615"/>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32</a:t>
            </a:r>
          </a:p>
          <a:p>
            <a:pPr algn="ctr">
              <a:lnSpc>
                <a:spcPts val="2687"/>
              </a:lnSpc>
            </a:pPr>
            <a:endParaRPr lang="en-US" sz="1600" b="1" dirty="0">
              <a:solidFill>
                <a:srgbClr val="000000"/>
              </a:solidFill>
              <a:latin typeface="Montserrat Classic Bold"/>
            </a:endParaRPr>
          </a:p>
        </p:txBody>
      </p:sp>
      <p:pic>
        <p:nvPicPr>
          <p:cNvPr id="35" name="Picture 34" descr="KolinLogo-Icon.png"/>
          <p:cNvPicPr>
            <a:picLocks noChangeAspect="1"/>
          </p:cNvPicPr>
          <p:nvPr/>
        </p:nvPicPr>
        <p:blipFill>
          <a:blip r:embed="rId2" cstate="print"/>
          <a:srcRect/>
          <a:stretch>
            <a:fillRect/>
          </a:stretch>
        </p:blipFill>
        <p:spPr bwMode="auto">
          <a:xfrm>
            <a:off x="142844" y="190478"/>
            <a:ext cx="2026969" cy="952506"/>
          </a:xfrm>
          <a:prstGeom prst="rect">
            <a:avLst/>
          </a:prstGeom>
          <a:noFill/>
          <a:ln w="9525">
            <a:noFill/>
            <a:miter lim="800000"/>
            <a:headEnd/>
            <a:tailEnd/>
          </a:ln>
        </p:spPr>
      </p:pic>
      <p:pic>
        <p:nvPicPr>
          <p:cNvPr id="36" name="Picture 35" descr="00.png"/>
          <p:cNvPicPr>
            <a:picLocks noChangeAspect="1"/>
          </p:cNvPicPr>
          <p:nvPr/>
        </p:nvPicPr>
        <p:blipFill>
          <a:blip r:embed="rId3"/>
          <a:stretch>
            <a:fillRect/>
          </a:stretch>
        </p:blipFill>
        <p:spPr>
          <a:xfrm>
            <a:off x="4857752" y="3857628"/>
            <a:ext cx="1092052" cy="2550262"/>
          </a:xfrm>
          <a:prstGeom prst="rect">
            <a:avLst/>
          </a:prstGeom>
        </p:spPr>
      </p:pic>
      <p:pic>
        <p:nvPicPr>
          <p:cNvPr id="37" name="Picture 36" descr="001.png"/>
          <p:cNvPicPr>
            <a:picLocks noChangeAspect="1"/>
          </p:cNvPicPr>
          <p:nvPr/>
        </p:nvPicPr>
        <p:blipFill>
          <a:blip r:embed="rId4"/>
          <a:stretch>
            <a:fillRect/>
          </a:stretch>
        </p:blipFill>
        <p:spPr>
          <a:xfrm>
            <a:off x="214282" y="3000372"/>
            <a:ext cx="4572638" cy="35152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9509" y="3429000"/>
            <a:ext cx="9363509" cy="3570742"/>
            <a:chOff x="0" y="0"/>
            <a:chExt cx="4932219" cy="1410663"/>
          </a:xfrm>
        </p:grpSpPr>
        <p:sp>
          <p:nvSpPr>
            <p:cNvPr id="3"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678661" cy="318914"/>
          </a:xfrm>
          <a:prstGeom prst="rect">
            <a:avLst/>
          </a:prstGeom>
          <a:noFill/>
          <a:ln w="9525">
            <a:noFill/>
            <a:miter lim="800000"/>
            <a:headEnd/>
            <a:tailEnd/>
          </a:ln>
        </p:spPr>
      </p:pic>
      <p:pic>
        <p:nvPicPr>
          <p:cNvPr id="7" name="Content Placeholder 3" descr="213.png"/>
          <p:cNvPicPr>
            <a:picLocks noChangeAspect="1"/>
          </p:cNvPicPr>
          <p:nvPr/>
        </p:nvPicPr>
        <p:blipFill>
          <a:blip r:embed="rId3"/>
          <a:stretch>
            <a:fillRect/>
          </a:stretch>
        </p:blipFill>
        <p:spPr>
          <a:xfrm>
            <a:off x="285720" y="1500174"/>
            <a:ext cx="8548353" cy="4500594"/>
          </a:xfrm>
          <a:prstGeom prst="rect">
            <a:avLst/>
          </a:prstGeom>
        </p:spPr>
      </p:pic>
      <p:sp>
        <p:nvSpPr>
          <p:cNvPr id="8" name="Title 1"/>
          <p:cNvSpPr txBox="1">
            <a:spLocks/>
          </p:cNvSpPr>
          <p:nvPr/>
        </p:nvSpPr>
        <p:spPr>
          <a:xfrm>
            <a:off x="214282" y="500042"/>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smtClean="0">
                <a:ln>
                  <a:noFill/>
                </a:ln>
                <a:solidFill>
                  <a:schemeClr val="tx1"/>
                </a:solidFill>
                <a:effectLst/>
                <a:uLnTx/>
                <a:uFillTx/>
                <a:latin typeface="+mj-lt"/>
                <a:ea typeface="+mj-ea"/>
                <a:cs typeface="+mj-cs"/>
              </a:rPr>
              <a:t>KAM-#DRC SERIES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9509" y="3429000"/>
            <a:ext cx="9363509" cy="3570742"/>
            <a:chOff x="0" y="0"/>
            <a:chExt cx="4932219" cy="1410663"/>
          </a:xfrm>
        </p:grpSpPr>
        <p:sp>
          <p:nvSpPr>
            <p:cNvPr id="3"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678661" cy="318914"/>
          </a:xfrm>
          <a:prstGeom prst="rect">
            <a:avLst/>
          </a:prstGeom>
          <a:noFill/>
          <a:ln w="9525">
            <a:noFill/>
            <a:miter lim="800000"/>
            <a:headEnd/>
            <a:tailEnd/>
          </a:ln>
        </p:spPr>
      </p:pic>
      <p:sp>
        <p:nvSpPr>
          <p:cNvPr id="8" name="Title 1"/>
          <p:cNvSpPr txBox="1">
            <a:spLocks/>
          </p:cNvSpPr>
          <p:nvPr/>
        </p:nvSpPr>
        <p:spPr>
          <a:xfrm>
            <a:off x="214282" y="285728"/>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FEATURES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0" y="1142984"/>
            <a:ext cx="8229600" cy="4929222"/>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baseline="0" noProof="0" dirty="0" smtClean="0">
                <a:ln>
                  <a:noFill/>
                </a:ln>
                <a:solidFill>
                  <a:schemeClr val="tx1"/>
                </a:solidFill>
                <a:effectLst/>
                <a:uLnTx/>
                <a:uFillTx/>
                <a:latin typeface="+mj-lt"/>
                <a:ea typeface="+mj-ea"/>
                <a:cs typeface="+mj-cs"/>
              </a:rPr>
              <a:t>		SOFT TOUCH </a:t>
            </a:r>
            <a:r>
              <a:rPr lang="en-GB" sz="1600" b="1" dirty="0">
                <a:latin typeface="+mj-lt"/>
                <a:ea typeface="+mj-ea"/>
                <a:cs typeface="+mj-cs"/>
              </a:rPr>
              <a:t>- </a:t>
            </a:r>
            <a:r>
              <a:rPr lang="en-GB" sz="1600" dirty="0">
                <a:latin typeface="+mj-lt"/>
                <a:ea typeface="+mj-ea"/>
                <a:cs typeface="+mj-cs"/>
              </a:rPr>
              <a:t>The control panel is equipped with a SOFT TOUCH </a:t>
            </a:r>
            <a:r>
              <a:rPr lang="en-GB" sz="1600" dirty="0" smtClean="0">
                <a:latin typeface="+mj-lt"/>
                <a:ea typeface="+mj-ea"/>
                <a:cs typeface="+mj-cs"/>
              </a:rPr>
              <a:t>feature	for an 		easy </a:t>
            </a:r>
            <a:r>
              <a:rPr lang="en-GB" sz="1600" dirty="0">
                <a:latin typeface="+mj-lt"/>
                <a:ea typeface="+mj-ea"/>
                <a:cs typeface="+mj-cs"/>
              </a:rPr>
              <a:t>and comfortable manual control experience</a:t>
            </a:r>
            <a:endParaRPr kumimoji="0" lang="en-GB" sz="1600" i="0" u="none" strike="noStrike" kern="1200" cap="none" spc="0" normalizeH="0" baseline="0" noProof="0" dirty="0" smtClean="0">
              <a:ln>
                <a:noFill/>
              </a:ln>
              <a:solidFill>
                <a:schemeClr val="tx1"/>
              </a:solidFill>
              <a:effectLst/>
              <a:uLnTx/>
              <a:uFillTx/>
              <a:latin typeface="+mj-lt"/>
              <a:ea typeface="+mj-ea"/>
              <a:cs typeface="+mj-cs"/>
            </a:endParaRPr>
          </a:p>
          <a:p>
            <a:pPr>
              <a:spcBef>
                <a:spcPct val="0"/>
              </a:spcBef>
            </a:pPr>
            <a:endParaRPr lang="en-GB" sz="1600" b="1" dirty="0" smtClean="0">
              <a:latin typeface="+mj-lt"/>
              <a:ea typeface="+mj-ea"/>
              <a:cs typeface="+mj-cs"/>
            </a:endParaRPr>
          </a:p>
          <a:p>
            <a:pPr>
              <a:spcBef>
                <a:spcPct val="0"/>
              </a:spcBef>
            </a:pPr>
            <a:r>
              <a:rPr lang="en-GB" sz="1600" b="1" dirty="0" smtClean="0">
                <a:latin typeface="+mj-lt"/>
                <a:ea typeface="+mj-ea"/>
                <a:cs typeface="+mj-cs"/>
              </a:rPr>
              <a:t>		REMOTE CONTROLLED - </a:t>
            </a:r>
            <a:r>
              <a:rPr lang="en-GB" sz="1600" dirty="0" smtClean="0">
                <a:latin typeface="+mj-lt"/>
                <a:ea typeface="+mj-ea"/>
                <a:cs typeface="+mj-cs"/>
              </a:rPr>
              <a:t>Easily set your desired settings using remote 		controller.</a:t>
            </a:r>
          </a:p>
          <a:p>
            <a:pPr>
              <a:spcBef>
                <a:spcPct val="0"/>
              </a:spcBef>
            </a:pP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a:t>
            </a:r>
          </a:p>
          <a:p>
            <a:pPr>
              <a:spcBef>
                <a:spcPct val="0"/>
              </a:spcBef>
            </a:pPr>
            <a:r>
              <a:rPr lang="en-GB" sz="1600" b="1" dirty="0">
                <a:latin typeface="+mj-lt"/>
                <a:ea typeface="+mj-ea"/>
                <a:cs typeface="+mj-cs"/>
              </a:rPr>
              <a:t>	</a:t>
            </a:r>
            <a:r>
              <a:rPr lang="en-GB" sz="1600" b="1" dirty="0" smtClean="0">
                <a:latin typeface="+mj-lt"/>
                <a:ea typeface="+mj-ea"/>
                <a:cs typeface="+mj-cs"/>
              </a:rPr>
              <a:t>	</a:t>
            </a:r>
            <a:r>
              <a:rPr kumimoji="0" lang="en-GB" sz="1600" b="1" i="0" u="none" strike="noStrike" kern="1200" cap="none" spc="0" normalizeH="0" noProof="0" dirty="0" smtClean="0">
                <a:ln>
                  <a:noFill/>
                </a:ln>
                <a:solidFill>
                  <a:schemeClr val="tx1"/>
                </a:solidFill>
                <a:effectLst/>
                <a:uLnTx/>
                <a:uFillTx/>
                <a:latin typeface="+mj-lt"/>
                <a:ea typeface="+mj-ea"/>
                <a:cs typeface="+mj-cs"/>
              </a:rPr>
              <a:t>R32 Refrigerant </a:t>
            </a:r>
            <a:r>
              <a:rPr lang="en-GB" sz="1600" dirty="0">
                <a:latin typeface="+mj-lt"/>
                <a:ea typeface="+mj-ea"/>
                <a:cs typeface="+mj-cs"/>
              </a:rPr>
              <a:t>- Safer, efficient, and eco-friendly refrigerant.</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endParaRPr lang="en-GB" sz="1600" b="1" dirty="0" smtClean="0">
              <a:latin typeface="+mj-lt"/>
              <a:ea typeface="+mj-ea"/>
              <a:cs typeface="+mj-cs"/>
            </a:endParaRPr>
          </a:p>
          <a:p>
            <a:pPr>
              <a:spcBef>
                <a:spcPct val="0"/>
              </a:spcBef>
            </a:pPr>
            <a:endParaRPr lang="en-GB" sz="1600" b="1" dirty="0" smtClean="0">
              <a:latin typeface="+mj-lt"/>
              <a:ea typeface="+mj-ea"/>
              <a:cs typeface="+mj-cs"/>
            </a:endParaRPr>
          </a:p>
          <a:p>
            <a:pPr>
              <a:spcBef>
                <a:spcPct val="0"/>
              </a:spcBef>
            </a:pPr>
            <a:r>
              <a:rPr lang="en-GB" sz="1600" b="1" dirty="0" smtClean="0">
                <a:latin typeface="+mj-lt"/>
                <a:ea typeface="+mj-ea"/>
                <a:cs typeface="+mj-cs"/>
              </a:rPr>
              <a:t>		High Quality Motor - </a:t>
            </a:r>
            <a:r>
              <a:rPr lang="en-GB" sz="1600" dirty="0" smtClean="0">
                <a:latin typeface="+mj-lt"/>
                <a:ea typeface="+mj-ea"/>
                <a:cs typeface="+mj-cs"/>
              </a:rPr>
              <a:t>Equipped with a high-power compressor, that 		enables the air conditioner unit to operate at its high-level cooling 			performance to quickly reach the desired temperature in no time.</a:t>
            </a:r>
          </a:p>
          <a:p>
            <a:pPr>
              <a:spcBef>
                <a:spcPct val="0"/>
              </a:spcBef>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Horizontal Auto Swing </a:t>
            </a:r>
            <a:r>
              <a:rPr lang="en-GB" sz="1600" b="1" dirty="0">
                <a:latin typeface="+mj-lt"/>
                <a:ea typeface="+mj-ea"/>
                <a:cs typeface="+mj-cs"/>
              </a:rPr>
              <a:t>- </a:t>
            </a:r>
            <a:r>
              <a:rPr lang="en-GB" sz="1600" dirty="0">
                <a:latin typeface="+mj-lt"/>
                <a:ea typeface="+mj-ea"/>
                <a:cs typeface="+mj-cs"/>
              </a:rPr>
              <a:t>The auto-Swing feature enables the louvers to </a:t>
            </a:r>
            <a:r>
              <a:rPr lang="en-GB" sz="1600" dirty="0" smtClean="0">
                <a:latin typeface="+mj-lt"/>
                <a:ea typeface="+mj-ea"/>
                <a:cs typeface="+mj-cs"/>
              </a:rPr>
              <a:t>		swing </a:t>
            </a:r>
            <a:r>
              <a:rPr lang="en-GB" sz="1600" dirty="0">
                <a:latin typeface="+mj-lt"/>
                <a:ea typeface="+mj-ea"/>
                <a:cs typeface="+mj-cs"/>
              </a:rPr>
              <a:t>automatically to maximize the cool air of an area.</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GB" sz="1600" b="1" dirty="0" smtClean="0">
              <a:latin typeface="+mj-lt"/>
              <a:ea typeface="+mj-ea"/>
              <a:cs typeface="+mj-cs"/>
            </a:endParaRPr>
          </a:p>
          <a:p>
            <a:pPr>
              <a:spcBef>
                <a:spcPct val="0"/>
              </a:spcBef>
            </a:pPr>
            <a:r>
              <a:rPr lang="en-GB" sz="1600" b="1" dirty="0" smtClean="0">
                <a:latin typeface="+mj-lt"/>
                <a:ea typeface="+mj-ea"/>
                <a:cs typeface="+mj-cs"/>
              </a:rPr>
              <a:t>		Washable Filter &amp; Panel - </a:t>
            </a:r>
            <a:r>
              <a:rPr lang="en-GB" sz="1600" dirty="0" smtClean="0">
                <a:latin typeface="+mj-lt"/>
                <a:ea typeface="+mj-ea"/>
                <a:cs typeface="+mj-cs"/>
              </a:rPr>
              <a:t>Durable and easy to wash air filters that last for 		years.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11" descr="AC-Features-12-Soft-touch.png"/>
          <p:cNvPicPr>
            <a:picLocks noChangeAspect="1"/>
          </p:cNvPicPr>
          <p:nvPr/>
        </p:nvPicPr>
        <p:blipFill>
          <a:blip r:embed="rId3"/>
          <a:stretch>
            <a:fillRect/>
          </a:stretch>
        </p:blipFill>
        <p:spPr>
          <a:xfrm>
            <a:off x="714348" y="1285860"/>
            <a:ext cx="785818" cy="733430"/>
          </a:xfrm>
          <a:prstGeom prst="rect">
            <a:avLst/>
          </a:prstGeom>
        </p:spPr>
      </p:pic>
      <p:pic>
        <p:nvPicPr>
          <p:cNvPr id="13" name="Picture 12" descr="Remote-Control-and-Touch-Panel.png"/>
          <p:cNvPicPr>
            <a:picLocks noChangeAspect="1"/>
          </p:cNvPicPr>
          <p:nvPr/>
        </p:nvPicPr>
        <p:blipFill>
          <a:blip r:embed="rId4"/>
          <a:stretch>
            <a:fillRect/>
          </a:stretch>
        </p:blipFill>
        <p:spPr>
          <a:xfrm>
            <a:off x="714348" y="2071678"/>
            <a:ext cx="785818" cy="785818"/>
          </a:xfrm>
          <a:prstGeom prst="rect">
            <a:avLst/>
          </a:prstGeom>
        </p:spPr>
      </p:pic>
      <p:pic>
        <p:nvPicPr>
          <p:cNvPr id="14" name="Picture 13" descr="R32-Refrigerant.png"/>
          <p:cNvPicPr>
            <a:picLocks noChangeAspect="1"/>
          </p:cNvPicPr>
          <p:nvPr/>
        </p:nvPicPr>
        <p:blipFill>
          <a:blip r:embed="rId5" cstate="print"/>
          <a:stretch>
            <a:fillRect/>
          </a:stretch>
        </p:blipFill>
        <p:spPr>
          <a:xfrm>
            <a:off x="714348" y="2928934"/>
            <a:ext cx="828797" cy="714380"/>
          </a:xfrm>
          <a:prstGeom prst="rect">
            <a:avLst/>
          </a:prstGeom>
        </p:spPr>
      </p:pic>
      <p:pic>
        <p:nvPicPr>
          <p:cNvPr id="15" name="Picture 14" descr="High-quality-motor.png"/>
          <p:cNvPicPr>
            <a:picLocks noChangeAspect="1"/>
          </p:cNvPicPr>
          <p:nvPr/>
        </p:nvPicPr>
        <p:blipFill>
          <a:blip r:embed="rId6"/>
          <a:stretch>
            <a:fillRect/>
          </a:stretch>
        </p:blipFill>
        <p:spPr>
          <a:xfrm>
            <a:off x="714348" y="3786190"/>
            <a:ext cx="857256" cy="714380"/>
          </a:xfrm>
          <a:prstGeom prst="rect">
            <a:avLst/>
          </a:prstGeom>
        </p:spPr>
      </p:pic>
      <p:pic>
        <p:nvPicPr>
          <p:cNvPr id="16" name="Picture 15" descr="Horizontal-Auto-Swing.png"/>
          <p:cNvPicPr>
            <a:picLocks noChangeAspect="1"/>
          </p:cNvPicPr>
          <p:nvPr/>
        </p:nvPicPr>
        <p:blipFill>
          <a:blip r:embed="rId7"/>
          <a:stretch>
            <a:fillRect/>
          </a:stretch>
        </p:blipFill>
        <p:spPr>
          <a:xfrm>
            <a:off x="642910" y="4714884"/>
            <a:ext cx="952506" cy="714380"/>
          </a:xfrm>
          <a:prstGeom prst="rect">
            <a:avLst/>
          </a:prstGeom>
        </p:spPr>
      </p:pic>
      <p:pic>
        <p:nvPicPr>
          <p:cNvPr id="17" name="Picture 16" descr="Washable-filter-and-panel.png"/>
          <p:cNvPicPr>
            <a:picLocks noChangeAspect="1"/>
          </p:cNvPicPr>
          <p:nvPr/>
        </p:nvPicPr>
        <p:blipFill>
          <a:blip r:embed="rId8"/>
          <a:stretch>
            <a:fillRect/>
          </a:stretch>
        </p:blipFill>
        <p:spPr>
          <a:xfrm>
            <a:off x="714348" y="5572140"/>
            <a:ext cx="857256" cy="7858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9509" y="3429000"/>
            <a:ext cx="9363509" cy="3570742"/>
            <a:chOff x="0" y="0"/>
            <a:chExt cx="4932219" cy="1410663"/>
          </a:xfrm>
        </p:grpSpPr>
        <p:sp>
          <p:nvSpPr>
            <p:cNvPr id="3"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678661" cy="318914"/>
          </a:xfrm>
          <a:prstGeom prst="rect">
            <a:avLst/>
          </a:prstGeom>
          <a:noFill/>
          <a:ln w="9525">
            <a:noFill/>
            <a:miter lim="800000"/>
            <a:headEnd/>
            <a:tailEnd/>
          </a:ln>
        </p:spPr>
      </p:pic>
      <p:sp>
        <p:nvSpPr>
          <p:cNvPr id="8" name="Title 1"/>
          <p:cNvSpPr txBox="1">
            <a:spLocks/>
          </p:cNvSpPr>
          <p:nvPr/>
        </p:nvSpPr>
        <p:spPr>
          <a:xfrm>
            <a:off x="214282" y="285728"/>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FEATURES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285720" y="1071546"/>
            <a:ext cx="8572560" cy="550072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Air Fresh Filter </a:t>
            </a:r>
            <a:r>
              <a:rPr lang="en-GB" sz="1600" b="1" dirty="0">
                <a:latin typeface="+mj-lt"/>
                <a:ea typeface="+mj-ea"/>
                <a:cs typeface="+mj-cs"/>
              </a:rPr>
              <a:t>- </a:t>
            </a:r>
            <a:r>
              <a:rPr lang="en-GB" sz="1600" dirty="0">
                <a:latin typeface="+mj-lt"/>
                <a:ea typeface="+mj-ea"/>
                <a:cs typeface="+mj-cs"/>
              </a:rPr>
              <a:t>An environmentally friendly filter that increases </a:t>
            </a:r>
            <a:r>
              <a:rPr lang="en-GB" sz="1600" dirty="0" smtClean="0">
                <a:latin typeface="+mj-lt"/>
                <a:ea typeface="+mj-ea"/>
                <a:cs typeface="+mj-cs"/>
              </a:rPr>
              <a:t>the 			efficiency </a:t>
            </a:r>
            <a:r>
              <a:rPr lang="en-GB" sz="1600" dirty="0">
                <a:latin typeface="+mj-lt"/>
                <a:ea typeface="+mj-ea"/>
                <a:cs typeface="+mj-cs"/>
              </a:rPr>
              <a:t>of producing healthy and cool air</a:t>
            </a:r>
            <a:r>
              <a:rPr lang="en-GB" sz="1600" dirty="0" smtClean="0">
                <a:latin typeface="+mj-lt"/>
                <a:ea typeface="+mj-ea"/>
                <a:cs typeface="+mj-cs"/>
              </a:rPr>
              <a:t>.</a:t>
            </a:r>
          </a:p>
          <a:p>
            <a:pPr>
              <a:spcBef>
                <a:spcPct val="0"/>
              </a:spcBef>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Electrostatic Filter </a:t>
            </a:r>
            <a:r>
              <a:rPr lang="en-GB" sz="1600" b="1" dirty="0">
                <a:latin typeface="+mj-lt"/>
                <a:ea typeface="+mj-ea"/>
                <a:cs typeface="+mj-cs"/>
              </a:rPr>
              <a:t>– </a:t>
            </a:r>
            <a:r>
              <a:rPr lang="en-GB" sz="1600" dirty="0" smtClean="0"/>
              <a:t>Electrostatic filters use an electrostatic charge to attract 			and capture particles. The filter materials generate an electrostatic field that 			charges particles as they pass through, leading to electrostatic attraction and 			adhesion to the filter material.</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Golden Hydrophilic Fins </a:t>
            </a:r>
            <a:r>
              <a:rPr lang="en-GB" sz="1600" dirty="0">
                <a:latin typeface="+mj-lt"/>
                <a:ea typeface="+mj-ea"/>
                <a:cs typeface="+mj-cs"/>
              </a:rPr>
              <a:t>– Golden Hydrophilic Coated Fins increase the </a:t>
            </a:r>
            <a:r>
              <a:rPr lang="en-GB" sz="1600" dirty="0" smtClean="0">
                <a:latin typeface="+mj-lt"/>
                <a:ea typeface="+mj-ea"/>
                <a:cs typeface="+mj-cs"/>
              </a:rPr>
              <a:t>			lifespan </a:t>
            </a:r>
            <a:r>
              <a:rPr lang="en-GB" sz="1600" dirty="0">
                <a:latin typeface="+mj-lt"/>
                <a:ea typeface="+mj-ea"/>
                <a:cs typeface="+mj-cs"/>
              </a:rPr>
              <a:t>and enhance the cooling performance of the air conditioner by </a:t>
            </a:r>
            <a:r>
              <a:rPr lang="en-GB" sz="1600" dirty="0" smtClean="0">
                <a:latin typeface="+mj-lt"/>
                <a:ea typeface="+mj-ea"/>
                <a:cs typeface="+mj-cs"/>
              </a:rPr>
              <a:t>			protecting </a:t>
            </a:r>
            <a:r>
              <a:rPr lang="en-GB" sz="1600" dirty="0">
                <a:latin typeface="+mj-lt"/>
                <a:ea typeface="+mj-ea"/>
                <a:cs typeface="+mj-cs"/>
              </a:rPr>
              <a:t>its coils from damages caused by water, acids, and other salts </a:t>
            </a:r>
            <a:r>
              <a:rPr lang="en-GB" sz="1600" dirty="0" smtClean="0">
                <a:latin typeface="+mj-lt"/>
                <a:ea typeface="+mj-ea"/>
                <a:cs typeface="+mj-cs"/>
              </a:rPr>
              <a:t>			coming </a:t>
            </a:r>
            <a:r>
              <a:rPr lang="en-GB" sz="1600" dirty="0">
                <a:latin typeface="+mj-lt"/>
                <a:ea typeface="+mj-ea"/>
                <a:cs typeface="+mj-cs"/>
              </a:rPr>
              <a:t>from the atmosphere. Our indoor unit has gold protective fins </a:t>
            </a:r>
            <a:r>
              <a:rPr lang="en-GB" sz="1600" dirty="0" smtClean="0">
                <a:latin typeface="+mj-lt"/>
                <a:ea typeface="+mj-ea"/>
                <a:cs typeface="+mj-cs"/>
              </a:rPr>
              <a:t>			making </a:t>
            </a:r>
            <a:r>
              <a:rPr lang="en-GB" sz="1600" dirty="0">
                <a:latin typeface="+mj-lt"/>
                <a:ea typeface="+mj-ea"/>
                <a:cs typeface="+mj-cs"/>
              </a:rPr>
              <a:t>your Air conditioner resistant to corrosion and durable.</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lang="en-GB" sz="1600" b="1" dirty="0" smtClean="0">
                <a:latin typeface="+mj-lt"/>
                <a:ea typeface="+mj-ea"/>
                <a:cs typeface="+mj-cs"/>
              </a:rPr>
              <a:t>		Compact Design – </a:t>
            </a:r>
            <a:r>
              <a:rPr lang="en-GB" sz="1600" dirty="0" smtClean="0">
                <a:latin typeface="+mj-lt"/>
                <a:ea typeface="+mj-ea"/>
                <a:cs typeface="+mj-cs"/>
              </a:rPr>
              <a:t>The Compact design feature was meant for areas with small 		spaces. It helps you to preserve more space and contains a great amount of 			cooling capacity that helps quickly reach the desired temperature in no time.</a:t>
            </a:r>
          </a:p>
          <a:p>
            <a:pPr marL="0" marR="0" lvl="0" indent="0" defTabSz="914400" rtl="0" eaLnBrk="1" fontAlgn="auto" latinLnBrk="0" hangingPunct="1">
              <a:lnSpc>
                <a:spcPct val="100000"/>
              </a:lnSpc>
              <a:spcBef>
                <a:spcPct val="0"/>
              </a:spcBef>
              <a:spcAft>
                <a:spcPts val="0"/>
              </a:spcAft>
              <a:buClrTx/>
              <a:buSzTx/>
              <a:buFontTx/>
              <a:buNone/>
              <a:tabLst/>
              <a:defRPr/>
            </a:pPr>
            <a:endParaRPr lang="en-GB" sz="1600" b="1" dirty="0" smtClean="0">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3-Minute Compressor Delay </a:t>
            </a:r>
            <a:r>
              <a:rPr lang="en-GB" sz="1600" b="1" dirty="0">
                <a:latin typeface="+mj-lt"/>
                <a:ea typeface="+mj-ea"/>
                <a:cs typeface="+mj-cs"/>
              </a:rPr>
              <a:t>- </a:t>
            </a:r>
            <a:r>
              <a:rPr lang="en-GB" sz="1600" dirty="0">
                <a:latin typeface="+mj-lt"/>
                <a:ea typeface="+mj-ea"/>
                <a:cs typeface="+mj-cs"/>
              </a:rPr>
              <a:t>The 3 Minute Delay Compressor feature serves </a:t>
            </a:r>
            <a:r>
              <a:rPr lang="en-GB" sz="1600" dirty="0" smtClean="0">
                <a:latin typeface="+mj-lt"/>
                <a:ea typeface="+mj-ea"/>
                <a:cs typeface="+mj-cs"/>
              </a:rPr>
              <a:t>		as </a:t>
            </a:r>
            <a:r>
              <a:rPr lang="en-GB" sz="1600" dirty="0">
                <a:latin typeface="+mj-lt"/>
                <a:ea typeface="+mj-ea"/>
                <a:cs typeface="+mj-cs"/>
              </a:rPr>
              <a:t>a protection for the compressor that helps its cooling performance become </a:t>
            </a:r>
            <a:r>
              <a:rPr lang="en-GB" sz="1600" dirty="0" smtClean="0">
                <a:latin typeface="+mj-lt"/>
                <a:ea typeface="+mj-ea"/>
                <a:cs typeface="+mj-cs"/>
              </a:rPr>
              <a:t>		more </a:t>
            </a:r>
            <a:r>
              <a:rPr lang="en-GB" sz="1600" dirty="0">
                <a:latin typeface="+mj-lt"/>
                <a:ea typeface="+mj-ea"/>
                <a:cs typeface="+mj-cs"/>
              </a:rPr>
              <a:t>efficient in the long run.</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descr="Air-fresh-filter.png"/>
          <p:cNvPicPr>
            <a:picLocks noChangeAspect="1"/>
          </p:cNvPicPr>
          <p:nvPr/>
        </p:nvPicPr>
        <p:blipFill>
          <a:blip r:embed="rId3" cstate="print"/>
          <a:stretch>
            <a:fillRect/>
          </a:stretch>
        </p:blipFill>
        <p:spPr>
          <a:xfrm>
            <a:off x="1285852" y="1357298"/>
            <a:ext cx="714380" cy="714380"/>
          </a:xfrm>
          <a:prstGeom prst="rect">
            <a:avLst/>
          </a:prstGeom>
        </p:spPr>
      </p:pic>
      <p:pic>
        <p:nvPicPr>
          <p:cNvPr id="11" name="Picture 10" descr="Electrostatic filter.png"/>
          <p:cNvPicPr>
            <a:picLocks noChangeAspect="1"/>
          </p:cNvPicPr>
          <p:nvPr/>
        </p:nvPicPr>
        <p:blipFill>
          <a:blip r:embed="rId4"/>
          <a:stretch>
            <a:fillRect/>
          </a:stretch>
        </p:blipFill>
        <p:spPr>
          <a:xfrm>
            <a:off x="1285852" y="2214554"/>
            <a:ext cx="677562" cy="714380"/>
          </a:xfrm>
          <a:prstGeom prst="rect">
            <a:avLst/>
          </a:prstGeom>
        </p:spPr>
      </p:pic>
      <p:pic>
        <p:nvPicPr>
          <p:cNvPr id="12" name="Picture 11" descr="Hydrophilic-Fins.png"/>
          <p:cNvPicPr>
            <a:picLocks noChangeAspect="1"/>
          </p:cNvPicPr>
          <p:nvPr/>
        </p:nvPicPr>
        <p:blipFill>
          <a:blip r:embed="rId5" cstate="print"/>
          <a:stretch>
            <a:fillRect/>
          </a:stretch>
        </p:blipFill>
        <p:spPr>
          <a:xfrm>
            <a:off x="1214414" y="3357562"/>
            <a:ext cx="785818" cy="785818"/>
          </a:xfrm>
          <a:prstGeom prst="rect">
            <a:avLst/>
          </a:prstGeom>
        </p:spPr>
      </p:pic>
      <p:pic>
        <p:nvPicPr>
          <p:cNvPr id="13" name="Picture 12" descr="Compact-Design.png"/>
          <p:cNvPicPr>
            <a:picLocks noChangeAspect="1"/>
          </p:cNvPicPr>
          <p:nvPr/>
        </p:nvPicPr>
        <p:blipFill>
          <a:blip r:embed="rId6" cstate="print"/>
          <a:stretch>
            <a:fillRect/>
          </a:stretch>
        </p:blipFill>
        <p:spPr>
          <a:xfrm>
            <a:off x="1285852" y="4714884"/>
            <a:ext cx="785818" cy="785818"/>
          </a:xfrm>
          <a:prstGeom prst="rect">
            <a:avLst/>
          </a:prstGeom>
        </p:spPr>
      </p:pic>
      <p:pic>
        <p:nvPicPr>
          <p:cNvPr id="14" name="Picture 13" descr="3minutes-compressor-delay.png"/>
          <p:cNvPicPr>
            <a:picLocks noChangeAspect="1"/>
          </p:cNvPicPr>
          <p:nvPr/>
        </p:nvPicPr>
        <p:blipFill>
          <a:blip r:embed="rId7" cstate="print"/>
          <a:stretch>
            <a:fillRect/>
          </a:stretch>
        </p:blipFill>
        <p:spPr>
          <a:xfrm>
            <a:off x="1285852" y="5715016"/>
            <a:ext cx="785818" cy="7858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1071546"/>
            <a:ext cx="8572560" cy="550072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85720" y="714356"/>
            <a:ext cx="8215370" cy="1357322"/>
          </a:xfrm>
          <a:prstGeom prst="rect">
            <a:avLst/>
          </a:prstGeom>
        </p:spPr>
        <p:txBody>
          <a:bodyPr/>
          <a:lstStyle/>
          <a:p>
            <a:pPr lvl="0" algn="ctr">
              <a:spcBef>
                <a:spcPct val="0"/>
              </a:spcBef>
              <a:defRPr/>
            </a:pPr>
            <a:r>
              <a:rPr lang="en-US" sz="4400" b="1" dirty="0" smtClean="0"/>
              <a:t>Ambient Room Temperature Display:</a:t>
            </a:r>
            <a:r>
              <a:rPr lang="en-US" sz="4400" dirty="0" smtClean="0"/>
              <a:t> </a:t>
            </a:r>
            <a:br>
              <a:rPr lang="en-US" sz="4400" dirty="0" smtClean="0"/>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4"/>
          <p:cNvGrpSpPr/>
          <p:nvPr/>
        </p:nvGrpSpPr>
        <p:grpSpPr>
          <a:xfrm>
            <a:off x="-219509" y="2143116"/>
            <a:ext cx="9363509" cy="4714884"/>
            <a:chOff x="0" y="0"/>
            <a:chExt cx="4932219" cy="1410663"/>
          </a:xfrm>
        </p:grpSpPr>
        <p:sp>
          <p:nvSpPr>
            <p:cNvPr id="6" name="Freeform 5"/>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7" name="TextBox 6"/>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sp>
        <p:nvSpPr>
          <p:cNvPr id="8" name="Title 1"/>
          <p:cNvSpPr txBox="1">
            <a:spLocks/>
          </p:cNvSpPr>
          <p:nvPr/>
        </p:nvSpPr>
        <p:spPr>
          <a:xfrm>
            <a:off x="0" y="2143116"/>
            <a:ext cx="8715404" cy="257176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a:t>
            </a:r>
            <a:r>
              <a:rPr lang="en-GB" sz="1600" dirty="0" smtClean="0"/>
              <a:t> When adjusting the temperature, the Compact Series AC briefly shows your chosen setting on the display, after a few seconds, the display switches to show the current ambient room temperature, allowing quick assessment of your environment.</a:t>
            </a:r>
          </a:p>
          <a:p>
            <a:pPr>
              <a:spcBef>
                <a:spcPct val="0"/>
              </a:spcBef>
            </a:pPr>
            <a:endParaRPr lang="en-GB" sz="1600" dirty="0" smtClean="0"/>
          </a:p>
          <a:p>
            <a:pPr>
              <a:spcBef>
                <a:spcPct val="0"/>
              </a:spcBef>
            </a:pPr>
            <a:r>
              <a:rPr lang="en-US" sz="1600" b="1" dirty="0" smtClean="0"/>
              <a:t>Capacity Consideration:</a:t>
            </a:r>
            <a:r>
              <a:rPr lang="en-US" sz="1600" dirty="0" smtClean="0"/>
              <a:t> </a:t>
            </a:r>
            <a:br>
              <a:rPr lang="en-US" sz="1600" dirty="0" smtClean="0"/>
            </a:br>
            <a:r>
              <a:rPr lang="en-GB" sz="1600" dirty="0" smtClean="0"/>
              <a:t> Ensure your AC capacity matches your room size for optimal performance and energy efficiency. </a:t>
            </a:r>
            <a:br>
              <a:rPr lang="en-GB" sz="1600" dirty="0" smtClean="0"/>
            </a:br>
            <a:r>
              <a:rPr lang="en-GB" sz="1600" dirty="0" smtClean="0"/>
              <a:t> </a:t>
            </a:r>
            <a:br>
              <a:rPr lang="en-GB" sz="1600" dirty="0" smtClean="0"/>
            </a:b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KolinLogo-Icon.png"/>
          <p:cNvPicPr>
            <a:picLocks noChangeAspect="1"/>
          </p:cNvPicPr>
          <p:nvPr/>
        </p:nvPicPr>
        <p:blipFill>
          <a:blip r:embed="rId2" cstate="print"/>
          <a:srcRect/>
          <a:stretch>
            <a:fillRect/>
          </a:stretch>
        </p:blipFill>
        <p:spPr bwMode="auto">
          <a:xfrm>
            <a:off x="142844" y="190478"/>
            <a:ext cx="962809" cy="452440"/>
          </a:xfrm>
          <a:prstGeom prst="rect">
            <a:avLst/>
          </a:prstGeom>
          <a:noFill/>
          <a:ln w="9525">
            <a:noFill/>
            <a:miter lim="800000"/>
            <a:headEnd/>
            <a:tailEnd/>
          </a:ln>
        </p:spPr>
      </p:pic>
      <p:pic>
        <p:nvPicPr>
          <p:cNvPr id="10" name="Picture 9" descr="1.png"/>
          <p:cNvPicPr>
            <a:picLocks noChangeAspect="1"/>
          </p:cNvPicPr>
          <p:nvPr/>
        </p:nvPicPr>
        <p:blipFill>
          <a:blip r:embed="rId3" cstate="print"/>
          <a:stretch>
            <a:fillRect/>
          </a:stretch>
        </p:blipFill>
        <p:spPr>
          <a:xfrm>
            <a:off x="642910" y="4071942"/>
            <a:ext cx="2868026" cy="2500330"/>
          </a:xfrm>
          <a:prstGeom prst="rect">
            <a:avLst/>
          </a:prstGeom>
        </p:spPr>
      </p:pic>
      <p:sp>
        <p:nvSpPr>
          <p:cNvPr id="11" name="TextBox 10"/>
          <p:cNvSpPr txBox="1"/>
          <p:nvPr/>
        </p:nvSpPr>
        <p:spPr>
          <a:xfrm>
            <a:off x="1142976" y="6286520"/>
            <a:ext cx="1857388" cy="369332"/>
          </a:xfrm>
          <a:prstGeom prst="rect">
            <a:avLst/>
          </a:prstGeom>
          <a:noFill/>
        </p:spPr>
        <p:txBody>
          <a:bodyPr wrap="square" rtlCol="0">
            <a:spAutoFit/>
          </a:bodyPr>
          <a:lstStyle/>
          <a:p>
            <a:r>
              <a:rPr lang="en-GB" b="1" dirty="0" smtClean="0"/>
              <a:t>Set temperature</a:t>
            </a:r>
            <a:endParaRPr lang="en-US" b="1" dirty="0"/>
          </a:p>
        </p:txBody>
      </p:sp>
      <p:pic>
        <p:nvPicPr>
          <p:cNvPr id="12" name="Picture 11" descr="2.png"/>
          <p:cNvPicPr>
            <a:picLocks noChangeAspect="1"/>
          </p:cNvPicPr>
          <p:nvPr/>
        </p:nvPicPr>
        <p:blipFill>
          <a:blip r:embed="rId4" cstate="print"/>
          <a:stretch>
            <a:fillRect/>
          </a:stretch>
        </p:blipFill>
        <p:spPr>
          <a:xfrm>
            <a:off x="4643438" y="4071942"/>
            <a:ext cx="2857520" cy="2513316"/>
          </a:xfrm>
          <a:prstGeom prst="rect">
            <a:avLst/>
          </a:prstGeom>
        </p:spPr>
      </p:pic>
      <p:sp>
        <p:nvSpPr>
          <p:cNvPr id="14" name="TextBox 13"/>
          <p:cNvSpPr txBox="1"/>
          <p:nvPr/>
        </p:nvSpPr>
        <p:spPr>
          <a:xfrm>
            <a:off x="4714876" y="6286520"/>
            <a:ext cx="3143272" cy="369332"/>
          </a:xfrm>
          <a:prstGeom prst="rect">
            <a:avLst/>
          </a:prstGeom>
          <a:noFill/>
        </p:spPr>
        <p:txBody>
          <a:bodyPr wrap="square" rtlCol="0">
            <a:spAutoFit/>
          </a:bodyPr>
          <a:lstStyle/>
          <a:p>
            <a:r>
              <a:rPr lang="en-GB" b="1" dirty="0" smtClean="0"/>
              <a:t>Ambient Room Temperature</a:t>
            </a:r>
            <a:endParaRPr lang="en-US" b="1" dirty="0"/>
          </a:p>
        </p:txBody>
      </p:sp>
      <p:sp>
        <p:nvSpPr>
          <p:cNvPr id="15" name="Right Arrow 14"/>
          <p:cNvSpPr/>
          <p:nvPr/>
        </p:nvSpPr>
        <p:spPr>
          <a:xfrm>
            <a:off x="3714744" y="5143512"/>
            <a:ext cx="64294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splay panel.mp4">
            <a:hlinkClick r:id="" action="ppaction://media"/>
          </p:cNvPr>
          <p:cNvPicPr>
            <a:picLocks noRot="1" noChangeAspect="1"/>
          </p:cNvPicPr>
          <p:nvPr>
            <a:videoFile r:link="rId1"/>
          </p:nvPr>
        </p:nvPicPr>
        <p:blipFill>
          <a:blip r:embed="rId3"/>
          <a:stretch>
            <a:fillRect/>
          </a:stretch>
        </p:blipFill>
        <p:spPr>
          <a:xfrm>
            <a:off x="357158" y="285728"/>
            <a:ext cx="8191558" cy="61436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9509" y="3429000"/>
            <a:ext cx="9363509" cy="3570742"/>
            <a:chOff x="0" y="0"/>
            <a:chExt cx="4932219" cy="1410663"/>
          </a:xfrm>
        </p:grpSpPr>
        <p:sp>
          <p:nvSpPr>
            <p:cNvPr id="4"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962809" cy="452440"/>
          </a:xfrm>
          <a:prstGeom prst="rect">
            <a:avLst/>
          </a:prstGeom>
          <a:noFill/>
          <a:ln w="9525">
            <a:noFill/>
            <a:miter lim="800000"/>
            <a:headEnd/>
            <a:tailEnd/>
          </a:ln>
        </p:spPr>
      </p:pic>
      <p:sp>
        <p:nvSpPr>
          <p:cNvPr id="7" name="Title 1"/>
          <p:cNvSpPr txBox="1">
            <a:spLocks/>
          </p:cNvSpPr>
          <p:nvPr/>
        </p:nvSpPr>
        <p:spPr>
          <a:xfrm>
            <a:off x="214282" y="428604"/>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Display Panel and Remote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00.png"/>
          <p:cNvPicPr>
            <a:picLocks noChangeAspect="1"/>
          </p:cNvPicPr>
          <p:nvPr/>
        </p:nvPicPr>
        <p:blipFill>
          <a:blip r:embed="rId3"/>
          <a:stretch>
            <a:fillRect/>
          </a:stretch>
        </p:blipFill>
        <p:spPr>
          <a:xfrm>
            <a:off x="6215074" y="1500174"/>
            <a:ext cx="2214578" cy="5171690"/>
          </a:xfrm>
          <a:prstGeom prst="rect">
            <a:avLst/>
          </a:prstGeom>
        </p:spPr>
      </p:pic>
      <p:pic>
        <p:nvPicPr>
          <p:cNvPr id="10" name="Picture 9" descr="Compact Panel.png"/>
          <p:cNvPicPr>
            <a:picLocks noChangeAspect="1"/>
          </p:cNvPicPr>
          <p:nvPr/>
        </p:nvPicPr>
        <p:blipFill>
          <a:blip r:embed="rId4"/>
          <a:stretch>
            <a:fillRect/>
          </a:stretch>
        </p:blipFill>
        <p:spPr>
          <a:xfrm>
            <a:off x="357158" y="1500174"/>
            <a:ext cx="5554028" cy="53578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9509" y="1785926"/>
            <a:ext cx="9363509" cy="5213816"/>
            <a:chOff x="0" y="0"/>
            <a:chExt cx="4932219" cy="1410663"/>
          </a:xfrm>
        </p:grpSpPr>
        <p:sp>
          <p:nvSpPr>
            <p:cNvPr id="3" name="Freeform 2"/>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3"/>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5" name="Picture 4" descr="KolinLogo-Icon.png"/>
          <p:cNvPicPr>
            <a:picLocks noChangeAspect="1"/>
          </p:cNvPicPr>
          <p:nvPr/>
        </p:nvPicPr>
        <p:blipFill>
          <a:blip r:embed="rId2" cstate="print"/>
          <a:srcRect/>
          <a:stretch>
            <a:fillRect/>
          </a:stretch>
        </p:blipFill>
        <p:spPr bwMode="auto">
          <a:xfrm>
            <a:off x="142844" y="190478"/>
            <a:ext cx="962809" cy="452440"/>
          </a:xfrm>
          <a:prstGeom prst="rect">
            <a:avLst/>
          </a:prstGeom>
          <a:noFill/>
          <a:ln w="9525">
            <a:noFill/>
            <a:miter lim="800000"/>
            <a:headEnd/>
            <a:tailEnd/>
          </a:ln>
        </p:spPr>
      </p:pic>
      <p:sp>
        <p:nvSpPr>
          <p:cNvPr id="6" name="Title 1"/>
          <p:cNvSpPr txBox="1">
            <a:spLocks/>
          </p:cNvSpPr>
          <p:nvPr/>
        </p:nvSpPr>
        <p:spPr>
          <a:xfrm>
            <a:off x="285720" y="714356"/>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Warranty Coverage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285720" y="2214554"/>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1 year parts and </a:t>
            </a:r>
            <a:r>
              <a:rPr kumimoji="0" lang="en-GB" sz="4400" b="1" i="0" u="none" strike="noStrike" kern="1200" cap="none" spc="0" normalizeH="0" baseline="0" noProof="0" dirty="0" err="1" smtClean="0">
                <a:ln>
                  <a:noFill/>
                </a:ln>
                <a:solidFill>
                  <a:schemeClr val="tx1"/>
                </a:solidFill>
                <a:effectLst/>
                <a:uLnTx/>
                <a:uFillTx/>
                <a:latin typeface="+mj-lt"/>
                <a:ea typeface="+mj-ea"/>
                <a:cs typeface="+mj-cs"/>
              </a:rPr>
              <a:t>labor</a:t>
            </a:r>
            <a:endParaRPr kumimoji="0" lang="en-GB"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dirty="0" smtClean="0">
                <a:latin typeface="+mj-lt"/>
                <a:ea typeface="+mj-ea"/>
                <a:cs typeface="+mj-cs"/>
              </a:rPr>
              <a:t>5 </a:t>
            </a:r>
            <a:r>
              <a:rPr lang="en-GB" sz="4400" b="1" dirty="0" smtClean="0">
                <a:latin typeface="+mj-lt"/>
                <a:ea typeface="+mj-ea"/>
                <a:cs typeface="+mj-cs"/>
              </a:rPr>
              <a:t>Years </a:t>
            </a:r>
            <a:r>
              <a:rPr lang="en-GB" sz="4400" b="1" dirty="0" smtClean="0">
                <a:latin typeface="+mj-lt"/>
                <a:ea typeface="+mj-ea"/>
                <a:cs typeface="+mj-cs"/>
              </a:rPr>
              <a:t>Compressor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274</TotalTime>
  <Words>59</Words>
  <Application>Microsoft Office PowerPoint</Application>
  <PresentationFormat>On-screen Show (4:3)</PresentationFormat>
  <Paragraphs>55</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230305</dc:creator>
  <cp:lastModifiedBy>umali</cp:lastModifiedBy>
  <cp:revision>31</cp:revision>
  <dcterms:created xsi:type="dcterms:W3CDTF">2024-01-03T06:06:03Z</dcterms:created>
  <dcterms:modified xsi:type="dcterms:W3CDTF">2024-02-14T01:40:06Z</dcterms:modified>
</cp:coreProperties>
</file>