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63" r:id="rId4"/>
    <p:sldId id="259" r:id="rId5"/>
    <p:sldId id="269" r:id="rId6"/>
    <p:sldId id="261" r:id="rId7"/>
    <p:sldId id="260" r:id="rId8"/>
    <p:sldId id="270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30725" initials="2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1"/>
    <p:restoredTop sz="94660"/>
  </p:normalViewPr>
  <p:slideViewPr>
    <p:cSldViewPr snapToGrid="0" showGuides="1">
      <p:cViewPr varScale="1">
        <p:scale>
          <a:sx n="97" d="100"/>
          <a:sy n="97" d="100"/>
        </p:scale>
        <p:origin x="-101" y="-158"/>
      </p:cViewPr>
      <p:guideLst>
        <p:guide orient="horz" pos="20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3EFD42F7-718C-4B98-AAEC-167E6DDD60A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2052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Notes Placeholder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21B2AA4F-B828-4D7C-AFD3-893933DAFCB4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8" name="Text Placeholder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en-US" altLang="zh-CN"/>
          </a:p>
        </p:txBody>
      </p:sp>
      <p:sp>
        <p:nvSpPr>
          <p:cNvPr id="4099" name="Date Placeholder 7"/>
          <p:cNvSpPr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 algn="r"/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Text Placeholder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en-GB" altLang="en-US"/>
          </a:p>
        </p:txBody>
      </p:sp>
      <p:sp>
        <p:nvSpPr>
          <p:cNvPr id="6147" name="Date Placeholder 7"/>
          <p:cNvSpPr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 algn="r"/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4" name="Text Placeholder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en-US" altLang="zh-CN"/>
          </a:p>
        </p:txBody>
      </p:sp>
      <p:sp>
        <p:nvSpPr>
          <p:cNvPr id="8195" name="Date Placeholder 7"/>
          <p:cNvSpPr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 algn="r"/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242" name="Text Placeholder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en-GB" altLang="en-US"/>
          </a:p>
        </p:txBody>
      </p:sp>
      <p:sp>
        <p:nvSpPr>
          <p:cNvPr id="10243" name="Date Placeholder 7"/>
          <p:cNvSpPr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 algn="r"/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90" name="Text Placeholder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en-GB" altLang="en-US"/>
          </a:p>
        </p:txBody>
      </p:sp>
      <p:sp>
        <p:nvSpPr>
          <p:cNvPr id="12291" name="Date Placeholder 7"/>
          <p:cNvSpPr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 algn="r"/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90" name="Text Placeholder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en-GB" altLang="en-US"/>
          </a:p>
        </p:txBody>
      </p:sp>
      <p:sp>
        <p:nvSpPr>
          <p:cNvPr id="12291" name="Date Placeholder 7"/>
          <p:cNvSpPr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 algn="r"/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Text Placeholder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en-US" altLang="zh-CN"/>
          </a:p>
        </p:txBody>
      </p:sp>
      <p:sp>
        <p:nvSpPr>
          <p:cNvPr id="14339" name="Date Placeholder 7"/>
          <p:cNvSpPr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 algn="r"/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Text Placeholder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en-US" altLang="zh-CN"/>
          </a:p>
        </p:txBody>
      </p:sp>
      <p:sp>
        <p:nvSpPr>
          <p:cNvPr id="16387" name="Date Placeholder 7"/>
          <p:cNvSpPr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 algn="r"/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</a:p>
          <a:p>
            <a:pPr lvl="1" fontAlgn="auto"/>
            <a:r>
              <a:rPr lang="en-US" strike="noStrike" noProof="1" smtClean="0"/>
              <a:t>Second level</a:t>
            </a:r>
          </a:p>
          <a:p>
            <a:pPr lvl="2" fontAlgn="auto"/>
            <a:r>
              <a:rPr lang="en-US" strike="noStrike" noProof="1" smtClean="0"/>
              <a:t>Third level</a:t>
            </a:r>
          </a:p>
          <a:p>
            <a:pPr lvl="3" fontAlgn="auto"/>
            <a:r>
              <a:rPr lang="en-US" strike="noStrike" noProof="1" smtClean="0"/>
              <a:t>Fourth level</a:t>
            </a:r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</a:p>
          <a:p>
            <a:pPr lvl="1" fontAlgn="auto"/>
            <a:r>
              <a:rPr lang="en-US" strike="noStrike" noProof="1" smtClean="0"/>
              <a:t>Second level</a:t>
            </a:r>
          </a:p>
          <a:p>
            <a:pPr lvl="2" fontAlgn="auto"/>
            <a:r>
              <a:rPr lang="en-US" strike="noStrike" noProof="1" smtClean="0"/>
              <a:t>Third level</a:t>
            </a:r>
          </a:p>
          <a:p>
            <a:pPr lvl="3" fontAlgn="auto"/>
            <a:r>
              <a:rPr lang="en-US" strike="noStrike" noProof="1" smtClean="0"/>
              <a:t>Fourth level</a:t>
            </a:r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</a:p>
          <a:p>
            <a:pPr lvl="1" fontAlgn="auto"/>
            <a:r>
              <a:rPr lang="en-US" strike="noStrike" noProof="1" smtClean="0"/>
              <a:t>Second level</a:t>
            </a:r>
          </a:p>
          <a:p>
            <a:pPr lvl="2" fontAlgn="auto"/>
            <a:r>
              <a:rPr lang="en-US" strike="noStrike" noProof="1" smtClean="0"/>
              <a:t>Third level</a:t>
            </a:r>
          </a:p>
          <a:p>
            <a:pPr lvl="3" fontAlgn="auto"/>
            <a:r>
              <a:rPr lang="en-US" strike="noStrike" noProof="1" smtClean="0"/>
              <a:t>Fourth level</a:t>
            </a:r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</a:p>
          <a:p>
            <a:pPr lvl="1" fontAlgn="auto"/>
            <a:r>
              <a:rPr lang="en-US" strike="noStrike" noProof="1" smtClean="0"/>
              <a:t>Second level</a:t>
            </a:r>
          </a:p>
          <a:p>
            <a:pPr lvl="2" fontAlgn="auto"/>
            <a:r>
              <a:rPr lang="en-US" strike="noStrike" noProof="1" smtClean="0"/>
              <a:t>Third level</a:t>
            </a:r>
          </a:p>
          <a:p>
            <a:pPr lvl="3" fontAlgn="auto"/>
            <a:r>
              <a:rPr lang="en-US" strike="noStrike" noProof="1" smtClean="0"/>
              <a:t>Fourth level</a:t>
            </a:r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</a:p>
          <a:p>
            <a:pPr lvl="1" fontAlgn="auto"/>
            <a:r>
              <a:rPr lang="en-US" strike="noStrike" noProof="1" smtClean="0"/>
              <a:t>Second level</a:t>
            </a:r>
          </a:p>
          <a:p>
            <a:pPr lvl="2" fontAlgn="auto"/>
            <a:r>
              <a:rPr lang="en-US" strike="noStrike" noProof="1" smtClean="0"/>
              <a:t>Third level</a:t>
            </a:r>
          </a:p>
          <a:p>
            <a:pPr lvl="3" fontAlgn="auto"/>
            <a:r>
              <a:rPr lang="en-US" strike="noStrike" noProof="1" smtClean="0"/>
              <a:t>Fourth level</a:t>
            </a:r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</a:p>
          <a:p>
            <a:pPr lvl="1" fontAlgn="auto"/>
            <a:r>
              <a:rPr lang="en-US" strike="noStrike" noProof="1" smtClean="0"/>
              <a:t>Second level</a:t>
            </a:r>
          </a:p>
          <a:p>
            <a:pPr lvl="2" fontAlgn="auto"/>
            <a:r>
              <a:rPr lang="en-US" strike="noStrike" noProof="1" smtClean="0"/>
              <a:t>Third level</a:t>
            </a:r>
          </a:p>
          <a:p>
            <a:pPr lvl="3" fontAlgn="auto"/>
            <a:r>
              <a:rPr lang="en-US" strike="noStrike" noProof="1" smtClean="0"/>
              <a:t>Fourth level</a:t>
            </a:r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</a:p>
          <a:p>
            <a:pPr lvl="1" fontAlgn="auto"/>
            <a:r>
              <a:rPr lang="en-US" strike="noStrike" noProof="1" smtClean="0"/>
              <a:t>Second level</a:t>
            </a:r>
          </a:p>
          <a:p>
            <a:pPr lvl="2" fontAlgn="auto"/>
            <a:r>
              <a:rPr lang="en-US" strike="noStrike" noProof="1" smtClean="0"/>
              <a:t>Third level</a:t>
            </a:r>
          </a:p>
          <a:p>
            <a:pPr lvl="3" fontAlgn="auto"/>
            <a:r>
              <a:rPr lang="en-US" strike="noStrike" noProof="1" smtClean="0"/>
              <a:t>Fourth level</a:t>
            </a:r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</a:p>
          <a:p>
            <a:pPr lvl="1" fontAlgn="auto"/>
            <a:r>
              <a:rPr lang="en-US" strike="noStrike" noProof="1" smtClean="0"/>
              <a:t>Second level</a:t>
            </a:r>
          </a:p>
          <a:p>
            <a:pPr lvl="2" fontAlgn="auto"/>
            <a:r>
              <a:rPr lang="en-US" strike="noStrike" noProof="1" smtClean="0"/>
              <a:t>Third level</a:t>
            </a:r>
          </a:p>
          <a:p>
            <a:pPr lvl="3" fontAlgn="auto"/>
            <a:r>
              <a:rPr lang="en-US" strike="noStrike" noProof="1" smtClean="0"/>
              <a:t>Fourth level</a:t>
            </a:r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</a:p>
          <a:p>
            <a:pPr lvl="1" fontAlgn="auto"/>
            <a:r>
              <a:rPr lang="en-US" strike="noStrike" noProof="1" smtClean="0"/>
              <a:t>Second level</a:t>
            </a:r>
          </a:p>
          <a:p>
            <a:pPr lvl="2" fontAlgn="auto"/>
            <a:r>
              <a:rPr lang="en-US" strike="noStrike" noProof="1" smtClean="0"/>
              <a:t>Third level</a:t>
            </a:r>
          </a:p>
          <a:p>
            <a:pPr lvl="3" fontAlgn="auto"/>
            <a:r>
              <a:rPr lang="en-US" strike="noStrike" noProof="1" smtClean="0"/>
              <a:t>Fourth level</a:t>
            </a:r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</a:p>
          <a:p>
            <a:pPr lvl="1" fontAlgn="auto"/>
            <a:r>
              <a:rPr lang="en-US" strike="noStrike" noProof="1" smtClean="0"/>
              <a:t>Second level</a:t>
            </a:r>
          </a:p>
          <a:p>
            <a:pPr lvl="2" fontAlgn="auto"/>
            <a:r>
              <a:rPr lang="en-US" strike="noStrike" noProof="1" smtClean="0"/>
              <a:t>Third level</a:t>
            </a:r>
          </a:p>
          <a:p>
            <a:pPr lvl="3" fontAlgn="auto"/>
            <a:r>
              <a:rPr lang="en-US" strike="noStrike" noProof="1" smtClean="0"/>
              <a:t>Fourth level</a:t>
            </a:r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</a:p>
          <a:p>
            <a:pPr lvl="1" fontAlgn="auto"/>
            <a:r>
              <a:rPr lang="en-US" strike="noStrike" noProof="1" smtClean="0"/>
              <a:t>Second level</a:t>
            </a:r>
          </a:p>
          <a:p>
            <a:pPr lvl="2" fontAlgn="auto"/>
            <a:r>
              <a:rPr lang="en-US" strike="noStrike" noProof="1" smtClean="0"/>
              <a:t>Third level</a:t>
            </a:r>
          </a:p>
          <a:p>
            <a:pPr lvl="3" fontAlgn="auto"/>
            <a:r>
              <a:rPr lang="en-US" strike="noStrike" noProof="1" smtClean="0"/>
              <a:t>Fourth level</a:t>
            </a:r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</a:p>
          <a:p>
            <a:pPr lvl="1" fontAlgn="auto"/>
            <a:r>
              <a:rPr lang="en-US" strike="noStrike" noProof="1" smtClean="0"/>
              <a:t>Second level</a:t>
            </a:r>
          </a:p>
          <a:p>
            <a:pPr lvl="2" fontAlgn="auto"/>
            <a:r>
              <a:rPr lang="en-US" strike="noStrike" noProof="1" smtClean="0"/>
              <a:t>Third level</a:t>
            </a:r>
          </a:p>
          <a:p>
            <a:pPr lvl="3" fontAlgn="auto"/>
            <a:r>
              <a:rPr lang="en-US" strike="noStrike" noProof="1" smtClean="0"/>
              <a:t>Fourth level</a:t>
            </a:r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</a:p>
          <a:p>
            <a:pPr lvl="1" fontAlgn="auto"/>
            <a:r>
              <a:rPr lang="en-US" strike="noStrike" noProof="1" smtClean="0"/>
              <a:t>Second level</a:t>
            </a:r>
          </a:p>
          <a:p>
            <a:pPr lvl="2" fontAlgn="auto"/>
            <a:r>
              <a:rPr lang="en-US" strike="noStrike" noProof="1" smtClean="0"/>
              <a:t>Third level</a:t>
            </a:r>
          </a:p>
          <a:p>
            <a:pPr lvl="3" fontAlgn="auto"/>
            <a:r>
              <a:rPr lang="en-US" strike="noStrike" noProof="1" smtClean="0"/>
              <a:t>Fourth level</a:t>
            </a:r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</a:p>
          <a:p>
            <a:pPr lvl="1" fontAlgn="auto"/>
            <a:r>
              <a:rPr lang="en-US" strike="noStrike" noProof="1" smtClean="0"/>
              <a:t>Second level</a:t>
            </a:r>
          </a:p>
          <a:p>
            <a:pPr lvl="2" fontAlgn="auto"/>
            <a:r>
              <a:rPr lang="en-US" strike="noStrike" noProof="1" smtClean="0"/>
              <a:t>Third level</a:t>
            </a:r>
          </a:p>
          <a:p>
            <a:pPr lvl="3" fontAlgn="auto"/>
            <a:r>
              <a:rPr lang="en-US" strike="noStrike" noProof="1" smtClean="0"/>
              <a:t>Fourth level</a:t>
            </a:r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</a:p>
          <a:p>
            <a:pPr lvl="1" fontAlgn="auto"/>
            <a:r>
              <a:rPr lang="en-US" strike="noStrike" noProof="1" smtClean="0"/>
              <a:t>Second level</a:t>
            </a:r>
          </a:p>
          <a:p>
            <a:pPr lvl="2" fontAlgn="auto"/>
            <a:r>
              <a:rPr lang="en-US" strike="noStrike" noProof="1" smtClean="0"/>
              <a:t>Third level</a:t>
            </a:r>
          </a:p>
          <a:p>
            <a:pPr lvl="3" fontAlgn="auto"/>
            <a:r>
              <a:rPr lang="en-US" strike="noStrike" noProof="1" smtClean="0"/>
              <a:t>Fourth level</a:t>
            </a:r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</a:p>
          <a:p>
            <a:pPr lvl="1" fontAlgn="auto"/>
            <a:r>
              <a:rPr lang="en-US" strike="noStrike" noProof="1" smtClean="0"/>
              <a:t>Second level</a:t>
            </a:r>
          </a:p>
          <a:p>
            <a:pPr lvl="2" fontAlgn="auto"/>
            <a:r>
              <a:rPr lang="en-US" strike="noStrike" noProof="1" smtClean="0"/>
              <a:t>Third level</a:t>
            </a:r>
          </a:p>
          <a:p>
            <a:pPr lvl="3" fontAlgn="auto"/>
            <a:r>
              <a:rPr lang="en-US" strike="noStrike" noProof="1" smtClean="0"/>
              <a:t>Fourth level</a:t>
            </a:r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3/7/2025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6.jpeg"/><Relationship Id="rId5" Type="http://schemas.openxmlformats.org/officeDocument/2006/relationships/image" Target="../media/image21.png"/><Relationship Id="rId10" Type="http://schemas.openxmlformats.org/officeDocument/2006/relationships/image" Target="../media/image25.jpeg"/><Relationship Id="rId4" Type="http://schemas.openxmlformats.org/officeDocument/2006/relationships/image" Target="../media/image4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30.jpeg"/><Relationship Id="rId4" Type="http://schemas.openxmlformats.org/officeDocument/2006/relationships/image" Target="../media/image4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reeform 3"/>
          <p:cNvSpPr/>
          <p:nvPr/>
        </p:nvSpPr>
        <p:spPr>
          <a:xfrm>
            <a:off x="4127500" y="212725"/>
            <a:ext cx="3895725" cy="1373188"/>
          </a:xfrm>
          <a:custGeom>
            <a:avLst/>
            <a:gdLst/>
            <a:ahLst/>
            <a:cxnLst/>
            <a:rect l="0" t="0" r="0" b="0"/>
            <a:pathLst>
              <a:path w="5842379" h="2059439">
                <a:moveTo>
                  <a:pt x="0" y="0"/>
                </a:moveTo>
                <a:lnTo>
                  <a:pt x="5842378" y="0"/>
                </a:lnTo>
                <a:lnTo>
                  <a:pt x="5842378" y="2059439"/>
                </a:lnTo>
                <a:lnTo>
                  <a:pt x="0" y="2059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3074" name="Group 4"/>
          <p:cNvGrpSpPr/>
          <p:nvPr/>
        </p:nvGrpSpPr>
        <p:grpSpPr>
          <a:xfrm>
            <a:off x="0" y="6232525"/>
            <a:ext cx="12192000" cy="685800"/>
            <a:chOff x="0" y="0"/>
            <a:chExt cx="4856594" cy="270933"/>
          </a:xfrm>
        </p:grpSpPr>
        <p:sp>
          <p:nvSpPr>
            <p:cNvPr id="3075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0" t="0" r="0" b="0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3866" tIns="33866" rIns="33866" bIns="33866" anchor="ctr" anchorCtr="0"/>
            <a:lstStyle/>
            <a:p>
              <a:pPr algn="ctr">
                <a:lnSpc>
                  <a:spcPts val="2665"/>
                </a:lnSpc>
              </a:pPr>
              <a:endParaRPr lang="en-US" sz="1200">
                <a:latin typeface="Calibri" panose="020F0502020204030204" charset="0"/>
              </a:endParaRPr>
            </a:p>
          </p:txBody>
        </p:sp>
      </p:grpSp>
      <p:sp>
        <p:nvSpPr>
          <p:cNvPr id="3077" name="Freeform 7"/>
          <p:cNvSpPr/>
          <p:nvPr/>
        </p:nvSpPr>
        <p:spPr>
          <a:xfrm>
            <a:off x="1252538" y="5092700"/>
            <a:ext cx="984250" cy="984250"/>
          </a:xfrm>
          <a:custGeom>
            <a:avLst/>
            <a:gdLst/>
            <a:ahLst/>
            <a:cxnLst/>
            <a:rect l="0" t="0" r="0" b="0"/>
            <a:pathLst>
              <a:path w="1476376" h="1476376">
                <a:moveTo>
                  <a:pt x="0" y="0"/>
                </a:moveTo>
                <a:lnTo>
                  <a:pt x="1476376" y="0"/>
                </a:lnTo>
                <a:lnTo>
                  <a:pt x="1476376" y="1476375"/>
                </a:lnTo>
                <a:lnTo>
                  <a:pt x="0" y="1476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3078" name="Group 8"/>
          <p:cNvGrpSpPr/>
          <p:nvPr/>
        </p:nvGrpSpPr>
        <p:grpSpPr>
          <a:xfrm>
            <a:off x="1343025" y="5092700"/>
            <a:ext cx="993775" cy="993775"/>
            <a:chOff x="0" y="0"/>
            <a:chExt cx="812800" cy="812800"/>
          </a:xfrm>
        </p:grpSpPr>
        <p:sp>
          <p:nvSpPr>
            <p:cNvPr id="307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0" t="0" r="0" b="0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 cmpd="sng">
              <a:solidFill>
                <a:srgbClr val="F1622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3866" tIns="33866" rIns="33866" bIns="33866" anchor="ctr" anchorCtr="0"/>
            <a:lstStyle/>
            <a:p>
              <a:pPr algn="ctr">
                <a:lnSpc>
                  <a:spcPts val="2665"/>
                </a:lnSpc>
              </a:pPr>
              <a:endParaRPr lang="en-US" sz="1200">
                <a:latin typeface="Calibri" panose="020F0502020204030204" charset="0"/>
              </a:endParaRPr>
            </a:p>
          </p:txBody>
        </p:sp>
      </p:grpSp>
      <p:sp>
        <p:nvSpPr>
          <p:cNvPr id="3081" name="AutoShape 11"/>
          <p:cNvSpPr/>
          <p:nvPr/>
        </p:nvSpPr>
        <p:spPr>
          <a:xfrm>
            <a:off x="0" y="5583238"/>
            <a:ext cx="1327150" cy="0"/>
          </a:xfrm>
          <a:prstGeom prst="line">
            <a:avLst/>
          </a:prstGeom>
          <a:ln w="95250" cap="flat" cmpd="sng">
            <a:solidFill>
              <a:srgbClr val="F1622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2" name="Freeform 12"/>
          <p:cNvSpPr/>
          <p:nvPr/>
        </p:nvSpPr>
        <p:spPr>
          <a:xfrm>
            <a:off x="142875" y="6302375"/>
            <a:ext cx="1444625" cy="544513"/>
          </a:xfrm>
          <a:custGeom>
            <a:avLst/>
            <a:gdLst/>
            <a:ahLst/>
            <a:cxnLst/>
            <a:rect l="0" t="0" r="0" b="0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3"/>
          <p:cNvSpPr/>
          <p:nvPr/>
        </p:nvSpPr>
        <p:spPr>
          <a:xfrm>
            <a:off x="0" y="-25400"/>
            <a:ext cx="2919413" cy="371475"/>
          </a:xfrm>
          <a:custGeom>
            <a:avLst/>
            <a:gdLst/>
            <a:ahLst/>
            <a:cxnLst/>
            <a:rect l="0" t="0" r="0" b="0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940800" y="6372225"/>
            <a:ext cx="3163888" cy="609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auto">
              <a:lnSpc>
                <a:spcPts val="4760"/>
              </a:lnSpc>
            </a:pPr>
            <a:r>
              <a:rPr lang="en-US" sz="2265" noProof="1">
                <a:solidFill>
                  <a:srgbClr val="FFFFFF"/>
                </a:solidFill>
                <a:latin typeface="Canva Sans" panose="020B0704020202020204"/>
                <a:ea typeface="+mn-ea"/>
                <a:cs typeface="+mn-cs"/>
              </a:rPr>
              <a:t>www.kolinphil.com.ph</a:t>
            </a:r>
            <a:endParaRPr lang="en-US" sz="2265" noProof="1">
              <a:solidFill>
                <a:srgbClr val="FFFFFF"/>
              </a:solidFill>
              <a:latin typeface="Canva Sans" panose="020B0704020202020204"/>
            </a:endParaRPr>
          </a:p>
        </p:txBody>
      </p:sp>
      <p:sp>
        <p:nvSpPr>
          <p:cNvPr id="3085" name="AutoShape 16"/>
          <p:cNvSpPr/>
          <p:nvPr/>
        </p:nvSpPr>
        <p:spPr>
          <a:xfrm>
            <a:off x="9861550" y="177800"/>
            <a:ext cx="2330450" cy="3175"/>
          </a:xfrm>
          <a:prstGeom prst="line">
            <a:avLst/>
          </a:prstGeom>
          <a:ln w="95250" cap="flat" cmpd="sng">
            <a:solidFill>
              <a:srgbClr val="F1622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6" name="AutoShape 17"/>
          <p:cNvSpPr/>
          <p:nvPr/>
        </p:nvSpPr>
        <p:spPr>
          <a:xfrm>
            <a:off x="9653588" y="80963"/>
            <a:ext cx="2538412" cy="7937"/>
          </a:xfrm>
          <a:prstGeom prst="line">
            <a:avLst/>
          </a:prstGeom>
          <a:ln w="95250" cap="flat" cmpd="sng">
            <a:solidFill>
              <a:srgbClr val="F1622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" name="TextBox 31"/>
          <p:cNvSpPr txBox="1"/>
          <p:nvPr/>
        </p:nvSpPr>
        <p:spPr>
          <a:xfrm>
            <a:off x="1047115" y="2420620"/>
            <a:ext cx="1026223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/>
            <a:r>
              <a:rPr lang="en-GB" sz="7665" b="1" strike="noStrike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PRODUCT ORIENTATION</a:t>
            </a:r>
          </a:p>
          <a:p>
            <a:pPr algn="ctr" fontAlgn="auto"/>
            <a:endParaRPr lang="en-GB" sz="7665" b="1" strike="noStrike" noProof="1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accent6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4"/>
          <p:cNvGrpSpPr/>
          <p:nvPr/>
        </p:nvGrpSpPr>
        <p:grpSpPr>
          <a:xfrm>
            <a:off x="0" y="6232525"/>
            <a:ext cx="12192000" cy="685800"/>
            <a:chOff x="0" y="0"/>
            <a:chExt cx="4856594" cy="270933"/>
          </a:xfrm>
        </p:grpSpPr>
        <p:sp>
          <p:nvSpPr>
            <p:cNvPr id="5122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0" t="0" r="0" b="0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3866" tIns="33866" rIns="33866" bIns="33866" anchor="ctr" anchorCtr="0"/>
            <a:lstStyle/>
            <a:p>
              <a:pPr algn="ctr">
                <a:lnSpc>
                  <a:spcPts val="2665"/>
                </a:lnSpc>
              </a:pPr>
              <a:endParaRPr lang="en-US" sz="1200">
                <a:latin typeface="Calibri" panose="020F0502020204030204" charset="0"/>
              </a:endParaRPr>
            </a:p>
          </p:txBody>
        </p:sp>
      </p:grpSp>
      <p:sp>
        <p:nvSpPr>
          <p:cNvPr id="5124" name="Freeform 12"/>
          <p:cNvSpPr/>
          <p:nvPr/>
        </p:nvSpPr>
        <p:spPr>
          <a:xfrm>
            <a:off x="192088" y="6313488"/>
            <a:ext cx="1443037" cy="544512"/>
          </a:xfrm>
          <a:custGeom>
            <a:avLst/>
            <a:gdLst/>
            <a:ahLst/>
            <a:cxnLst/>
            <a:rect l="0" t="0" r="0" b="0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25" name="Freeform 13"/>
          <p:cNvSpPr/>
          <p:nvPr/>
        </p:nvSpPr>
        <p:spPr>
          <a:xfrm>
            <a:off x="0" y="-25400"/>
            <a:ext cx="2919413" cy="371475"/>
          </a:xfrm>
          <a:custGeom>
            <a:avLst/>
            <a:gdLst/>
            <a:ahLst/>
            <a:cxnLst/>
            <a:rect l="0" t="0" r="0" b="0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940800" y="6372225"/>
            <a:ext cx="3163888" cy="609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auto">
              <a:lnSpc>
                <a:spcPts val="4760"/>
              </a:lnSpc>
            </a:pPr>
            <a:r>
              <a:rPr lang="en-US" sz="2265" noProof="1">
                <a:solidFill>
                  <a:srgbClr val="FFFFFF"/>
                </a:solidFill>
                <a:latin typeface="Canva Sans" panose="020B0704020202020204"/>
                <a:ea typeface="+mn-ea"/>
                <a:cs typeface="+mn-cs"/>
              </a:rPr>
              <a:t>www.kolinphil.com.ph</a:t>
            </a:r>
            <a:endParaRPr lang="en-US" sz="2265" noProof="1">
              <a:solidFill>
                <a:srgbClr val="FFFFFF"/>
              </a:solidFill>
              <a:latin typeface="Canva Sans" panose="020B0704020202020204"/>
            </a:endParaRPr>
          </a:p>
        </p:txBody>
      </p:sp>
      <p:sp>
        <p:nvSpPr>
          <p:cNvPr id="5127" name="AutoShape 16"/>
          <p:cNvSpPr/>
          <p:nvPr/>
        </p:nvSpPr>
        <p:spPr>
          <a:xfrm>
            <a:off x="9861550" y="177800"/>
            <a:ext cx="2330450" cy="3175"/>
          </a:xfrm>
          <a:prstGeom prst="line">
            <a:avLst/>
          </a:prstGeom>
          <a:ln w="95250" cap="flat" cmpd="sng">
            <a:solidFill>
              <a:srgbClr val="F1622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8" name="AutoShape 17"/>
          <p:cNvSpPr/>
          <p:nvPr/>
        </p:nvSpPr>
        <p:spPr>
          <a:xfrm>
            <a:off x="9653588" y="80963"/>
            <a:ext cx="2538412" cy="7937"/>
          </a:xfrm>
          <a:prstGeom prst="line">
            <a:avLst/>
          </a:prstGeom>
          <a:ln w="95250" cap="flat" cmpd="sng">
            <a:solidFill>
              <a:srgbClr val="F1622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9" name="Freeform 13"/>
          <p:cNvSpPr/>
          <p:nvPr/>
        </p:nvSpPr>
        <p:spPr>
          <a:xfrm>
            <a:off x="0" y="0"/>
            <a:ext cx="2919413" cy="371475"/>
          </a:xfrm>
          <a:custGeom>
            <a:avLst/>
            <a:gdLst/>
            <a:ahLst/>
            <a:cxnLst/>
            <a:rect l="0" t="0" r="0" b="0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130" name="Picture 6" descr="Floor mounte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1963" y="122238"/>
            <a:ext cx="6484937" cy="601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" name="Text Box 167"/>
          <p:cNvSpPr txBox="1"/>
          <p:nvPr/>
        </p:nvSpPr>
        <p:spPr>
          <a:xfrm>
            <a:off x="2378075" y="2867025"/>
            <a:ext cx="2409825" cy="398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/>
            <a:r>
              <a:rPr lang="en-GB" sz="2000" b="1" strike="noStrike" noProof="1" smtClean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KL-IF60-G6H1M32</a:t>
            </a:r>
          </a:p>
        </p:txBody>
      </p:sp>
      <p:pic>
        <p:nvPicPr>
          <p:cNvPr id="2" name="Picture 1" descr="KLG-SF40-WBR-Remot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713" y="1700213"/>
            <a:ext cx="458788" cy="1357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33" name="Picture 8" descr="Floor Mounted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06387" y="622300"/>
            <a:ext cx="3683000" cy="548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13" descr="Capture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8225" y="3352800"/>
            <a:ext cx="2781300" cy="23717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1" name="Table 10"/>
          <p:cNvGraphicFramePr/>
          <p:nvPr/>
        </p:nvGraphicFramePr>
        <p:xfrm>
          <a:off x="5480050" y="981075"/>
          <a:ext cx="6390640" cy="4930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7690"/>
                <a:gridCol w="4552950"/>
              </a:tblGrid>
              <a:tr h="45847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KL-IF60-G6H1M32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678815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KL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Kolin Light Commercial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63881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Inverter Floor Mounted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hp (Nominal Capacity)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678815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G6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Generational Model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559435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Series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1M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Phase / Side Discharge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R32 Refrigerant</a:t>
                      </a:r>
                    </a:p>
                  </a:txBody>
                  <a:tcPr marL="60960" marR="60960" marT="30480" marB="30480"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4"/>
          <p:cNvGrpSpPr/>
          <p:nvPr/>
        </p:nvGrpSpPr>
        <p:grpSpPr>
          <a:xfrm>
            <a:off x="0" y="6232525"/>
            <a:ext cx="12192000" cy="685800"/>
            <a:chOff x="0" y="0"/>
            <a:chExt cx="4856594" cy="270933"/>
          </a:xfrm>
        </p:grpSpPr>
        <p:sp>
          <p:nvSpPr>
            <p:cNvPr id="7170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0" t="0" r="0" b="0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1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3866" tIns="33866" rIns="33866" bIns="33866" anchor="ctr" anchorCtr="0"/>
            <a:lstStyle/>
            <a:p>
              <a:pPr algn="ctr">
                <a:lnSpc>
                  <a:spcPts val="2665"/>
                </a:lnSpc>
              </a:pPr>
              <a:endParaRPr lang="en-US" sz="1200">
                <a:latin typeface="Calibri" panose="020F0502020204030204" charset="0"/>
              </a:endParaRPr>
            </a:p>
          </p:txBody>
        </p:sp>
      </p:grpSp>
      <p:sp>
        <p:nvSpPr>
          <p:cNvPr id="7172" name="Freeform 12"/>
          <p:cNvSpPr/>
          <p:nvPr/>
        </p:nvSpPr>
        <p:spPr>
          <a:xfrm>
            <a:off x="192088" y="6313488"/>
            <a:ext cx="1443037" cy="544512"/>
          </a:xfrm>
          <a:custGeom>
            <a:avLst/>
            <a:gdLst/>
            <a:ahLst/>
            <a:cxnLst/>
            <a:rect l="0" t="0" r="0" b="0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173" name="Freeform 13"/>
          <p:cNvSpPr/>
          <p:nvPr/>
        </p:nvSpPr>
        <p:spPr>
          <a:xfrm>
            <a:off x="0" y="-25400"/>
            <a:ext cx="2919413" cy="371475"/>
          </a:xfrm>
          <a:custGeom>
            <a:avLst/>
            <a:gdLst/>
            <a:ahLst/>
            <a:cxnLst/>
            <a:rect l="0" t="0" r="0" b="0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940800" y="6372225"/>
            <a:ext cx="3163888" cy="609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auto">
              <a:lnSpc>
                <a:spcPts val="4760"/>
              </a:lnSpc>
            </a:pPr>
            <a:r>
              <a:rPr lang="en-US" sz="2265" noProof="1">
                <a:solidFill>
                  <a:srgbClr val="FFFFFF"/>
                </a:solidFill>
                <a:latin typeface="Canva Sans" panose="020B0704020202020204"/>
                <a:ea typeface="+mn-ea"/>
                <a:cs typeface="+mn-cs"/>
              </a:rPr>
              <a:t>www.kolinphil.com.ph</a:t>
            </a:r>
            <a:endParaRPr lang="en-US" sz="2265" noProof="1">
              <a:solidFill>
                <a:srgbClr val="FFFFFF"/>
              </a:solidFill>
              <a:latin typeface="Canva Sans" panose="020B0704020202020204"/>
            </a:endParaRPr>
          </a:p>
        </p:txBody>
      </p:sp>
      <p:sp>
        <p:nvSpPr>
          <p:cNvPr id="7175" name="AutoShape 16"/>
          <p:cNvSpPr/>
          <p:nvPr/>
        </p:nvSpPr>
        <p:spPr>
          <a:xfrm>
            <a:off x="9861550" y="177800"/>
            <a:ext cx="2330450" cy="3175"/>
          </a:xfrm>
          <a:prstGeom prst="line">
            <a:avLst/>
          </a:prstGeom>
          <a:ln w="95250" cap="flat" cmpd="sng">
            <a:solidFill>
              <a:srgbClr val="F1622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76" name="AutoShape 17"/>
          <p:cNvSpPr/>
          <p:nvPr/>
        </p:nvSpPr>
        <p:spPr>
          <a:xfrm>
            <a:off x="9653588" y="80963"/>
            <a:ext cx="2538412" cy="7937"/>
          </a:xfrm>
          <a:prstGeom prst="line">
            <a:avLst/>
          </a:prstGeom>
          <a:ln w="95250" cap="flat" cmpd="sng">
            <a:solidFill>
              <a:srgbClr val="F1622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 Box 1"/>
          <p:cNvSpPr txBox="1"/>
          <p:nvPr/>
        </p:nvSpPr>
        <p:spPr>
          <a:xfrm>
            <a:off x="287443" y="1269153"/>
            <a:ext cx="3332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GB" altLang="en-US" sz="3200" b="1" noProof="1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TO USE?</a:t>
            </a:r>
            <a:endParaRPr lang="en-GB" altLang="en-US" sz="3200" b="1" noProof="1">
              <a:ln w="95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8" name="Freeform 13"/>
          <p:cNvSpPr/>
          <p:nvPr/>
        </p:nvSpPr>
        <p:spPr>
          <a:xfrm>
            <a:off x="0" y="0"/>
            <a:ext cx="2919413" cy="371475"/>
          </a:xfrm>
          <a:custGeom>
            <a:avLst/>
            <a:gdLst/>
            <a:ahLst/>
            <a:cxnLst/>
            <a:rect l="0" t="0" r="0" b="0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7179" name="Group 56"/>
          <p:cNvGrpSpPr/>
          <p:nvPr/>
        </p:nvGrpSpPr>
        <p:grpSpPr>
          <a:xfrm>
            <a:off x="2024063" y="2124075"/>
            <a:ext cx="8928100" cy="3541713"/>
            <a:chOff x="4770" y="5020"/>
            <a:chExt cx="19298" cy="7522"/>
          </a:xfrm>
        </p:grpSpPr>
        <p:grpSp>
          <p:nvGrpSpPr>
            <p:cNvPr id="7180" name="Group 98"/>
            <p:cNvGrpSpPr/>
            <p:nvPr/>
          </p:nvGrpSpPr>
          <p:grpSpPr>
            <a:xfrm>
              <a:off x="4770" y="5020"/>
              <a:ext cx="19298" cy="7522"/>
              <a:chOff x="4770" y="5020"/>
              <a:chExt cx="19298" cy="7522"/>
            </a:xfrm>
          </p:grpSpPr>
          <p:grpSp>
            <p:nvGrpSpPr>
              <p:cNvPr id="7181" name="Group 99"/>
              <p:cNvGrpSpPr/>
              <p:nvPr/>
            </p:nvGrpSpPr>
            <p:grpSpPr>
              <a:xfrm>
                <a:off x="4770" y="5020"/>
                <a:ext cx="19298" cy="7522"/>
                <a:chOff x="3126" y="5021"/>
                <a:chExt cx="18355" cy="6711"/>
              </a:xfrm>
            </p:grpSpPr>
            <p:grpSp>
              <p:nvGrpSpPr>
                <p:cNvPr id="7182" name="Group 100"/>
                <p:cNvGrpSpPr/>
                <p:nvPr/>
              </p:nvGrpSpPr>
              <p:grpSpPr>
                <a:xfrm>
                  <a:off x="3126" y="5038"/>
                  <a:ext cx="2998" cy="2916"/>
                  <a:chOff x="5441" y="5152"/>
                  <a:chExt cx="2998" cy="2916"/>
                </a:xfrm>
              </p:grpSpPr>
              <p:sp>
                <p:nvSpPr>
                  <p:cNvPr id="102" name="Rounded Rectangle 101"/>
                  <p:cNvSpPr/>
                  <p:nvPr/>
                </p:nvSpPr>
                <p:spPr>
                  <a:xfrm>
                    <a:off x="5441" y="5152"/>
                    <a:ext cx="2998" cy="2916"/>
                  </a:xfrm>
                  <a:prstGeom prst="round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fontAlgn="auto"/>
                    <a:endParaRPr lang="en-US" sz="1200" strike="noStrike" noProof="1"/>
                  </a:p>
                </p:txBody>
              </p:sp>
              <p:pic>
                <p:nvPicPr>
                  <p:cNvPr id="7184" name="Picture 102" descr="images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942" y="5266"/>
                    <a:ext cx="1996" cy="19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7185" name="Text Box 103"/>
                  <p:cNvSpPr txBox="1"/>
                  <p:nvPr/>
                </p:nvSpPr>
                <p:spPr>
                  <a:xfrm>
                    <a:off x="5865" y="7378"/>
                    <a:ext cx="2290" cy="52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lstStyle/>
                  <a:p>
                    <a:r>
                      <a:rPr lang="en-GB" altLang="en-US" sz="1200" b="1">
                        <a:latin typeface="Calibri" panose="020F0502020204030204" charset="0"/>
                      </a:rPr>
                      <a:t>CONFERENCE</a:t>
                    </a:r>
                  </a:p>
                </p:txBody>
              </p:sp>
            </p:grpSp>
            <p:grpSp>
              <p:nvGrpSpPr>
                <p:cNvPr id="7186" name="Group 104"/>
                <p:cNvGrpSpPr/>
                <p:nvPr/>
              </p:nvGrpSpPr>
              <p:grpSpPr>
                <a:xfrm>
                  <a:off x="7057" y="8759"/>
                  <a:ext cx="2998" cy="2916"/>
                  <a:chOff x="7057" y="8759"/>
                  <a:chExt cx="2998" cy="2916"/>
                </a:xfrm>
              </p:grpSpPr>
              <p:grpSp>
                <p:nvGrpSpPr>
                  <p:cNvPr id="7187" name="Group 105"/>
                  <p:cNvGrpSpPr/>
                  <p:nvPr/>
                </p:nvGrpSpPr>
                <p:grpSpPr>
                  <a:xfrm>
                    <a:off x="7057" y="8759"/>
                    <a:ext cx="2998" cy="2916"/>
                    <a:chOff x="9485" y="5144"/>
                    <a:chExt cx="2998" cy="2916"/>
                  </a:xfrm>
                </p:grpSpPr>
                <p:sp>
                  <p:nvSpPr>
                    <p:cNvPr id="107" name="Rounded Rectangle 106"/>
                    <p:cNvSpPr/>
                    <p:nvPr/>
                  </p:nvSpPr>
                  <p:spPr>
                    <a:xfrm>
                      <a:off x="9485" y="5144"/>
                      <a:ext cx="2998" cy="2916"/>
                    </a:xfrm>
                    <a:prstGeom prst="round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 fontAlgn="auto"/>
                      <a:endParaRPr lang="en-US" sz="1200" strike="noStrike" noProof="1"/>
                    </a:p>
                  </p:txBody>
                </p:sp>
                <p:sp>
                  <p:nvSpPr>
                    <p:cNvPr id="7189" name="Text Box 107"/>
                    <p:cNvSpPr txBox="1"/>
                    <p:nvPr/>
                  </p:nvSpPr>
                  <p:spPr>
                    <a:xfrm>
                      <a:off x="10176" y="7391"/>
                      <a:ext cx="2110" cy="52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 anchor="t" anchorCtr="0">
                      <a:spAutoFit/>
                    </a:bodyPr>
                    <a:lstStyle/>
                    <a:p>
                      <a:r>
                        <a:rPr lang="en-GB" altLang="en-US" sz="1200" b="1">
                          <a:latin typeface="Calibri" panose="020F0502020204030204" charset="0"/>
                        </a:rPr>
                        <a:t>HOSPITALS</a:t>
                      </a:r>
                    </a:p>
                  </p:txBody>
                </p:sp>
              </p:grpSp>
              <p:pic>
                <p:nvPicPr>
                  <p:cNvPr id="7190" name="Picture 108" descr="download (2)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550" y="8861"/>
                    <a:ext cx="2064" cy="20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  <p:grpSp>
              <p:nvGrpSpPr>
                <p:cNvPr id="7191" name="Group 109"/>
                <p:cNvGrpSpPr/>
                <p:nvPr/>
              </p:nvGrpSpPr>
              <p:grpSpPr>
                <a:xfrm>
                  <a:off x="10808" y="8781"/>
                  <a:ext cx="2998" cy="2916"/>
                  <a:chOff x="14430" y="5038"/>
                  <a:chExt cx="2998" cy="2916"/>
                </a:xfrm>
              </p:grpSpPr>
              <p:grpSp>
                <p:nvGrpSpPr>
                  <p:cNvPr id="7192" name="Group 110"/>
                  <p:cNvGrpSpPr/>
                  <p:nvPr/>
                </p:nvGrpSpPr>
                <p:grpSpPr>
                  <a:xfrm>
                    <a:off x="14430" y="5038"/>
                    <a:ext cx="2998" cy="2916"/>
                    <a:chOff x="-2304" y="5152"/>
                    <a:chExt cx="2998" cy="2916"/>
                  </a:xfrm>
                </p:grpSpPr>
                <p:sp>
                  <p:nvSpPr>
                    <p:cNvPr id="112" name="Rounded Rectangle 111"/>
                    <p:cNvSpPr/>
                    <p:nvPr/>
                  </p:nvSpPr>
                  <p:spPr>
                    <a:xfrm>
                      <a:off x="-2304" y="5152"/>
                      <a:ext cx="2998" cy="2916"/>
                    </a:xfrm>
                    <a:prstGeom prst="round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 fontAlgn="auto"/>
                      <a:endParaRPr lang="en-US" sz="1200" strike="noStrike" noProof="1"/>
                    </a:p>
                  </p:txBody>
                </p:sp>
                <p:sp>
                  <p:nvSpPr>
                    <p:cNvPr id="7194" name="Text Box 112"/>
                    <p:cNvSpPr txBox="1"/>
                    <p:nvPr/>
                  </p:nvSpPr>
                  <p:spPr>
                    <a:xfrm>
                      <a:off x="-1629" y="7413"/>
                      <a:ext cx="1802" cy="52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 anchor="t" anchorCtr="0">
                      <a:spAutoFit/>
                    </a:bodyPr>
                    <a:lstStyle/>
                    <a:p>
                      <a:r>
                        <a:rPr lang="en-GB" altLang="en-US" sz="1200" b="1">
                          <a:latin typeface="Calibri" panose="020F0502020204030204" charset="0"/>
                        </a:rPr>
                        <a:t>SCHOOLS</a:t>
                      </a:r>
                    </a:p>
                  </p:txBody>
                </p:sp>
              </p:grpSp>
              <p:pic>
                <p:nvPicPr>
                  <p:cNvPr id="7195" name="Picture 113" descr="download (3)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4897" y="5204"/>
                    <a:ext cx="1953" cy="195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  <p:grpSp>
              <p:nvGrpSpPr>
                <p:cNvPr id="7196" name="Group 114"/>
                <p:cNvGrpSpPr/>
                <p:nvPr/>
              </p:nvGrpSpPr>
              <p:grpSpPr>
                <a:xfrm>
                  <a:off x="3197" y="8721"/>
                  <a:ext cx="2998" cy="2916"/>
                  <a:chOff x="-9922" y="8834"/>
                  <a:chExt cx="2998" cy="2916"/>
                </a:xfrm>
              </p:grpSpPr>
              <p:sp>
                <p:nvSpPr>
                  <p:cNvPr id="116" name="Rounded Rectangle 115"/>
                  <p:cNvSpPr/>
                  <p:nvPr/>
                </p:nvSpPr>
                <p:spPr>
                  <a:xfrm>
                    <a:off x="-9922" y="8834"/>
                    <a:ext cx="2998" cy="2916"/>
                  </a:xfrm>
                  <a:prstGeom prst="round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fontAlgn="auto"/>
                    <a:endParaRPr lang="en-US" sz="1200" strike="noStrike" noProof="1"/>
                  </a:p>
                </p:txBody>
              </p:sp>
              <p:sp>
                <p:nvSpPr>
                  <p:cNvPr id="7198" name="Text Box 116"/>
                  <p:cNvSpPr txBox="1"/>
                  <p:nvPr/>
                </p:nvSpPr>
                <p:spPr>
                  <a:xfrm>
                    <a:off x="-9084" y="11106"/>
                    <a:ext cx="1298" cy="52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lstStyle/>
                  <a:p>
                    <a:r>
                      <a:rPr lang="en-GB" altLang="en-US" sz="1200" b="1">
                        <a:latin typeface="Calibri" panose="020F0502020204030204" charset="0"/>
                      </a:rPr>
                      <a:t>MALLS</a:t>
                    </a:r>
                  </a:p>
                </p:txBody>
              </p:sp>
            </p:grpSp>
            <p:pic>
              <p:nvPicPr>
                <p:cNvPr id="7199" name="Picture 117" descr="download (4)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03" y="8781"/>
                  <a:ext cx="2163" cy="21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7200" name="Group 118"/>
                <p:cNvGrpSpPr/>
                <p:nvPr/>
              </p:nvGrpSpPr>
              <p:grpSpPr>
                <a:xfrm>
                  <a:off x="14720" y="8793"/>
                  <a:ext cx="2998" cy="2939"/>
                  <a:chOff x="14720" y="8793"/>
                  <a:chExt cx="2998" cy="2939"/>
                </a:xfrm>
              </p:grpSpPr>
              <p:grpSp>
                <p:nvGrpSpPr>
                  <p:cNvPr id="7201" name="Group 119"/>
                  <p:cNvGrpSpPr/>
                  <p:nvPr/>
                </p:nvGrpSpPr>
                <p:grpSpPr>
                  <a:xfrm>
                    <a:off x="14720" y="8793"/>
                    <a:ext cx="2998" cy="2939"/>
                    <a:chOff x="9324" y="8907"/>
                    <a:chExt cx="2998" cy="2939"/>
                  </a:xfrm>
                </p:grpSpPr>
                <p:sp>
                  <p:nvSpPr>
                    <p:cNvPr id="121" name="Rounded Rectangle 120"/>
                    <p:cNvSpPr/>
                    <p:nvPr/>
                  </p:nvSpPr>
                  <p:spPr>
                    <a:xfrm>
                      <a:off x="9324" y="8907"/>
                      <a:ext cx="2998" cy="2916"/>
                    </a:xfrm>
                    <a:prstGeom prst="round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 fontAlgn="auto"/>
                      <a:endParaRPr lang="en-US" sz="1200" strike="noStrike" noProof="1"/>
                    </a:p>
                  </p:txBody>
                </p:sp>
                <p:sp>
                  <p:nvSpPr>
                    <p:cNvPr id="7203" name="Text Box 121"/>
                    <p:cNvSpPr txBox="1"/>
                    <p:nvPr/>
                  </p:nvSpPr>
                  <p:spPr>
                    <a:xfrm>
                      <a:off x="9359" y="10974"/>
                      <a:ext cx="2849" cy="87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 anchor="t" anchorCtr="0">
                      <a:spAutoFit/>
                    </a:bodyPr>
                    <a:lstStyle/>
                    <a:p>
                      <a:pPr algn="ctr"/>
                      <a:r>
                        <a:rPr lang="en-GB" altLang="en-US" sz="1200" b="1">
                          <a:latin typeface="Calibri" panose="020F0502020204030204" charset="0"/>
                        </a:rPr>
                        <a:t>OTHER ESTABLISHMENTS</a:t>
                      </a:r>
                    </a:p>
                  </p:txBody>
                </p:sp>
              </p:grpSp>
              <p:pic>
                <p:nvPicPr>
                  <p:cNvPr id="7204" name="Picture 122" descr="download (7)"/>
                  <p:cNvPicPr>
                    <a:picLocks noChangeAspect="1"/>
                  </p:cNvPicPr>
                  <p:nvPr/>
                </p:nvPicPr>
                <p:blipFill>
                  <a:blip r:embed="rId9"/>
                  <a:srcRect t="6364"/>
                  <a:stretch>
                    <a:fillRect/>
                  </a:stretch>
                </p:blipFill>
                <p:spPr>
                  <a:xfrm>
                    <a:off x="15167" y="8861"/>
                    <a:ext cx="2180" cy="20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  <p:grpSp>
              <p:nvGrpSpPr>
                <p:cNvPr id="7205" name="Group 123"/>
                <p:cNvGrpSpPr/>
                <p:nvPr/>
              </p:nvGrpSpPr>
              <p:grpSpPr>
                <a:xfrm>
                  <a:off x="7029" y="5038"/>
                  <a:ext cx="10571" cy="2916"/>
                  <a:chOff x="7029" y="5038"/>
                  <a:chExt cx="10571" cy="2916"/>
                </a:xfrm>
              </p:grpSpPr>
              <p:grpSp>
                <p:nvGrpSpPr>
                  <p:cNvPr id="7206" name="Group 124"/>
                  <p:cNvGrpSpPr/>
                  <p:nvPr/>
                </p:nvGrpSpPr>
                <p:grpSpPr>
                  <a:xfrm>
                    <a:off x="14602" y="5038"/>
                    <a:ext cx="2998" cy="2916"/>
                    <a:chOff x="5441" y="5152"/>
                    <a:chExt cx="2998" cy="2916"/>
                  </a:xfrm>
                </p:grpSpPr>
                <p:sp>
                  <p:nvSpPr>
                    <p:cNvPr id="126" name="Rounded Rectangle 125"/>
                    <p:cNvSpPr/>
                    <p:nvPr/>
                  </p:nvSpPr>
                  <p:spPr>
                    <a:xfrm>
                      <a:off x="5441" y="5152"/>
                      <a:ext cx="2998" cy="2916"/>
                    </a:xfrm>
                    <a:prstGeom prst="round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 fontAlgn="auto"/>
                      <a:endParaRPr lang="en-US" sz="1200" strike="noStrike" noProof="1"/>
                    </a:p>
                  </p:txBody>
                </p:sp>
                <p:sp>
                  <p:nvSpPr>
                    <p:cNvPr id="7208" name="Text Box 126"/>
                    <p:cNvSpPr txBox="1"/>
                    <p:nvPr/>
                  </p:nvSpPr>
                  <p:spPr>
                    <a:xfrm>
                      <a:off x="5778" y="7424"/>
                      <a:ext cx="2324" cy="52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 anchor="t" anchorCtr="0">
                      <a:spAutoFit/>
                    </a:bodyPr>
                    <a:lstStyle/>
                    <a:p>
                      <a:r>
                        <a:rPr lang="en-GB" altLang="en-US" sz="1200" b="1">
                          <a:latin typeface="Calibri" panose="020F0502020204030204" charset="0"/>
                        </a:rPr>
                        <a:t>RESTAURANTS</a:t>
                      </a:r>
                    </a:p>
                  </p:txBody>
                </p:sp>
              </p:grpSp>
              <p:pic>
                <p:nvPicPr>
                  <p:cNvPr id="7209" name="Picture 128" descr="download (5)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5014" y="5168"/>
                    <a:ext cx="2126" cy="202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grpSp>
                <p:nvGrpSpPr>
                  <p:cNvPr id="7210" name="Group 130"/>
                  <p:cNvGrpSpPr/>
                  <p:nvPr/>
                </p:nvGrpSpPr>
                <p:grpSpPr>
                  <a:xfrm>
                    <a:off x="7029" y="5038"/>
                    <a:ext cx="2998" cy="2916"/>
                    <a:chOff x="5441" y="5152"/>
                    <a:chExt cx="2998" cy="2916"/>
                  </a:xfrm>
                </p:grpSpPr>
                <p:sp>
                  <p:nvSpPr>
                    <p:cNvPr id="132" name="Rounded Rectangle 131"/>
                    <p:cNvSpPr/>
                    <p:nvPr/>
                  </p:nvSpPr>
                  <p:spPr>
                    <a:xfrm>
                      <a:off x="5441" y="5152"/>
                      <a:ext cx="2998" cy="2916"/>
                    </a:xfrm>
                    <a:prstGeom prst="round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 fontAlgn="auto"/>
                      <a:endParaRPr lang="en-US" sz="1200" strike="noStrike" noProof="1"/>
                    </a:p>
                  </p:txBody>
                </p:sp>
                <p:sp>
                  <p:nvSpPr>
                    <p:cNvPr id="7212" name="Text Box 132"/>
                    <p:cNvSpPr txBox="1"/>
                    <p:nvPr/>
                  </p:nvSpPr>
                  <p:spPr>
                    <a:xfrm>
                      <a:off x="6260" y="7374"/>
                      <a:ext cx="1622" cy="4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 anchor="t" anchorCtr="0">
                      <a:spAutoFit/>
                    </a:bodyPr>
                    <a:lstStyle/>
                    <a:p>
                      <a:r>
                        <a:rPr lang="en-GB" altLang="en-US" sz="1200" b="1">
                          <a:latin typeface="Calibri" panose="020F0502020204030204" charset="0"/>
                        </a:rPr>
                        <a:t>OFFICES</a:t>
                      </a:r>
                    </a:p>
                  </p:txBody>
                </p:sp>
              </p:grpSp>
            </p:grpSp>
            <p:grpSp>
              <p:nvGrpSpPr>
                <p:cNvPr id="7213" name="Group 134"/>
                <p:cNvGrpSpPr/>
                <p:nvPr/>
              </p:nvGrpSpPr>
              <p:grpSpPr>
                <a:xfrm>
                  <a:off x="18483" y="8798"/>
                  <a:ext cx="2998" cy="2916"/>
                  <a:chOff x="18483" y="8798"/>
                  <a:chExt cx="2998" cy="2916"/>
                </a:xfrm>
              </p:grpSpPr>
              <p:grpSp>
                <p:nvGrpSpPr>
                  <p:cNvPr id="7214" name="Group 135"/>
                  <p:cNvGrpSpPr/>
                  <p:nvPr/>
                </p:nvGrpSpPr>
                <p:grpSpPr>
                  <a:xfrm>
                    <a:off x="18483" y="8798"/>
                    <a:ext cx="2998" cy="2916"/>
                    <a:chOff x="16887" y="5199"/>
                    <a:chExt cx="2998" cy="2916"/>
                  </a:xfrm>
                </p:grpSpPr>
                <p:sp>
                  <p:nvSpPr>
                    <p:cNvPr id="137" name="Rounded Rectangle 136"/>
                    <p:cNvSpPr/>
                    <p:nvPr/>
                  </p:nvSpPr>
                  <p:spPr>
                    <a:xfrm>
                      <a:off x="16887" y="5199"/>
                      <a:ext cx="2998" cy="2916"/>
                    </a:xfrm>
                    <a:prstGeom prst="round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 fontAlgn="auto"/>
                      <a:endParaRPr lang="en-US" sz="1200" strike="noStrike" noProof="1"/>
                    </a:p>
                  </p:txBody>
                </p:sp>
                <p:sp>
                  <p:nvSpPr>
                    <p:cNvPr id="7216" name="Text Box 137"/>
                    <p:cNvSpPr txBox="1"/>
                    <p:nvPr/>
                  </p:nvSpPr>
                  <p:spPr>
                    <a:xfrm>
                      <a:off x="17461" y="7435"/>
                      <a:ext cx="2034" cy="49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 anchor="t" anchorCtr="0">
                      <a:spAutoFit/>
                    </a:bodyPr>
                    <a:lstStyle/>
                    <a:p>
                      <a:r>
                        <a:rPr lang="en-GB" altLang="en-US" sz="1200" b="1">
                          <a:latin typeface="Calibri" panose="020F0502020204030204" charset="0"/>
                        </a:rPr>
                        <a:t>FACILITIES</a:t>
                      </a:r>
                    </a:p>
                  </p:txBody>
                </p:sp>
              </p:grpSp>
              <p:pic>
                <p:nvPicPr>
                  <p:cNvPr id="7217" name="Picture 138" descr="download (1)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8901" y="8861"/>
                    <a:ext cx="2145" cy="214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  <p:sp>
              <p:nvSpPr>
                <p:cNvPr id="141" name="Rounded Rectangle 140"/>
                <p:cNvSpPr/>
                <p:nvPr/>
              </p:nvSpPr>
              <p:spPr>
                <a:xfrm>
                  <a:off x="18358" y="5021"/>
                  <a:ext cx="2998" cy="2916"/>
                </a:xfrm>
                <a:prstGeom prst="round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en-US" sz="1200" strike="noStrike" noProof="1"/>
                </a:p>
              </p:txBody>
            </p:sp>
            <p:sp>
              <p:nvSpPr>
                <p:cNvPr id="145" name="Rounded Rectangle 144"/>
                <p:cNvSpPr/>
                <p:nvPr/>
              </p:nvSpPr>
              <p:spPr>
                <a:xfrm>
                  <a:off x="10779" y="5038"/>
                  <a:ext cx="2998" cy="2916"/>
                </a:xfrm>
                <a:prstGeom prst="round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en-US" sz="1200" strike="noStrike" noProof="1"/>
                </a:p>
              </p:txBody>
            </p:sp>
          </p:grpSp>
          <p:pic>
            <p:nvPicPr>
              <p:cNvPr id="7220" name="Picture 146" descr="download (10)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471" y="5345"/>
                <a:ext cx="1877" cy="20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7221" name="Picture 57" descr="showroom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147" y="5320"/>
              <a:ext cx="2481" cy="248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22" name="Text Box 58"/>
            <p:cNvSpPr txBox="1"/>
            <p:nvPr/>
          </p:nvSpPr>
          <p:spPr>
            <a:xfrm>
              <a:off x="21140" y="7542"/>
              <a:ext cx="2618" cy="5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GB" altLang="en-US" sz="1200" b="1">
                  <a:latin typeface="Calibri" panose="020F0502020204030204" charset="0"/>
                </a:rPr>
                <a:t>SHOWROOMS</a:t>
              </a:r>
            </a:p>
          </p:txBody>
        </p:sp>
      </p:grpSp>
      <p:pic>
        <p:nvPicPr>
          <p:cNvPr id="7223" name="Picture 80"/>
          <p:cNvPicPr/>
          <p:nvPr/>
        </p:nvPicPr>
        <p:blipFill>
          <a:blip r:embed="rId14"/>
          <a:stretch>
            <a:fillRect/>
          </a:stretch>
        </p:blipFill>
        <p:spPr>
          <a:xfrm>
            <a:off x="4127500" y="2265363"/>
            <a:ext cx="1081088" cy="98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31"/>
          <p:cNvSpPr txBox="1"/>
          <p:nvPr/>
        </p:nvSpPr>
        <p:spPr>
          <a:xfrm>
            <a:off x="2682240" y="260773"/>
            <a:ext cx="6914726" cy="8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 fontAlgn="auto"/>
            <a:r>
              <a:rPr lang="en-GB" sz="5865" b="1" strike="noStrike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LIGHT COMMERCIALS</a:t>
            </a:r>
          </a:p>
        </p:txBody>
      </p:sp>
      <p:sp>
        <p:nvSpPr>
          <p:cNvPr id="7225" name="Text Box 18"/>
          <p:cNvSpPr txBox="1"/>
          <p:nvPr/>
        </p:nvSpPr>
        <p:spPr>
          <a:xfrm>
            <a:off x="6197600" y="3316288"/>
            <a:ext cx="754063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GB" altLang="en-US" sz="1200" b="1">
                <a:latin typeface="Calibri" panose="020F0502020204030204" charset="0"/>
              </a:rPr>
              <a:t>HOTELS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6232737"/>
            <a:ext cx="12192000" cy="685800"/>
            <a:chOff x="0" y="0"/>
            <a:chExt cx="4856594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l" t="t" r="r" b="b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>
                <a:lnSpc>
                  <a:spcPts val="2660"/>
                </a:lnSpc>
              </a:pPr>
              <a:endParaRPr sz="10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91342" y="6313603"/>
            <a:ext cx="1443681" cy="544388"/>
          </a:xfrm>
          <a:custGeom>
            <a:avLst/>
            <a:gdLst/>
            <a:ahLst/>
            <a:cxnLst/>
            <a:rect l="l" t="t" r="r" b="b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-25400"/>
            <a:ext cx="2919307" cy="37084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940800" y="6372013"/>
            <a:ext cx="3163993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2265">
                <a:solidFill>
                  <a:srgbClr val="FFFFFF"/>
                </a:solidFill>
                <a:latin typeface="Canva Sans" panose="020B0704020202020204"/>
              </a:rPr>
              <a:t>www.kolinphil.com.ph</a:t>
            </a:r>
          </a:p>
        </p:txBody>
      </p:sp>
      <p:sp>
        <p:nvSpPr>
          <p:cNvPr id="16" name="AutoShape 16"/>
          <p:cNvSpPr/>
          <p:nvPr/>
        </p:nvSpPr>
        <p:spPr>
          <a:xfrm>
            <a:off x="9861973" y="177800"/>
            <a:ext cx="2330027" cy="254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9653270" y="81703"/>
            <a:ext cx="2538730" cy="762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13"/>
          <p:cNvSpPr/>
          <p:nvPr/>
        </p:nvSpPr>
        <p:spPr>
          <a:xfrm>
            <a:off x="0" y="423"/>
            <a:ext cx="2919307" cy="37084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2" name="Text Box 1"/>
          <p:cNvSpPr txBox="1"/>
          <p:nvPr/>
        </p:nvSpPr>
        <p:spPr>
          <a:xfrm>
            <a:off x="3596640" y="2775797"/>
            <a:ext cx="227330" cy="106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100"/>
              <a:t>adv/ben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91347" y="1364827"/>
            <a:ext cx="578654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200" b="1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9313" y="2133177"/>
            <a:ext cx="9772650" cy="35517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865" b="1">
                <a:latin typeface="Arial" panose="020B0604020202020204" pitchFamily="34" charset="0"/>
                <a:cs typeface="Arial" panose="020B0604020202020204" pitchFamily="34" charset="0"/>
              </a:rPr>
              <a:t>Space Utilization:</a:t>
            </a:r>
            <a:r>
              <a:rPr lang="en-US" sz="1865">
                <a:latin typeface="Arial" panose="020B0604020202020204" pitchFamily="34" charset="0"/>
                <a:cs typeface="Arial" panose="020B0604020202020204" pitchFamily="34" charset="0"/>
              </a:rPr>
              <a:t> Optimizes room space by making it suitable for areas with limited wall or ceiling space.</a:t>
            </a:r>
          </a:p>
          <a:p>
            <a:pPr algn="l"/>
            <a:endParaRPr lang="en-US" sz="186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65" b="1">
                <a:latin typeface="Arial" panose="020B0604020202020204" pitchFamily="34" charset="0"/>
                <a:cs typeface="Arial" panose="020B0604020202020204" pitchFamily="34" charset="0"/>
              </a:rPr>
              <a:t>Easy Installation:</a:t>
            </a:r>
            <a:r>
              <a:rPr lang="en-US" sz="1865">
                <a:latin typeface="Arial" panose="020B0604020202020204" pitchFamily="34" charset="0"/>
                <a:cs typeface="Arial" panose="020B0604020202020204" pitchFamily="34" charset="0"/>
              </a:rPr>
              <a:t> Floor-mounted units are generally easier to install, often requiring minimal modifications to the existing infrastructure.</a:t>
            </a:r>
          </a:p>
          <a:p>
            <a:pPr algn="l"/>
            <a:endParaRPr lang="en-US" sz="1865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65" b="1">
                <a:latin typeface="Arial" panose="020B0604020202020204" pitchFamily="34" charset="0"/>
                <a:cs typeface="Arial" panose="020B0604020202020204" pitchFamily="34" charset="0"/>
              </a:rPr>
              <a:t>Enhanced Air Circulation:</a:t>
            </a:r>
            <a:r>
              <a:rPr lang="en-US" sz="1865">
                <a:latin typeface="Arial" panose="020B0604020202020204" pitchFamily="34" charset="0"/>
                <a:cs typeface="Arial" panose="020B0604020202020204" pitchFamily="34" charset="0"/>
              </a:rPr>
              <a:t> Offers improved air circulation at a lower level, effectively distributing conditioned air across the room for consistent comfort.</a:t>
            </a:r>
          </a:p>
        </p:txBody>
      </p:sp>
      <p:pic>
        <p:nvPicPr>
          <p:cNvPr id="8" name="Picture 7" descr="Floor mounte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3417" y="180340"/>
            <a:ext cx="6992620" cy="800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4"/>
          <p:cNvGrpSpPr/>
          <p:nvPr/>
        </p:nvGrpSpPr>
        <p:grpSpPr>
          <a:xfrm>
            <a:off x="0" y="6232525"/>
            <a:ext cx="12192000" cy="685800"/>
            <a:chOff x="0" y="0"/>
            <a:chExt cx="4856594" cy="270933"/>
          </a:xfrm>
        </p:grpSpPr>
        <p:sp>
          <p:nvSpPr>
            <p:cNvPr id="9218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0" t="0" r="0" b="0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9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3866" tIns="33866" rIns="33866" bIns="33866" anchor="ctr" anchorCtr="0"/>
            <a:lstStyle/>
            <a:p>
              <a:pPr algn="ctr">
                <a:lnSpc>
                  <a:spcPts val="2665"/>
                </a:lnSpc>
              </a:pPr>
              <a:endParaRPr lang="en-US" sz="1200">
                <a:latin typeface="Calibri" panose="020F0502020204030204" charset="0"/>
              </a:endParaRPr>
            </a:p>
          </p:txBody>
        </p:sp>
      </p:grpSp>
      <p:sp>
        <p:nvSpPr>
          <p:cNvPr id="9220" name="Freeform 12"/>
          <p:cNvSpPr/>
          <p:nvPr/>
        </p:nvSpPr>
        <p:spPr>
          <a:xfrm>
            <a:off x="192088" y="6313488"/>
            <a:ext cx="1443037" cy="544512"/>
          </a:xfrm>
          <a:custGeom>
            <a:avLst/>
            <a:gdLst/>
            <a:ahLst/>
            <a:cxnLst/>
            <a:rect l="0" t="0" r="0" b="0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221" name="Freeform 13"/>
          <p:cNvSpPr/>
          <p:nvPr/>
        </p:nvSpPr>
        <p:spPr>
          <a:xfrm>
            <a:off x="0" y="-25400"/>
            <a:ext cx="2919413" cy="371475"/>
          </a:xfrm>
          <a:custGeom>
            <a:avLst/>
            <a:gdLst/>
            <a:ahLst/>
            <a:cxnLst/>
            <a:rect l="0" t="0" r="0" b="0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940800" y="6372225"/>
            <a:ext cx="3163888" cy="609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auto">
              <a:lnSpc>
                <a:spcPts val="4760"/>
              </a:lnSpc>
            </a:pPr>
            <a:r>
              <a:rPr lang="en-US" sz="2265" noProof="1">
                <a:solidFill>
                  <a:srgbClr val="FFFFFF"/>
                </a:solidFill>
                <a:latin typeface="Canva Sans" panose="020B0704020202020204"/>
                <a:ea typeface="+mn-ea"/>
                <a:cs typeface="+mn-cs"/>
              </a:rPr>
              <a:t>www.kolinphil.com.ph</a:t>
            </a:r>
            <a:endParaRPr lang="en-US" sz="2265" noProof="1">
              <a:solidFill>
                <a:srgbClr val="FFFFFF"/>
              </a:solidFill>
              <a:latin typeface="Canva Sans" panose="020B0704020202020204"/>
            </a:endParaRPr>
          </a:p>
        </p:txBody>
      </p:sp>
      <p:sp>
        <p:nvSpPr>
          <p:cNvPr id="9223" name="AutoShape 16"/>
          <p:cNvSpPr/>
          <p:nvPr/>
        </p:nvSpPr>
        <p:spPr>
          <a:xfrm>
            <a:off x="9861550" y="177800"/>
            <a:ext cx="2330450" cy="3175"/>
          </a:xfrm>
          <a:prstGeom prst="line">
            <a:avLst/>
          </a:prstGeom>
          <a:ln w="95250" cap="flat" cmpd="sng">
            <a:solidFill>
              <a:srgbClr val="F1622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24" name="AutoShape 17"/>
          <p:cNvSpPr/>
          <p:nvPr/>
        </p:nvSpPr>
        <p:spPr>
          <a:xfrm>
            <a:off x="9653588" y="80963"/>
            <a:ext cx="2538412" cy="7937"/>
          </a:xfrm>
          <a:prstGeom prst="line">
            <a:avLst/>
          </a:prstGeom>
          <a:ln w="95250" cap="flat" cmpd="sng">
            <a:solidFill>
              <a:srgbClr val="F1622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25" name="Freeform 13"/>
          <p:cNvSpPr/>
          <p:nvPr/>
        </p:nvSpPr>
        <p:spPr>
          <a:xfrm>
            <a:off x="0" y="0"/>
            <a:ext cx="2919413" cy="371475"/>
          </a:xfrm>
          <a:custGeom>
            <a:avLst/>
            <a:gdLst/>
            <a:ahLst/>
            <a:cxnLst/>
            <a:rect l="0" t="0" r="0" b="0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9226" name="Picture 6" descr="Floor mounte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2888" y="180975"/>
            <a:ext cx="6992937" cy="58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5125085" y="858520"/>
            <a:ext cx="3056255" cy="64516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softEdge rad="1016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/>
            <a:r>
              <a:rPr lang="en-GB" altLang="en-US" sz="3600" b="1" strike="noStrike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</p:txBody>
      </p:sp>
      <p:pic>
        <p:nvPicPr>
          <p:cNvPr id="2" name="Picture 1" descr="KLG-SF40-WBR-Remot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713" y="1700213"/>
            <a:ext cx="458788" cy="1357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s 9"/>
          <p:cNvSpPr/>
          <p:nvPr/>
        </p:nvSpPr>
        <p:spPr>
          <a:xfrm>
            <a:off x="3263900" y="2651125"/>
            <a:ext cx="1862138" cy="1971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200" strike="noStrike" noProof="1"/>
          </a:p>
        </p:txBody>
      </p:sp>
      <p:pic>
        <p:nvPicPr>
          <p:cNvPr id="9230" name="Picture 8" descr="Floor Mounted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95275" y="1000125"/>
            <a:ext cx="3683000" cy="52117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31" name="Group 33"/>
          <p:cNvGrpSpPr/>
          <p:nvPr/>
        </p:nvGrpSpPr>
        <p:grpSpPr>
          <a:xfrm>
            <a:off x="2933700" y="1733550"/>
            <a:ext cx="8455025" cy="4156075"/>
            <a:chOff x="8730" y="5841"/>
            <a:chExt cx="12132" cy="7705"/>
          </a:xfrm>
        </p:grpSpPr>
        <p:grpSp>
          <p:nvGrpSpPr>
            <p:cNvPr id="23" name="Group 22"/>
            <p:cNvGrpSpPr/>
            <p:nvPr/>
          </p:nvGrpSpPr>
          <p:grpSpPr>
            <a:xfrm>
              <a:off x="8730" y="5842"/>
              <a:ext cx="12132" cy="7704"/>
              <a:chOff x="8734" y="5836"/>
              <a:chExt cx="9680" cy="6328"/>
            </a:xfrm>
          </p:grpSpPr>
          <p:pic>
            <p:nvPicPr>
              <p:cNvPr id="11" name="Picture 10" descr="4 way swi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132" y="9284"/>
                <a:ext cx="2880" cy="28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0"/>
              </a:effectLst>
            </p:spPr>
          </p:pic>
          <p:pic>
            <p:nvPicPr>
              <p:cNvPr id="18" name="Picture 17" descr="r3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34" y="9281"/>
                <a:ext cx="2880" cy="28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0"/>
              </a:effectLst>
            </p:spPr>
          </p:pic>
          <p:pic>
            <p:nvPicPr>
              <p:cNvPr id="20" name="Picture 19" descr="full capacity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534" y="5843"/>
                <a:ext cx="2880" cy="28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0"/>
              </a:effectLst>
            </p:spPr>
          </p:pic>
          <p:pic>
            <p:nvPicPr>
              <p:cNvPr id="21" name="Picture 20" descr="self diagnosis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530" y="9275"/>
                <a:ext cx="2880" cy="28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0"/>
              </a:effectLst>
            </p:spPr>
          </p:pic>
          <p:pic>
            <p:nvPicPr>
              <p:cNvPr id="22" name="Picture 21" descr="full dc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132" y="5836"/>
                <a:ext cx="2880" cy="28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0"/>
              </a:effectLst>
            </p:spPr>
          </p:pic>
        </p:grpSp>
        <p:sp>
          <p:nvSpPr>
            <p:cNvPr id="26" name="Rounded Rectangle 25"/>
            <p:cNvSpPr/>
            <p:nvPr/>
          </p:nvSpPr>
          <p:spPr>
            <a:xfrm>
              <a:off x="13324" y="8441"/>
              <a:ext cx="2841" cy="437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GB" altLang="en-US" sz="1400" b="1" strike="noStrike" noProof="1">
                  <a:solidFill>
                    <a:schemeClr val="tx1"/>
                  </a:solidFill>
                  <a:latin typeface="Calibri" panose="020F0502020204030204" charset="0"/>
                  <a:cs typeface="Calibri" panose="020F0502020204030204" charset="0"/>
                </a:rPr>
                <a:t>FULL DC INVERTER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7350" y="8400"/>
              <a:ext cx="3270" cy="795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GB" altLang="en-US" sz="1400" b="1" strike="noStrike" noProof="1">
                  <a:solidFill>
                    <a:schemeClr val="tx1"/>
                  </a:solidFill>
                  <a:latin typeface="Calibri" panose="020F0502020204030204" charset="0"/>
                  <a:cs typeface="Calibri" panose="020F0502020204030204" charset="0"/>
                </a:rPr>
                <a:t>HIGH COOLING CAPACITY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9055" y="12523"/>
              <a:ext cx="2948" cy="794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GB" altLang="en-US" sz="1400" b="1" strike="noStrike" noProof="1">
                  <a:solidFill>
                    <a:schemeClr val="tx1"/>
                  </a:solidFill>
                  <a:latin typeface="Calibri" panose="020F0502020204030204" charset="0"/>
                  <a:cs typeface="Calibri" panose="020F0502020204030204" charset="0"/>
                </a:rPr>
                <a:t>LOW GWP REFRIGERANT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266" y="12636"/>
              <a:ext cx="2948" cy="67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GB" altLang="en-US" sz="1400" b="1" strike="noStrike" noProof="1">
                  <a:solidFill>
                    <a:schemeClr val="tx1"/>
                  </a:solidFill>
                  <a:latin typeface="Calibri" panose="020F0502020204030204" charset="0"/>
                  <a:cs typeface="Calibri" panose="020F0502020204030204" charset="0"/>
                </a:rPr>
                <a:t>AUTO SWING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7584" y="12636"/>
              <a:ext cx="2948" cy="794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GB" altLang="en-US" sz="1400" b="1" strike="noStrike" noProof="1">
                  <a:solidFill>
                    <a:schemeClr val="tx1"/>
                  </a:solidFill>
                  <a:latin typeface="Calibri" panose="020F0502020204030204" charset="0"/>
                  <a:cs typeface="Calibri" panose="020F0502020204030204" charset="0"/>
                </a:rPr>
                <a:t>SELF-DIAGNOSIS</a:t>
              </a:r>
            </a:p>
          </p:txBody>
        </p:sp>
      </p:grpSp>
      <p:pic>
        <p:nvPicPr>
          <p:cNvPr id="24" name="Picture 23" descr="EWP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59125" y="1852613"/>
            <a:ext cx="2382838" cy="17256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Rounded Rectangle 24"/>
          <p:cNvSpPr/>
          <p:nvPr/>
        </p:nvSpPr>
        <p:spPr>
          <a:xfrm>
            <a:off x="3328988" y="3303588"/>
            <a:ext cx="1979613" cy="2349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GB" altLang="en-US" sz="1400" b="1" strike="noStrike" noProof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EWPE APP</a:t>
            </a: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4"/>
          <p:cNvGrpSpPr/>
          <p:nvPr/>
        </p:nvGrpSpPr>
        <p:grpSpPr>
          <a:xfrm>
            <a:off x="0" y="6232525"/>
            <a:ext cx="12192000" cy="685800"/>
            <a:chOff x="0" y="0"/>
            <a:chExt cx="4856594" cy="270933"/>
          </a:xfrm>
        </p:grpSpPr>
        <p:sp>
          <p:nvSpPr>
            <p:cNvPr id="11266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0" t="0" r="0" b="0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7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3866" tIns="33866" rIns="33866" bIns="33866" anchor="ctr" anchorCtr="0"/>
            <a:lstStyle/>
            <a:p>
              <a:pPr algn="ctr">
                <a:lnSpc>
                  <a:spcPts val="2665"/>
                </a:lnSpc>
              </a:pPr>
              <a:endParaRPr lang="en-US" sz="1200">
                <a:latin typeface="Calibri" panose="020F0502020204030204" charset="0"/>
              </a:endParaRPr>
            </a:p>
          </p:txBody>
        </p:sp>
      </p:grpSp>
      <p:sp>
        <p:nvSpPr>
          <p:cNvPr id="11268" name="Freeform 12"/>
          <p:cNvSpPr/>
          <p:nvPr/>
        </p:nvSpPr>
        <p:spPr>
          <a:xfrm>
            <a:off x="192088" y="6313488"/>
            <a:ext cx="1443037" cy="544512"/>
          </a:xfrm>
          <a:custGeom>
            <a:avLst/>
            <a:gdLst/>
            <a:ahLst/>
            <a:cxnLst/>
            <a:rect l="0" t="0" r="0" b="0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Freeform 13"/>
          <p:cNvSpPr/>
          <p:nvPr/>
        </p:nvSpPr>
        <p:spPr>
          <a:xfrm>
            <a:off x="0" y="-25400"/>
            <a:ext cx="2919413" cy="371475"/>
          </a:xfrm>
          <a:custGeom>
            <a:avLst/>
            <a:gdLst/>
            <a:ahLst/>
            <a:cxnLst/>
            <a:rect l="0" t="0" r="0" b="0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940800" y="6372225"/>
            <a:ext cx="3163888" cy="609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auto">
              <a:lnSpc>
                <a:spcPts val="4760"/>
              </a:lnSpc>
            </a:pPr>
            <a:r>
              <a:rPr lang="en-US" sz="2265" noProof="1">
                <a:solidFill>
                  <a:srgbClr val="FFFFFF"/>
                </a:solidFill>
                <a:latin typeface="Canva Sans" panose="020B0704020202020204"/>
                <a:ea typeface="+mn-ea"/>
                <a:cs typeface="+mn-cs"/>
              </a:rPr>
              <a:t>www.kolinphil.com.ph</a:t>
            </a:r>
            <a:endParaRPr lang="en-US" sz="2265" noProof="1">
              <a:solidFill>
                <a:srgbClr val="FFFFFF"/>
              </a:solidFill>
              <a:latin typeface="Canva Sans" panose="020B0704020202020204"/>
            </a:endParaRPr>
          </a:p>
        </p:txBody>
      </p:sp>
      <p:sp>
        <p:nvSpPr>
          <p:cNvPr id="11271" name="AutoShape 16"/>
          <p:cNvSpPr/>
          <p:nvPr/>
        </p:nvSpPr>
        <p:spPr>
          <a:xfrm>
            <a:off x="9861550" y="177800"/>
            <a:ext cx="2330450" cy="3175"/>
          </a:xfrm>
          <a:prstGeom prst="line">
            <a:avLst/>
          </a:prstGeom>
          <a:ln w="95250" cap="flat" cmpd="sng">
            <a:solidFill>
              <a:srgbClr val="F1622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72" name="AutoShape 17"/>
          <p:cNvSpPr/>
          <p:nvPr/>
        </p:nvSpPr>
        <p:spPr>
          <a:xfrm>
            <a:off x="9653588" y="80963"/>
            <a:ext cx="2538412" cy="7937"/>
          </a:xfrm>
          <a:prstGeom prst="line">
            <a:avLst/>
          </a:prstGeom>
          <a:ln w="95250" cap="flat" cmpd="sng">
            <a:solidFill>
              <a:srgbClr val="F1622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73" name="Freeform 13"/>
          <p:cNvSpPr/>
          <p:nvPr/>
        </p:nvSpPr>
        <p:spPr>
          <a:xfrm>
            <a:off x="0" y="0"/>
            <a:ext cx="2919413" cy="371475"/>
          </a:xfrm>
          <a:custGeom>
            <a:avLst/>
            <a:gdLst/>
            <a:ahLst/>
            <a:cxnLst/>
            <a:rect l="0" t="0" r="0" b="0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1274" name="Picture 6" descr="Floor mounte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2888" y="180975"/>
            <a:ext cx="6992937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6494145" y="1257935"/>
            <a:ext cx="3368040" cy="64516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softEdge rad="1016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/>
            <a:r>
              <a:rPr lang="en-GB" altLang="en-US" sz="3600" b="1" strike="noStrike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168" name="Text Box 167"/>
          <p:cNvSpPr txBox="1"/>
          <p:nvPr/>
        </p:nvSpPr>
        <p:spPr>
          <a:xfrm>
            <a:off x="2308225" y="1908175"/>
            <a:ext cx="2409825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/>
            <a:r>
              <a:rPr lang="en-GB" sz="2000" b="1" strike="noStrike" noProof="1" smtClean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KL-IF60-G6H1M32</a:t>
            </a:r>
          </a:p>
        </p:txBody>
      </p:sp>
      <p:pic>
        <p:nvPicPr>
          <p:cNvPr id="2" name="Picture 1" descr="KLG-SF40-WBR-Remot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713" y="1700213"/>
            <a:ext cx="458788" cy="1357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s 9"/>
          <p:cNvSpPr/>
          <p:nvPr/>
        </p:nvSpPr>
        <p:spPr>
          <a:xfrm>
            <a:off x="3263900" y="2651125"/>
            <a:ext cx="1862138" cy="1971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200" strike="noStrike" noProof="1"/>
          </a:p>
        </p:txBody>
      </p:sp>
      <p:pic>
        <p:nvPicPr>
          <p:cNvPr id="11279" name="Picture 8" descr="Floor Mounted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06387" y="622300"/>
            <a:ext cx="3683000" cy="548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0" name="Picture 13" descr="Capture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8225" y="3352800"/>
            <a:ext cx="2781300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6" descr="le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0570" y="2430145"/>
            <a:ext cx="2299970" cy="2520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30" name="Rounded Rectangle 29"/>
          <p:cNvSpPr/>
          <p:nvPr/>
        </p:nvSpPr>
        <p:spPr>
          <a:xfrm>
            <a:off x="6074410" y="4376738"/>
            <a:ext cx="1811338" cy="36353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GB" altLang="en-US" sz="1335" b="1" strike="noStrike" noProof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LED DISPLAY</a:t>
            </a:r>
          </a:p>
        </p:txBody>
      </p:sp>
      <p:pic>
        <p:nvPicPr>
          <p:cNvPr id="33" name="Picture 32" descr="24 hrs time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2315" y="2429510"/>
            <a:ext cx="2377440" cy="2521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35" name="Rounded Rectangle 34"/>
          <p:cNvSpPr/>
          <p:nvPr/>
        </p:nvSpPr>
        <p:spPr>
          <a:xfrm>
            <a:off x="8645525" y="4376738"/>
            <a:ext cx="1811338" cy="36353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GB" altLang="en-US" sz="1335" b="1" strike="noStrike" noProof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24 HOURS TIMER</a:t>
            </a: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4"/>
          <p:cNvGrpSpPr/>
          <p:nvPr/>
        </p:nvGrpSpPr>
        <p:grpSpPr>
          <a:xfrm>
            <a:off x="0" y="6232525"/>
            <a:ext cx="12192000" cy="685800"/>
            <a:chOff x="0" y="0"/>
            <a:chExt cx="4856594" cy="270933"/>
          </a:xfrm>
        </p:grpSpPr>
        <p:sp>
          <p:nvSpPr>
            <p:cNvPr id="11266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0" t="0" r="0" b="0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7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3866" tIns="33866" rIns="33866" bIns="33866" anchor="ctr" anchorCtr="0"/>
            <a:lstStyle/>
            <a:p>
              <a:pPr algn="ctr">
                <a:lnSpc>
                  <a:spcPts val="2665"/>
                </a:lnSpc>
              </a:pPr>
              <a:endParaRPr lang="en-US" sz="1200">
                <a:latin typeface="Calibri" panose="020F0502020204030204" charset="0"/>
              </a:endParaRPr>
            </a:p>
          </p:txBody>
        </p:sp>
      </p:grpSp>
      <p:sp>
        <p:nvSpPr>
          <p:cNvPr id="11268" name="Freeform 12"/>
          <p:cNvSpPr/>
          <p:nvPr/>
        </p:nvSpPr>
        <p:spPr>
          <a:xfrm>
            <a:off x="192088" y="6313488"/>
            <a:ext cx="1443037" cy="544512"/>
          </a:xfrm>
          <a:custGeom>
            <a:avLst/>
            <a:gdLst/>
            <a:ahLst/>
            <a:cxnLst/>
            <a:rect l="0" t="0" r="0" b="0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Freeform 13"/>
          <p:cNvSpPr/>
          <p:nvPr/>
        </p:nvSpPr>
        <p:spPr>
          <a:xfrm>
            <a:off x="0" y="-25400"/>
            <a:ext cx="2919413" cy="371475"/>
          </a:xfrm>
          <a:custGeom>
            <a:avLst/>
            <a:gdLst/>
            <a:ahLst/>
            <a:cxnLst/>
            <a:rect l="0" t="0" r="0" b="0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940800" y="6372225"/>
            <a:ext cx="3163888" cy="609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auto">
              <a:lnSpc>
                <a:spcPts val="4760"/>
              </a:lnSpc>
            </a:pPr>
            <a:r>
              <a:rPr lang="en-US" sz="2265" noProof="1">
                <a:solidFill>
                  <a:srgbClr val="FFFFFF"/>
                </a:solidFill>
                <a:latin typeface="Canva Sans" panose="020B0704020202020204"/>
                <a:ea typeface="+mn-ea"/>
                <a:cs typeface="+mn-cs"/>
              </a:rPr>
              <a:t>www.kolinphil.com.ph</a:t>
            </a:r>
            <a:endParaRPr lang="en-US" sz="2265" noProof="1">
              <a:solidFill>
                <a:srgbClr val="FFFFFF"/>
              </a:solidFill>
              <a:latin typeface="Canva Sans" panose="020B0704020202020204"/>
            </a:endParaRPr>
          </a:p>
        </p:txBody>
      </p:sp>
      <p:sp>
        <p:nvSpPr>
          <p:cNvPr id="11271" name="AutoShape 16"/>
          <p:cNvSpPr/>
          <p:nvPr/>
        </p:nvSpPr>
        <p:spPr>
          <a:xfrm>
            <a:off x="9861550" y="177800"/>
            <a:ext cx="2330450" cy="3175"/>
          </a:xfrm>
          <a:prstGeom prst="line">
            <a:avLst/>
          </a:prstGeom>
          <a:ln w="95250" cap="flat" cmpd="sng">
            <a:solidFill>
              <a:srgbClr val="F1622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72" name="AutoShape 17"/>
          <p:cNvSpPr/>
          <p:nvPr/>
        </p:nvSpPr>
        <p:spPr>
          <a:xfrm>
            <a:off x="9653588" y="80963"/>
            <a:ext cx="2538412" cy="7937"/>
          </a:xfrm>
          <a:prstGeom prst="line">
            <a:avLst/>
          </a:prstGeom>
          <a:ln w="95250" cap="flat" cmpd="sng">
            <a:solidFill>
              <a:srgbClr val="F1622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73" name="Freeform 13"/>
          <p:cNvSpPr/>
          <p:nvPr/>
        </p:nvSpPr>
        <p:spPr>
          <a:xfrm>
            <a:off x="0" y="0"/>
            <a:ext cx="2919413" cy="371475"/>
          </a:xfrm>
          <a:custGeom>
            <a:avLst/>
            <a:gdLst/>
            <a:ahLst/>
            <a:cxnLst/>
            <a:rect l="0" t="0" r="0" b="0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1274" name="Picture 6" descr="Floor mounte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2888" y="180975"/>
            <a:ext cx="6992937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ane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7310" y="1523365"/>
            <a:ext cx="8164830" cy="4046220"/>
          </a:xfrm>
          <a:prstGeom prst="rect">
            <a:avLst/>
          </a:prstGeom>
        </p:spPr>
      </p:pic>
      <p:pic>
        <p:nvPicPr>
          <p:cNvPr id="2" name="Picture 1" descr="remot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050" y="981075"/>
            <a:ext cx="1696720" cy="50298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4"/>
          <p:cNvGrpSpPr/>
          <p:nvPr/>
        </p:nvGrpSpPr>
        <p:grpSpPr>
          <a:xfrm>
            <a:off x="0" y="6232525"/>
            <a:ext cx="12192000" cy="685800"/>
            <a:chOff x="0" y="0"/>
            <a:chExt cx="4856594" cy="270933"/>
          </a:xfrm>
        </p:grpSpPr>
        <p:sp>
          <p:nvSpPr>
            <p:cNvPr id="13314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0" t="0" r="0" b="0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3866" tIns="33866" rIns="33866" bIns="33866" anchor="ctr" anchorCtr="0"/>
            <a:lstStyle/>
            <a:p>
              <a:pPr algn="ctr">
                <a:lnSpc>
                  <a:spcPts val="2665"/>
                </a:lnSpc>
              </a:pPr>
              <a:endParaRPr lang="en-US" sz="1200">
                <a:latin typeface="Calibri" panose="020F0502020204030204" charset="0"/>
              </a:endParaRPr>
            </a:p>
          </p:txBody>
        </p:sp>
      </p:grpSp>
      <p:sp>
        <p:nvSpPr>
          <p:cNvPr id="13316" name="Freeform 12"/>
          <p:cNvSpPr/>
          <p:nvPr/>
        </p:nvSpPr>
        <p:spPr>
          <a:xfrm>
            <a:off x="142875" y="6302375"/>
            <a:ext cx="1444625" cy="544513"/>
          </a:xfrm>
          <a:custGeom>
            <a:avLst/>
            <a:gdLst/>
            <a:ahLst/>
            <a:cxnLst/>
            <a:rect l="0" t="0" r="0" b="0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Freeform 13"/>
          <p:cNvSpPr/>
          <p:nvPr/>
        </p:nvSpPr>
        <p:spPr>
          <a:xfrm>
            <a:off x="0" y="-25400"/>
            <a:ext cx="2919413" cy="371475"/>
          </a:xfrm>
          <a:custGeom>
            <a:avLst/>
            <a:gdLst/>
            <a:ahLst/>
            <a:cxnLst/>
            <a:rect l="0" t="0" r="0" b="0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940800" y="6372225"/>
            <a:ext cx="3163888" cy="609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auto">
              <a:lnSpc>
                <a:spcPts val="4760"/>
              </a:lnSpc>
            </a:pPr>
            <a:r>
              <a:rPr lang="en-US" sz="2265" noProof="1">
                <a:solidFill>
                  <a:srgbClr val="FFFFFF"/>
                </a:solidFill>
                <a:latin typeface="Canva Sans" panose="020B0704020202020204"/>
                <a:ea typeface="+mn-ea"/>
                <a:cs typeface="+mn-cs"/>
              </a:rPr>
              <a:t>www.kolinphil.com.ph</a:t>
            </a:r>
            <a:endParaRPr lang="en-US" sz="2265" noProof="1">
              <a:solidFill>
                <a:srgbClr val="FFFFFF"/>
              </a:solidFill>
              <a:latin typeface="Canva Sans" panose="020B0704020202020204"/>
            </a:endParaRPr>
          </a:p>
        </p:txBody>
      </p:sp>
      <p:sp>
        <p:nvSpPr>
          <p:cNvPr id="13319" name="AutoShape 16"/>
          <p:cNvSpPr/>
          <p:nvPr/>
        </p:nvSpPr>
        <p:spPr>
          <a:xfrm>
            <a:off x="9861550" y="177800"/>
            <a:ext cx="2330450" cy="3175"/>
          </a:xfrm>
          <a:prstGeom prst="line">
            <a:avLst/>
          </a:prstGeom>
          <a:ln w="95250" cap="flat" cmpd="sng">
            <a:solidFill>
              <a:srgbClr val="F1622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20" name="AutoShape 17"/>
          <p:cNvSpPr/>
          <p:nvPr/>
        </p:nvSpPr>
        <p:spPr>
          <a:xfrm>
            <a:off x="9653588" y="80963"/>
            <a:ext cx="2538412" cy="7937"/>
          </a:xfrm>
          <a:prstGeom prst="line">
            <a:avLst/>
          </a:prstGeom>
          <a:ln w="95250" cap="flat" cmpd="sng">
            <a:solidFill>
              <a:srgbClr val="F16224"/>
            </a:solidFill>
            <a:prstDash val="solid"/>
            <a:round/>
            <a:headEnd type="none" w="sm" len="sm"/>
            <a:tailEnd type="none" w="sm" len="sm"/>
          </a:ln>
        </p:spPr>
      </p:sp>
      <p:graphicFrame>
        <p:nvGraphicFramePr>
          <p:cNvPr id="14" name="Table 13"/>
          <p:cNvGraphicFramePr/>
          <p:nvPr/>
        </p:nvGraphicFramePr>
        <p:xfrm>
          <a:off x="1587500" y="390525"/>
          <a:ext cx="9647555" cy="5629910"/>
        </p:xfrm>
        <a:graphic>
          <a:graphicData uri="http://schemas.openxmlformats.org/drawingml/2006/table">
            <a:tbl>
              <a:tblPr firstRow="1" bandRow="1" bandCol="1">
                <a:tableStyleId>{912C8C85-51F0-491E-9774-3900AFEF0FD7}</a:tableStyleId>
              </a:tblPr>
              <a:tblGrid>
                <a:gridCol w="5034280"/>
                <a:gridCol w="4613275"/>
              </a:tblGrid>
              <a:tr h="495935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GB" altLang="en-US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Specification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altLang="zh-CN" sz="1200" b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0960" marR="60960" marT="30480" marB="30480"/>
                </a:tc>
              </a:tr>
              <a:tr h="2571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KL-IF60-G6H1M32</a:t>
                      </a:r>
                    </a:p>
                  </a:txBody>
                  <a:tcPr marL="12700" marR="12700" marT="12700" anchor="ctr"/>
                </a:tc>
              </a:tr>
              <a:tr h="241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 Capacity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 hp / 5 TR</a:t>
                      </a:r>
                    </a:p>
                  </a:txBody>
                  <a:tcPr marL="12700" marR="12700" marT="12700" anchor="ctr"/>
                </a:tc>
              </a:tr>
              <a:tr h="2178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Cooling Capacity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58,140 (12,960 - 61,200) kJ/h</a:t>
                      </a:r>
                    </a:p>
                  </a:txBody>
                  <a:tcPr marL="12700" marR="12700" marT="12700" anchor="ctr"/>
                </a:tc>
              </a:tr>
              <a:tr h="2108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Supply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Ph / 230 V / 60 Hz</a:t>
                      </a:r>
                    </a:p>
                  </a:txBody>
                  <a:tcPr marL="12700" marR="12700" marT="12700" anchor="ctr"/>
                </a:tc>
              </a:tr>
              <a:tr h="2832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Input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 (830 - 5,200) W</a:t>
                      </a:r>
                    </a:p>
                  </a:txBody>
                  <a:tcPr marL="12700" marR="12700" marT="12700" anchor="ctr"/>
                </a:tc>
              </a:tr>
              <a:tr h="241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Current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A</a:t>
                      </a:r>
                    </a:p>
                  </a:txBody>
                  <a:tcPr marL="12700" marR="12700" marT="12700" anchor="ctr"/>
                </a:tc>
              </a:tr>
              <a:tr h="241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Refrigerant (Type / Charge)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R32 / 2.7 kg</a:t>
                      </a:r>
                    </a:p>
                  </a:txBody>
                  <a:tcPr marL="12700" marR="12700" marT="12700" anchor="ctr"/>
                </a:tc>
              </a:tr>
              <a:tr h="241935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INDOOR UNIT</a:t>
                      </a:r>
                    </a:p>
                  </a:txBody>
                  <a:tcPr marL="12700" marR="12700" marT="127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234" marR="4234" marT="4233" marB="0" anchor="ctr" horzOverflow="overflow"/>
                </a:tc>
              </a:tr>
              <a:tr h="2425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Airflow (Hi / M / Lo)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1,950 / 1,750 / 1,650 m</a:t>
                      </a:r>
                      <a:r>
                        <a:rPr lang="en-US" sz="1200" b="0" baseline="30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</a:t>
                      </a:r>
                    </a:p>
                  </a:txBody>
                  <a:tcPr marL="12700" marR="12700" marT="12700" anchor="ctr"/>
                </a:tc>
              </a:tr>
              <a:tr h="2419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Sound Pressure Level (Hi / M / Lo)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/ 49 / 47 dB(A)</a:t>
                      </a:r>
                    </a:p>
                  </a:txBody>
                  <a:tcPr marL="12700" marR="12700" marT="12700" anchor="ctr"/>
                </a:tc>
              </a:tr>
              <a:tr h="2419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Dimension (WxDxH)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 x 411 x 1882 mm</a:t>
                      </a:r>
                    </a:p>
                  </a:txBody>
                  <a:tcPr marL="12700" marR="12700" marT="12700" anchor="ctr"/>
                </a:tc>
              </a:tr>
              <a:tr h="2419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 Dimension (WxDxH)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718 x 485 x 2128mm </a:t>
                      </a:r>
                    </a:p>
                  </a:txBody>
                  <a:tcPr marL="12700" marR="12700" marT="12700" anchor="ctr"/>
                </a:tc>
              </a:tr>
              <a:tr h="241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Weight (Net / Gross)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/ 69 kg</a:t>
                      </a:r>
                    </a:p>
                  </a:txBody>
                  <a:tcPr marL="12700" marR="12700" marT="12700" anchor="ctr"/>
                </a:tc>
              </a:tr>
              <a:tr h="241935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Outdoor Unit</a:t>
                      </a:r>
                    </a:p>
                  </a:txBody>
                  <a:tcPr marL="12700" marR="12700" marT="127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9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Dimension (WxDxH)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1020 x 427 x 820 mm</a:t>
                      </a:r>
                    </a:p>
                  </a:txBody>
                  <a:tcPr marL="12700" marR="12700" marT="12700" anchor="ctr"/>
                </a:tc>
              </a:tr>
              <a:tr h="2419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 Dimension (WxDxH)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1093 x 497 x 885 mm</a:t>
                      </a:r>
                    </a:p>
                  </a:txBody>
                  <a:tcPr marL="12700" marR="12700" marT="12700" anchor="ctr"/>
                </a:tc>
              </a:tr>
              <a:tr h="2425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Weight (Net / Gross)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/ 76 kg</a:t>
                      </a:r>
                    </a:p>
                  </a:txBody>
                  <a:tcPr marL="12700" marR="12700" marT="12700" anchor="ctr"/>
                </a:tc>
              </a:tr>
              <a:tr h="241935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Tube Size</a:t>
                      </a:r>
                    </a:p>
                  </a:txBody>
                  <a:tcPr marL="12700" marR="12700" marT="127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Side / Low Side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3/8'' / 5/8''</a:t>
                      </a:r>
                    </a:p>
                  </a:txBody>
                  <a:tcPr marL="12700" marR="12700" marT="12700" anchor="ctr"/>
                </a:tc>
              </a:tr>
              <a:tr h="2419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Pipe Distance Between Indoor and Outdoor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/>
                </a:tc>
              </a:tr>
              <a:tr h="2419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/ Length / Breaker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20m / 30m / 60 A</a:t>
                      </a:r>
                    </a:p>
                  </a:txBody>
                  <a:tcPr marL="12700" marR="12700" marT="12700" anchor="ctr"/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4"/>
          <p:cNvGrpSpPr/>
          <p:nvPr/>
        </p:nvGrpSpPr>
        <p:grpSpPr>
          <a:xfrm>
            <a:off x="0" y="6232525"/>
            <a:ext cx="12192000" cy="685800"/>
            <a:chOff x="0" y="0"/>
            <a:chExt cx="4856594" cy="270933"/>
          </a:xfrm>
        </p:grpSpPr>
        <p:sp>
          <p:nvSpPr>
            <p:cNvPr id="15362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0" t="0" r="0" b="0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3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3866" tIns="33866" rIns="33866" bIns="33866" anchor="ctr" anchorCtr="0"/>
            <a:lstStyle/>
            <a:p>
              <a:pPr algn="ctr">
                <a:lnSpc>
                  <a:spcPts val="2665"/>
                </a:lnSpc>
              </a:pPr>
              <a:endParaRPr lang="en-US" altLang="zh-CN" sz="1200">
                <a:latin typeface="Calibri" panose="020F0502020204030204" charset="0"/>
              </a:endParaRPr>
            </a:p>
          </p:txBody>
        </p:sp>
      </p:grpSp>
      <p:sp>
        <p:nvSpPr>
          <p:cNvPr id="15364" name="Freeform 12"/>
          <p:cNvSpPr/>
          <p:nvPr/>
        </p:nvSpPr>
        <p:spPr>
          <a:xfrm>
            <a:off x="192088" y="6313488"/>
            <a:ext cx="1443037" cy="544512"/>
          </a:xfrm>
          <a:custGeom>
            <a:avLst/>
            <a:gdLst/>
            <a:ahLst/>
            <a:cxnLst/>
            <a:rect l="0" t="0" r="0" b="0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Freeform 13"/>
          <p:cNvSpPr/>
          <p:nvPr/>
        </p:nvSpPr>
        <p:spPr>
          <a:xfrm>
            <a:off x="0" y="-25400"/>
            <a:ext cx="2919413" cy="371475"/>
          </a:xfrm>
          <a:custGeom>
            <a:avLst/>
            <a:gdLst/>
            <a:ahLst/>
            <a:cxnLst/>
            <a:rect l="0" t="0" r="0" b="0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940800" y="6372225"/>
            <a:ext cx="3163888" cy="609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auto">
              <a:lnSpc>
                <a:spcPts val="4760"/>
              </a:lnSpc>
            </a:pPr>
            <a:r>
              <a:rPr lang="en-US" sz="2265" noProof="1">
                <a:solidFill>
                  <a:srgbClr val="FFFFFF"/>
                </a:solidFill>
                <a:latin typeface="Canva Sans" panose="020B0704020202020204"/>
                <a:ea typeface="+mn-ea"/>
                <a:cs typeface="+mn-cs"/>
              </a:rPr>
              <a:t>www.kolinphil.com.ph</a:t>
            </a:r>
            <a:endParaRPr lang="en-US" sz="2265" noProof="1">
              <a:solidFill>
                <a:srgbClr val="FFFFFF"/>
              </a:solidFill>
              <a:latin typeface="Canva Sans" panose="020B0704020202020204"/>
            </a:endParaRPr>
          </a:p>
        </p:txBody>
      </p:sp>
      <p:sp>
        <p:nvSpPr>
          <p:cNvPr id="15367" name="AutoShape 16"/>
          <p:cNvSpPr/>
          <p:nvPr/>
        </p:nvSpPr>
        <p:spPr>
          <a:xfrm>
            <a:off x="9861550" y="177800"/>
            <a:ext cx="2330450" cy="3175"/>
          </a:xfrm>
          <a:prstGeom prst="line">
            <a:avLst/>
          </a:prstGeom>
          <a:ln w="95250" cap="flat" cmpd="sng">
            <a:solidFill>
              <a:srgbClr val="F1622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68" name="AutoShape 17"/>
          <p:cNvSpPr/>
          <p:nvPr/>
        </p:nvSpPr>
        <p:spPr>
          <a:xfrm>
            <a:off x="9653588" y="80963"/>
            <a:ext cx="2538412" cy="7937"/>
          </a:xfrm>
          <a:prstGeom prst="line">
            <a:avLst/>
          </a:prstGeom>
          <a:ln w="95250" cap="flat" cmpd="sng">
            <a:solidFill>
              <a:srgbClr val="F1622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69" name="Freeform 13"/>
          <p:cNvSpPr/>
          <p:nvPr/>
        </p:nvSpPr>
        <p:spPr>
          <a:xfrm>
            <a:off x="0" y="0"/>
            <a:ext cx="2919413" cy="371475"/>
          </a:xfrm>
          <a:custGeom>
            <a:avLst/>
            <a:gdLst/>
            <a:ahLst/>
            <a:cxnLst/>
            <a:rect l="0" t="0" r="0" b="0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55713" y="2473325"/>
            <a:ext cx="10245725" cy="29146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en-GB" altLang="en-US" sz="5400" b="1" strike="noStrike" noProof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 Year Parts &amp; Labor</a:t>
            </a:r>
          </a:p>
          <a:p>
            <a:pPr algn="ctr" fontAlgn="auto"/>
            <a:r>
              <a:rPr lang="en-GB" altLang="en-US" sz="5400" b="1" strike="noStrike" noProof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 Years Compressor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63713" y="454025"/>
            <a:ext cx="8896350" cy="1503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en-GB" altLang="en-US" sz="5400" b="1" strike="noStrike" noProof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WARRANTY</a:t>
            </a: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WPS Presentation</Application>
  <PresentationFormat>Custom</PresentationFormat>
  <Paragraphs>98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Rowena C. Pausal</dc:creator>
  <cp:lastModifiedBy>ROWENA</cp:lastModifiedBy>
  <cp:revision>6</cp:revision>
  <dcterms:created xsi:type="dcterms:W3CDTF">2025-02-14T07:43:00Z</dcterms:created>
  <dcterms:modified xsi:type="dcterms:W3CDTF">2025-03-07T01:24:27Z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94DC77D3D0B1414EABCCC3E78AB13BAA</vt:lpwstr>
  </property>
  <property fmtid="{D5CDD505-2E9C-101B-9397-08002B2CF9AE}" pid="3" name="KSOProductBuildVer">
    <vt:lpwstr>1033-11.2.0.11537</vt:lpwstr>
  </property>
</Properties>
</file>