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658" r:id="rId3"/>
    <p:sldId id="664" r:id="rId4"/>
    <p:sldId id="660" r:id="rId5"/>
    <p:sldId id="666" r:id="rId6"/>
    <p:sldId id="663" r:id="rId7"/>
    <p:sldId id="943" r:id="rId8"/>
    <p:sldId id="952" r:id="rId9"/>
    <p:sldId id="668" r:id="rId10"/>
    <p:sldId id="418" r:id="rId11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nva Sans Bold" charset="0"/>
      <p:bold r:id="rId17"/>
    </p:embeddedFont>
    <p:embeddedFont>
      <p:font typeface="Canva Sans" charset="0"/>
      <p:regular r:id="rId18"/>
    </p:embeddedFont>
    <p:embeddedFont>
      <p:font typeface="宋体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30725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22" autoAdjust="0"/>
  </p:normalViewPr>
  <p:slideViewPr>
    <p:cSldViewPr showGuides="1">
      <p:cViewPr>
        <p:scale>
          <a:sx n="50" d="100"/>
          <a:sy n="50" d="100"/>
        </p:scale>
        <p:origin x="-965" y="-509"/>
      </p:cViewPr>
      <p:guideLst>
        <p:guide orient="horz" pos="1970"/>
        <p:guide pos="27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328E5-B93C-479E-BA9D-2B61E4FF5DD7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F428-476A-4A34-9362-6AE83531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feature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INVERTER</a:t>
            </a:r>
          </a:p>
          <a:p>
            <a:r>
              <a:rPr lang="en-GB" altLang="en-US"/>
              <a:t>3 FAN SPEED</a:t>
            </a:r>
          </a:p>
          <a:p>
            <a:r>
              <a:rPr lang="en-GB" altLang="en-US"/>
              <a:t>ADJUSTABLE STAND</a:t>
            </a:r>
          </a:p>
          <a:p>
            <a:r>
              <a:rPr lang="en-GB" altLang="en-US"/>
              <a:t>MECHANICAL CONTROL</a:t>
            </a:r>
          </a:p>
          <a:p>
            <a:r>
              <a:rPr lang="en-GB" altLang="en-US"/>
              <a:t>CUZTOMIZABLE SWITCH</a:t>
            </a:r>
          </a:p>
          <a:p>
            <a:r>
              <a:rPr lang="en-GB" altLang="en-US"/>
              <a:t>STYLISH DESIGN</a:t>
            </a:r>
          </a:p>
          <a:p>
            <a:r>
              <a:rPr lang="en-GB" altLang="en-US"/>
              <a:t>GGGGGGGGGGGGGGGGGGGGGGGGGGGGGGGGGGGGGGGY/FT66TTTTFTTT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RRRRRRRRRRRRRRRRRRRRRRRRRRRRRRRRRRRRRRRRRRRRRRRRRRRRRRRRRRRRRRRRRRRRRRRRRRRRRRRRRRRRRRRRRRRRRRRRRRRRRRRRRRRRRRRRRRRRRRRRRRRRRRRRRRRRRRRRRRRRRRRRRRFFFFFRRR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44000" y="591608"/>
            <a:ext cx="16200000" cy="1188000"/>
          </a:xfrm>
        </p:spPr>
        <p:txBody>
          <a:bodyPr/>
          <a:lstStyle>
            <a:lvl1pPr algn="ctr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tif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191696" y="823595"/>
            <a:ext cx="5842379" cy="2059439"/>
          </a:xfrm>
          <a:custGeom>
            <a:avLst/>
            <a:gdLst/>
            <a:ahLst/>
            <a:cxnLst/>
            <a:rect l="l" t="t" r="r" b="b"/>
            <a:pathLst>
              <a:path w="5842379" h="2059439">
                <a:moveTo>
                  <a:pt x="0" y="0"/>
                </a:moveTo>
                <a:lnTo>
                  <a:pt x="5842378" y="0"/>
                </a:lnTo>
                <a:lnTo>
                  <a:pt x="5842378" y="2059439"/>
                </a:lnTo>
                <a:lnTo>
                  <a:pt x="0" y="205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79341" y="7638581"/>
            <a:ext cx="1476376" cy="1476376"/>
          </a:xfrm>
          <a:custGeom>
            <a:avLst/>
            <a:gdLst/>
            <a:ahLst/>
            <a:cxnLst/>
            <a:rect l="l" t="t" r="r" b="b"/>
            <a:pathLst>
              <a:path w="1476376" h="1476376">
                <a:moveTo>
                  <a:pt x="0" y="0"/>
                </a:moveTo>
                <a:lnTo>
                  <a:pt x="1476376" y="0"/>
                </a:lnTo>
                <a:lnTo>
                  <a:pt x="1476376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013648" y="7638581"/>
            <a:ext cx="1492012" cy="14920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F16224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8375015"/>
            <a:ext cx="1991360" cy="635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215258" y="9454529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86094" y="3646637"/>
            <a:ext cx="14115812" cy="330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va Sans Bold" panose="020B0803030501040103"/>
              </a:rPr>
              <a:t>PRODUCT ORIENTATION</a:t>
            </a:r>
          </a:p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va Sans Bold" panose="020B0803030501040103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0" name="Freeform 12"/>
          <p:cNvSpPr/>
          <p:nvPr/>
        </p:nvSpPr>
        <p:spPr>
          <a:xfrm>
            <a:off x="215258" y="9454529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8" name="Text Box 7"/>
          <p:cNvSpPr txBox="1"/>
          <p:nvPr/>
        </p:nvSpPr>
        <p:spPr>
          <a:xfrm>
            <a:off x="4751070" y="462915"/>
            <a:ext cx="9315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6000" b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WARRANTY COVERAGE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383280" y="2767330"/>
            <a:ext cx="123507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altLang="en-GB" sz="7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Parts and Labor</a:t>
            </a:r>
          </a:p>
          <a:p>
            <a:pPr algn="ctr"/>
            <a:endParaRPr lang="en-PH" altLang="en-GB" sz="7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PH" altLang="en-GB" sz="7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altLang="en-PH" sz="7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DC Fan Motor</a:t>
            </a:r>
            <a:endParaRPr lang="en-PH" altLang="en-GB" sz="7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hold F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0"/>
            <a:ext cx="18286095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9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49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aphicFrame>
        <p:nvGraphicFramePr>
          <p:cNvPr id="11" name="Table 10"/>
          <p:cNvGraphicFramePr/>
          <p:nvPr>
            <p:custDataLst>
              <p:tags r:id="rId1"/>
            </p:custDataLst>
          </p:nvPr>
        </p:nvGraphicFramePr>
        <p:xfrm>
          <a:off x="1007110" y="2335530"/>
          <a:ext cx="7554595" cy="618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805"/>
                <a:gridCol w="5558790"/>
              </a:tblGrid>
              <a:tr h="5695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altLang="en-US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KF-16SMBDC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KF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Kolin Fan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 Fan Blade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type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Control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Color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Motor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/>
          <p:nvPr/>
        </p:nvGraphicFramePr>
        <p:xfrm>
          <a:off x="8928100" y="2306320"/>
          <a:ext cx="7554595" cy="621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805"/>
                <a:gridCol w="5558790"/>
              </a:tblGrid>
              <a:tr h="35052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altLang="en-US" sz="3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KF-18SMBDC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>
                      <a:solidFill>
                        <a:schemeClr val="accent6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KF</a:t>
                      </a:r>
                    </a:p>
                  </a:txBody>
                  <a:tcPr>
                    <a:lnL w="12700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Kolin Fan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>
                      <a:solidFill>
                        <a:schemeClr val="accent6"/>
                      </a:solidFill>
                      <a:prstDash val="solid"/>
                    </a:lnR>
                    <a:lnT w="12700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6329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 Fan Blade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type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Stepless Control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Color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</a:p>
                  </a:txBody>
                  <a:tcPr>
                    <a:lnL w="12700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Motor</a:t>
                      </a: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Asse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260" y="247015"/>
            <a:ext cx="8522970" cy="9798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Text Box 1"/>
          <p:cNvSpPr txBox="1"/>
          <p:nvPr/>
        </p:nvSpPr>
        <p:spPr>
          <a:xfrm>
            <a:off x="358775" y="2334895"/>
            <a:ext cx="4998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800" b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TO USE?</a:t>
            </a:r>
          </a:p>
        </p:txBody>
      </p:sp>
      <p:sp>
        <p:nvSpPr>
          <p:cNvPr id="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51" name="Group 50"/>
          <p:cNvGrpSpPr/>
          <p:nvPr/>
        </p:nvGrpSpPr>
        <p:grpSpPr>
          <a:xfrm>
            <a:off x="4031615" y="3759835"/>
            <a:ext cx="11481435" cy="4927632"/>
            <a:chOff x="6349" y="5921"/>
            <a:chExt cx="18081" cy="7760"/>
          </a:xfrm>
        </p:grpSpPr>
        <p:grpSp>
          <p:nvGrpSpPr>
            <p:cNvPr id="52" name="Group 51"/>
            <p:cNvGrpSpPr/>
            <p:nvPr/>
          </p:nvGrpSpPr>
          <p:grpSpPr>
            <a:xfrm>
              <a:off x="6349" y="5921"/>
              <a:ext cx="18081" cy="7760"/>
              <a:chOff x="7372" y="5818"/>
              <a:chExt cx="16726" cy="739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2007" y="5859"/>
                <a:ext cx="3178" cy="3377"/>
                <a:chOff x="18623" y="6315"/>
                <a:chExt cx="3175" cy="3507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18623" y="6315"/>
                  <a:ext cx="3175" cy="3507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 Box 54"/>
                <p:cNvSpPr txBox="1"/>
                <p:nvPr/>
              </p:nvSpPr>
              <p:spPr>
                <a:xfrm>
                  <a:off x="19053" y="9106"/>
                  <a:ext cx="2472" cy="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b="1"/>
                    <a:t>APARTMENTS</a:t>
                  </a:r>
                </a:p>
              </p:txBody>
            </p:sp>
            <p:pic>
              <p:nvPicPr>
                <p:cNvPr id="56" name="Picture 55" descr="apartment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959" y="6973"/>
                  <a:ext cx="2587" cy="1675"/>
                </a:xfrm>
                <a:prstGeom prst="rect">
                  <a:avLst/>
                </a:prstGeom>
              </p:spPr>
            </p:pic>
          </p:grpSp>
          <p:sp>
            <p:nvSpPr>
              <p:cNvPr id="57" name="Rounded Rectangle 56"/>
              <p:cNvSpPr/>
              <p:nvPr/>
            </p:nvSpPr>
            <p:spPr>
              <a:xfrm>
                <a:off x="16375" y="5859"/>
                <a:ext cx="3178" cy="3377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0920" y="5818"/>
                <a:ext cx="3178" cy="3377"/>
                <a:chOff x="13120" y="6296"/>
                <a:chExt cx="3175" cy="3507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13120" y="6296"/>
                  <a:ext cx="3175" cy="3507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 Box 59"/>
                <p:cNvSpPr txBox="1"/>
                <p:nvPr/>
              </p:nvSpPr>
              <p:spPr>
                <a:xfrm>
                  <a:off x="13635" y="8937"/>
                  <a:ext cx="2188" cy="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b="1"/>
                    <a:t>BEDROOMS</a:t>
                  </a:r>
                </a:p>
              </p:txBody>
            </p:sp>
            <p:pic>
              <p:nvPicPr>
                <p:cNvPr id="61" name="Picture 60" descr="bedroom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63" y="6542"/>
                  <a:ext cx="2147" cy="2287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61"/>
              <p:cNvGrpSpPr/>
              <p:nvPr/>
            </p:nvGrpSpPr>
            <p:grpSpPr>
              <a:xfrm>
                <a:off x="7372" y="5837"/>
                <a:ext cx="3178" cy="3377"/>
                <a:chOff x="2449" y="6046"/>
                <a:chExt cx="3175" cy="3507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2449" y="6046"/>
                  <a:ext cx="3175" cy="3507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 Box 63"/>
                <p:cNvSpPr txBox="1"/>
                <p:nvPr/>
              </p:nvSpPr>
              <p:spPr>
                <a:xfrm>
                  <a:off x="2830" y="8805"/>
                  <a:ext cx="2650" cy="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b="1"/>
                    <a:t>LIVING ROOMS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8596" y="9855"/>
                <a:ext cx="3178" cy="3355"/>
                <a:chOff x="2549" y="10020"/>
                <a:chExt cx="3175" cy="3338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2549" y="10020"/>
                  <a:ext cx="3175" cy="3338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 Box 66"/>
                <p:cNvSpPr txBox="1"/>
                <p:nvPr/>
              </p:nvSpPr>
              <p:spPr>
                <a:xfrm>
                  <a:off x="3285" y="12674"/>
                  <a:ext cx="1947" cy="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b="1"/>
                    <a:t>SCHOOLS</a:t>
                  </a:r>
                </a:p>
              </p:txBody>
            </p:sp>
            <p:pic>
              <p:nvPicPr>
                <p:cNvPr id="68" name="Picture 67" descr="school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02" y="10219"/>
                  <a:ext cx="2222" cy="2222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9297" y="9832"/>
                <a:ext cx="3178" cy="3377"/>
                <a:chOff x="7366" y="10000"/>
                <a:chExt cx="3178" cy="3377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7366" y="10000"/>
                  <a:ext cx="3178" cy="3377"/>
                  <a:chOff x="4150" y="2815"/>
                  <a:chExt cx="3175" cy="3507"/>
                </a:xfrm>
              </p:grpSpPr>
              <p:sp>
                <p:nvSpPr>
                  <p:cNvPr id="74" name="Rounded Rectangle 73"/>
                  <p:cNvSpPr/>
                  <p:nvPr/>
                </p:nvSpPr>
                <p:spPr>
                  <a:xfrm>
                    <a:off x="4150" y="2815"/>
                    <a:ext cx="3175" cy="3507"/>
                  </a:xfrm>
                  <a:prstGeom prst="round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75" name="Picture 74" descr="condo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741" y="3046"/>
                    <a:ext cx="1951" cy="207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7" name="Text Box 76"/>
                <p:cNvSpPr txBox="1"/>
                <p:nvPr/>
              </p:nvSpPr>
              <p:spPr>
                <a:xfrm>
                  <a:off x="7539" y="12599"/>
                  <a:ext cx="2765" cy="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b="1"/>
                    <a:t>CONDOMINIUMS</a:t>
                  </a:r>
                </a:p>
              </p:txBody>
            </p:sp>
          </p:grpSp>
          <p:sp>
            <p:nvSpPr>
              <p:cNvPr id="78" name="Rounded Rectangle 77"/>
              <p:cNvSpPr/>
              <p:nvPr/>
            </p:nvSpPr>
            <p:spPr>
              <a:xfrm>
                <a:off x="14173" y="9855"/>
                <a:ext cx="3178" cy="335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 descr="living space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94" y="6027"/>
                <a:ext cx="2106" cy="2158"/>
              </a:xfrm>
              <a:prstGeom prst="rect">
                <a:avLst/>
              </a:prstGeom>
            </p:spPr>
          </p:pic>
        </p:grpSp>
        <p:sp>
          <p:nvSpPr>
            <p:cNvPr id="80" name="Text Box 79"/>
            <p:cNvSpPr txBox="1"/>
            <p:nvPr/>
          </p:nvSpPr>
          <p:spPr>
            <a:xfrm>
              <a:off x="16571" y="8503"/>
              <a:ext cx="255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b="1"/>
                <a:t>HOME OFFICES</a:t>
              </a:r>
            </a:p>
          </p:txBody>
        </p:sp>
        <p:pic>
          <p:nvPicPr>
            <p:cNvPr id="84" name="Picture 83" descr="home office"/>
            <p:cNvPicPr>
              <a:picLocks noChangeAspect="1"/>
            </p:cNvPicPr>
            <p:nvPr/>
          </p:nvPicPr>
          <p:blipFill>
            <a:blip r:embed="rId9"/>
            <a:srcRect l="23111" t="10785" r="20533" b="30044"/>
            <a:stretch>
              <a:fillRect/>
            </a:stretch>
          </p:blipFill>
          <p:spPr>
            <a:xfrm>
              <a:off x="16767" y="6172"/>
              <a:ext cx="2059" cy="2162"/>
            </a:xfrm>
            <a:prstGeom prst="rect">
              <a:avLst/>
            </a:prstGeom>
          </p:spPr>
        </p:pic>
        <p:sp>
          <p:nvSpPr>
            <p:cNvPr id="146" name="Text Box 145"/>
            <p:cNvSpPr txBox="1"/>
            <p:nvPr/>
          </p:nvSpPr>
          <p:spPr>
            <a:xfrm>
              <a:off x="14627" y="12959"/>
              <a:ext cx="1539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b="1"/>
                <a:t>HOTELS</a:t>
              </a:r>
            </a:p>
          </p:txBody>
        </p:sp>
        <p:pic>
          <p:nvPicPr>
            <p:cNvPr id="147" name="Picture 146" descr="download (10)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24" y="10591"/>
              <a:ext cx="1989" cy="2122"/>
            </a:xfrm>
            <a:prstGeom prst="rect">
              <a:avLst/>
            </a:prstGeom>
          </p:spPr>
        </p:pic>
      </p:grpSp>
      <p:pic>
        <p:nvPicPr>
          <p:cNvPr id="4" name="Picture 3" descr="Asset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5260" y="247015"/>
            <a:ext cx="8522970" cy="9798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Text Box 1"/>
          <p:cNvSpPr txBox="1"/>
          <p:nvPr/>
        </p:nvSpPr>
        <p:spPr>
          <a:xfrm>
            <a:off x="791210" y="2047240"/>
            <a:ext cx="44069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400" b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</p:txBody>
      </p:sp>
      <p:sp>
        <p:nvSpPr>
          <p:cNvPr id="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2087245" y="3188335"/>
            <a:ext cx="14227810" cy="4981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Enhanced Comfort:</a:t>
            </a: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Allows users to enjoy a personalized cooling experience, adjusting the height based on their preferences.</a:t>
            </a:r>
          </a:p>
          <a:p>
            <a:pPr algn="l"/>
            <a:endParaRPr lang="en-GB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Convenient Flexibility:</a:t>
            </a: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Effortlessly switch the fan's position and height to suit changing needs or room layouts.</a:t>
            </a:r>
          </a:p>
          <a:p>
            <a:pPr algn="l"/>
            <a:endParaRPr lang="en-GB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Low Maintenance: </a:t>
            </a: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Household fans require minimal maintenance. Regular dusting and occasional cleaning are usually sufficient.</a:t>
            </a:r>
          </a:p>
        </p:txBody>
      </p:sp>
      <p:pic>
        <p:nvPicPr>
          <p:cNvPr id="9" name="Picture 8" descr="Asse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260" y="247015"/>
            <a:ext cx="8522970" cy="9798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pic>
        <p:nvPicPr>
          <p:cNvPr id="4" name="Picture 3" descr="Asse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895" y="31115"/>
            <a:ext cx="8522970" cy="79311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303145" y="883920"/>
            <a:ext cx="2887345" cy="70675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softEdge rad="1016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pic>
        <p:nvPicPr>
          <p:cNvPr id="65" name="Picture 64" descr="TX-1602GY (3)"/>
          <p:cNvPicPr>
            <a:picLocks noChangeAspect="1"/>
          </p:cNvPicPr>
          <p:nvPr/>
        </p:nvPicPr>
        <p:blipFill>
          <a:blip r:embed="rId6"/>
          <a:srcRect l="40879" r="40820"/>
          <a:stretch>
            <a:fillRect/>
          </a:stretch>
        </p:blipFill>
        <p:spPr>
          <a:xfrm>
            <a:off x="14760575" y="967105"/>
            <a:ext cx="3726180" cy="8006080"/>
          </a:xfrm>
          <a:prstGeom prst="rect">
            <a:avLst/>
          </a:prstGeom>
        </p:spPr>
      </p:pic>
      <p:pic>
        <p:nvPicPr>
          <p:cNvPr id="64" name="Picture 63" descr="TX-18GA-sho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630" y="1774190"/>
            <a:ext cx="3028315" cy="6588760"/>
          </a:xfrm>
          <a:prstGeom prst="rect">
            <a:avLst/>
          </a:prstGeom>
        </p:spPr>
      </p:pic>
      <p:sp>
        <p:nvSpPr>
          <p:cNvPr id="92" name="Rounded Rectangle 91"/>
          <p:cNvSpPr/>
          <p:nvPr/>
        </p:nvSpPr>
        <p:spPr>
          <a:xfrm>
            <a:off x="287020" y="8546465"/>
            <a:ext cx="2451100" cy="567055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altLang="en-US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KF-18SMBDC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552420" y="8672195"/>
            <a:ext cx="2451100" cy="567055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altLang="en-US" sz="2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KF-16SMBDC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823460" y="1687195"/>
            <a:ext cx="8712835" cy="6776930"/>
            <a:chOff x="6876" y="5443"/>
            <a:chExt cx="13908" cy="11831"/>
          </a:xfrm>
        </p:grpSpPr>
        <p:pic>
          <p:nvPicPr>
            <p:cNvPr id="52" name="Picture 51" descr="Icons_Stylisg Design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72" y="14552"/>
              <a:ext cx="2814" cy="2722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6876" y="5443"/>
              <a:ext cx="13908" cy="8162"/>
              <a:chOff x="6876" y="5443"/>
              <a:chExt cx="11424" cy="751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876" y="5443"/>
                <a:ext cx="11424" cy="7512"/>
                <a:chOff x="3893" y="4926"/>
                <a:chExt cx="11424" cy="7512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3943" y="4926"/>
                  <a:ext cx="3434" cy="3544"/>
                  <a:chOff x="3943" y="4926"/>
                  <a:chExt cx="3434" cy="3544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3943" y="4926"/>
                    <a:ext cx="3435" cy="3545"/>
                    <a:chOff x="6349" y="5941"/>
                    <a:chExt cx="3435" cy="3545"/>
                  </a:xfrm>
                </p:grpSpPr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6349" y="5941"/>
                      <a:ext cx="3435" cy="3545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lt1"/>
                          </a:solidFill>
                        </a14:hiddenFill>
                      </a:ext>
                    </a:extLst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Text Box 26"/>
                    <p:cNvSpPr txBox="1"/>
                    <p:nvPr/>
                  </p:nvSpPr>
                  <p:spPr>
                    <a:xfrm>
                      <a:off x="7264" y="8725"/>
                      <a:ext cx="1587" cy="5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altLang="en-US" b="1"/>
                        <a:t>INVERTER</a:t>
                      </a:r>
                    </a:p>
                  </p:txBody>
                </p:sp>
              </p:grpSp>
              <p:pic>
                <p:nvPicPr>
                  <p:cNvPr id="53" name="Picture 52" descr="Inverter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4102" y="6059"/>
                    <a:ext cx="3117" cy="74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8" name="Rounded Rectangle 37"/>
                <p:cNvSpPr/>
                <p:nvPr/>
              </p:nvSpPr>
              <p:spPr>
                <a:xfrm>
                  <a:off x="11882" y="8893"/>
                  <a:ext cx="3435" cy="3545"/>
                </a:xfrm>
                <a:prstGeom prst="round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7930" y="4953"/>
                  <a:ext cx="3435" cy="3545"/>
                  <a:chOff x="6349" y="5941"/>
                  <a:chExt cx="3435" cy="3545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6349" y="5941"/>
                    <a:ext cx="3435" cy="3545"/>
                  </a:xfrm>
                  <a:prstGeom prst="roundRect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lt1"/>
                        </a:solidFill>
                      </a14:hiddenFill>
                    </a:ext>
                  </a:extLst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ext Box 42"/>
                  <p:cNvSpPr txBox="1"/>
                  <p:nvPr/>
                </p:nvSpPr>
                <p:spPr>
                  <a:xfrm>
                    <a:off x="6720" y="8698"/>
                    <a:ext cx="2696" cy="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GB" altLang="en-US" b="1"/>
                  </a:p>
                </p:txBody>
              </p:sp>
            </p:grpSp>
            <p:sp>
              <p:nvSpPr>
                <p:cNvPr id="34" name="Rounded Rectangle 33"/>
                <p:cNvSpPr/>
                <p:nvPr/>
              </p:nvSpPr>
              <p:spPr>
                <a:xfrm>
                  <a:off x="3893" y="8784"/>
                  <a:ext cx="3435" cy="3545"/>
                </a:xfrm>
                <a:prstGeom prst="round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7944" y="8889"/>
                  <a:ext cx="3435" cy="3545"/>
                </a:xfrm>
                <a:prstGeom prst="round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11870" y="4953"/>
                  <a:ext cx="3435" cy="3545"/>
                </a:xfrm>
                <a:prstGeom prst="round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 Box 31"/>
              <p:cNvSpPr txBox="1"/>
              <p:nvPr/>
            </p:nvSpPr>
            <p:spPr>
              <a:xfrm>
                <a:off x="6876" y="11806"/>
                <a:ext cx="3446" cy="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b="1"/>
                  <a:t>CUSTOMIZABLE SPEED</a:t>
                </a:r>
              </a:p>
              <a:p>
                <a:pPr algn="ctr"/>
                <a:r>
                  <a:rPr lang="en-GB" altLang="en-US" sz="1400" b="1">
                    <a:sym typeface="+mn-ea"/>
                  </a:rPr>
                  <a:t>(</a:t>
                </a:r>
                <a:r>
                  <a:rPr lang="en-GB" altLang="en-US" sz="1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KF-18SMBDC)</a:t>
                </a:r>
                <a:endParaRPr lang="en-GB" altLang="en-US" sz="1400" b="1" dirty="0"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40" name="Text Box 39"/>
              <p:cNvSpPr txBox="1"/>
              <p:nvPr/>
            </p:nvSpPr>
            <p:spPr>
              <a:xfrm>
                <a:off x="15166" y="7849"/>
                <a:ext cx="2794" cy="9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altLang="en-US" b="1"/>
                  <a:t>3 FAN SPEED</a:t>
                </a:r>
              </a:p>
              <a:p>
                <a:pPr algn="ctr"/>
                <a:r>
                  <a:rPr lang="en-GB" altLang="en-US" sz="1400" b="1">
                    <a:sym typeface="+mn-ea"/>
                  </a:rPr>
                  <a:t>(</a:t>
                </a:r>
                <a:r>
                  <a:rPr lang="en-GB" altLang="en-US" sz="1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KF-16SMBDC)</a:t>
                </a:r>
                <a:endParaRPr lang="en-GB" altLang="en-US" sz="14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algn="ctr"/>
                <a:endParaRPr lang="en-GB" altLang="en-US" sz="14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  <p:pic>
            <p:nvPicPr>
              <p:cNvPr id="44" name="Picture 43" descr="Icons_3 Fan Speed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024" y="5536"/>
                <a:ext cx="2936" cy="2743"/>
              </a:xfrm>
              <a:prstGeom prst="rect">
                <a:avLst/>
              </a:prstGeom>
            </p:spPr>
          </p:pic>
          <p:sp>
            <p:nvSpPr>
              <p:cNvPr id="63" name="Text Box 62"/>
              <p:cNvSpPr txBox="1"/>
              <p:nvPr/>
            </p:nvSpPr>
            <p:spPr>
              <a:xfrm>
                <a:off x="11161" y="8227"/>
                <a:ext cx="2878" cy="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b="1">
                    <a:solidFill>
                      <a:schemeClr val="tx1"/>
                    </a:solidFill>
                  </a:rPr>
                  <a:t>ENERGY SAVINGS </a:t>
                </a:r>
                <a:endParaRPr lang="en-GB" altLang="en-US" sz="14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7" name="Picture 6" descr="56% Energy Saving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91805" y="2174875"/>
            <a:ext cx="2404110" cy="1125220"/>
          </a:xfrm>
          <a:prstGeom prst="rect">
            <a:avLst/>
          </a:prstGeom>
        </p:spPr>
      </p:pic>
      <p:pic>
        <p:nvPicPr>
          <p:cNvPr id="9" name="Picture 8" descr="Icons_Customizable Speed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90490" y="4156075"/>
            <a:ext cx="1823720" cy="160718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23430" y="4207610"/>
            <a:ext cx="8618074" cy="4960311"/>
            <a:chOff x="4974" y="5001"/>
            <a:chExt cx="12938" cy="7161"/>
          </a:xfrm>
        </p:grpSpPr>
        <p:grpSp>
          <p:nvGrpSpPr>
            <p:cNvPr id="24" name="Group 23"/>
            <p:cNvGrpSpPr/>
            <p:nvPr/>
          </p:nvGrpSpPr>
          <p:grpSpPr>
            <a:xfrm>
              <a:off x="9613" y="5001"/>
              <a:ext cx="8116" cy="7161"/>
              <a:chOff x="1701" y="5143"/>
              <a:chExt cx="8116" cy="716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701" y="7748"/>
                <a:ext cx="8116" cy="4556"/>
                <a:chOff x="4080" y="4654"/>
                <a:chExt cx="8116" cy="4556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080" y="5665"/>
                  <a:ext cx="4032" cy="3545"/>
                </a:xfrm>
                <a:prstGeom prst="round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 Box 38"/>
                <p:cNvSpPr txBox="1"/>
                <p:nvPr/>
              </p:nvSpPr>
              <p:spPr>
                <a:xfrm>
                  <a:off x="8927" y="4654"/>
                  <a:ext cx="3269" cy="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b="1"/>
                    <a:t>ADJUSTABLE STAND</a:t>
                  </a:r>
                </a:p>
              </p:txBody>
            </p:sp>
          </p:grpSp>
          <p:pic>
            <p:nvPicPr>
              <p:cNvPr id="54" name="Picture 53" descr="Icons_Adjustable Stand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575" y="5143"/>
                <a:ext cx="2958" cy="2397"/>
              </a:xfrm>
              <a:prstGeom prst="rect">
                <a:avLst/>
              </a:prstGeom>
            </p:spPr>
          </p:pic>
        </p:grpSp>
        <p:sp>
          <p:nvSpPr>
            <p:cNvPr id="50" name="Rounded Rectangle 49"/>
            <p:cNvSpPr/>
            <p:nvPr/>
          </p:nvSpPr>
          <p:spPr>
            <a:xfrm>
              <a:off x="14121" y="8617"/>
              <a:ext cx="3791" cy="3545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974" y="8327"/>
              <a:ext cx="3934" cy="3835"/>
              <a:chOff x="17328" y="4496"/>
              <a:chExt cx="3934" cy="383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7328" y="4786"/>
                <a:ext cx="3934" cy="3545"/>
                <a:chOff x="7430" y="5774"/>
                <a:chExt cx="3934" cy="3545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7430" y="5774"/>
                  <a:ext cx="3934" cy="3545"/>
                </a:xfrm>
                <a:prstGeom prst="round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 Box 34"/>
                <p:cNvSpPr txBox="1"/>
                <p:nvPr/>
              </p:nvSpPr>
              <p:spPr>
                <a:xfrm>
                  <a:off x="7970" y="8582"/>
                  <a:ext cx="3138" cy="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b="1"/>
                    <a:t>QUIET OPERATION</a:t>
                  </a:r>
                </a:p>
              </p:txBody>
            </p:sp>
          </p:grpSp>
          <p:pic>
            <p:nvPicPr>
              <p:cNvPr id="58" name="Picture 57" descr="Icons_Quiet Operation Household Fan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7567" y="4496"/>
                <a:ext cx="3267" cy="3052"/>
              </a:xfrm>
              <a:prstGeom prst="rect">
                <a:avLst/>
              </a:prstGeom>
            </p:spPr>
          </p:pic>
        </p:grpSp>
      </p:grpSp>
      <p:sp>
        <p:nvSpPr>
          <p:cNvPr id="20" name="Text Box 19"/>
          <p:cNvSpPr txBox="1"/>
          <p:nvPr/>
        </p:nvSpPr>
        <p:spPr>
          <a:xfrm>
            <a:off x="8423910" y="8625932"/>
            <a:ext cx="1711960" cy="36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/>
              <a:t>STYLISH DESIGN</a:t>
            </a:r>
          </a:p>
        </p:txBody>
      </p:sp>
      <p:pic>
        <p:nvPicPr>
          <p:cNvPr id="72" name="Picture 71" descr="Icons_Sturdy 6kg Bas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9094" y="4360726"/>
            <a:ext cx="2222756" cy="1590921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8423910" y="5951855"/>
            <a:ext cx="1629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/>
              <a:t>STURDY BASE</a:t>
            </a:r>
          </a:p>
        </p:txBody>
      </p:sp>
      <p:pic>
        <p:nvPicPr>
          <p:cNvPr id="29" name="Picture 28" descr="Icons_Safe to Use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087745" y="6727698"/>
            <a:ext cx="2123203" cy="2010028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1037688" y="8587676"/>
            <a:ext cx="2287777" cy="5260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0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SAFE TO USE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1503680" y="1991360"/>
            <a:ext cx="15328265" cy="658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Monthly Power Consumption Comparison:</a:t>
            </a:r>
          </a:p>
          <a:p>
            <a:pPr algn="l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🔹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Kolin KF-18SMBDC (DC Inverter Fan)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44W ÷ 1000 × 8 hrs/day × 30 days × ₱12.29/kWh = ₱129/month</a:t>
            </a:r>
          </a:p>
          <a:p>
            <a:pPr algn="l"/>
            <a:endParaRPr lang="zh-CN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🔹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Typical AC Fan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100W ÷ 1000 × 8 hrs/day × 30 days × ₱12.29/kWh = ₱294/month</a:t>
            </a:r>
          </a:p>
          <a:p>
            <a:pPr algn="l"/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✅ You can save up to ₱173 every month!</a:t>
            </a:r>
          </a:p>
          <a:p>
            <a:pPr algn="l"/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Formula used:</a:t>
            </a:r>
          </a:p>
          <a:p>
            <a:pPr algn="l"/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Rated Power (W) ÷ 1000 × Hours per Day × 30 Days × Power Rate (₱12.29/kWh as of March 2025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</p:txBody>
      </p:sp>
      <p:pic>
        <p:nvPicPr>
          <p:cNvPr id="9" name="Picture 8" descr="Asse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260" y="247015"/>
            <a:ext cx="8522970" cy="9798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pic>
        <p:nvPicPr>
          <p:cNvPr id="2" name="Picture 1" descr="viber_image_2025-03-13_05-35-24-5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20" y="-38100"/>
            <a:ext cx="12867005" cy="103606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807335" y="7447280"/>
            <a:ext cx="2668270" cy="1963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Oscillation : KF-16SMBDC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Left and RIght : 76</a:t>
            </a:r>
            <a:r>
              <a:rPr lang="en-US" altLang="en-US">
                <a:solidFill>
                  <a:schemeClr val="tx1"/>
                </a:solidFill>
              </a:rPr>
              <a:t>°</a:t>
            </a:r>
            <a:r>
              <a:rPr lang="en-GB" altLang="en-US">
                <a:solidFill>
                  <a:schemeClr val="tx1"/>
                </a:solidFill>
              </a:rPr>
              <a:t> (Total)</a:t>
            </a:r>
          </a:p>
          <a:p>
            <a:r>
              <a:rPr lang="en-GB" altLang="en-US">
                <a:solidFill>
                  <a:schemeClr val="tx1"/>
                </a:solidFill>
              </a:rPr>
              <a:t>Up : 6</a:t>
            </a:r>
            <a:r>
              <a:rPr lang="en-US" altLang="en-US">
                <a:solidFill>
                  <a:schemeClr val="tx1"/>
                </a:solidFill>
              </a:rPr>
              <a:t>°</a:t>
            </a:r>
          </a:p>
          <a:p>
            <a:r>
              <a:rPr lang="en-GB" altLang="en-US">
                <a:solidFill>
                  <a:schemeClr val="tx1"/>
                </a:solidFill>
              </a:rPr>
              <a:t>Down : 7</a:t>
            </a:r>
            <a:r>
              <a:rPr lang="en-US" altLang="en-US">
                <a:solidFill>
                  <a:schemeClr val="tx1"/>
                </a:solidFill>
              </a:rPr>
              <a:t>°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Max Height : 1,200 mm</a:t>
            </a:r>
          </a:p>
          <a:p>
            <a:r>
              <a:rPr lang="en-GB">
                <a:solidFill>
                  <a:schemeClr val="tx1"/>
                </a:solidFill>
              </a:rPr>
              <a:t>Min. Height : 840 mm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2383770" y="7375525"/>
            <a:ext cx="2988310" cy="203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Oscillation : KF-18SMBDC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Left and RIght : No Oscillation</a:t>
            </a:r>
          </a:p>
          <a:p>
            <a:r>
              <a:rPr lang="en-GB" altLang="en-US">
                <a:solidFill>
                  <a:schemeClr val="tx1"/>
                </a:solidFill>
              </a:rPr>
              <a:t>Up : 90 </a:t>
            </a:r>
            <a:r>
              <a:rPr lang="en-US" altLang="en-US">
                <a:solidFill>
                  <a:schemeClr val="tx1"/>
                </a:solidFill>
              </a:rPr>
              <a:t>°</a:t>
            </a:r>
          </a:p>
          <a:p>
            <a:r>
              <a:rPr lang="en-GB" altLang="en-US">
                <a:solidFill>
                  <a:schemeClr val="tx1"/>
                </a:solidFill>
              </a:rPr>
              <a:t>Down : 40</a:t>
            </a:r>
            <a:r>
              <a:rPr lang="en-US" altLang="en-US">
                <a:solidFill>
                  <a:schemeClr val="tx1"/>
                </a:solidFill>
              </a:rPr>
              <a:t>°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GB">
                <a:sym typeface="+mn-ea"/>
              </a:rPr>
              <a:t>Max Height : 1,300 mm</a:t>
            </a:r>
            <a:endParaRPr lang="en-GB">
              <a:solidFill>
                <a:schemeClr val="tx1"/>
              </a:solidFill>
            </a:endParaRPr>
          </a:p>
          <a:p>
            <a:r>
              <a:rPr lang="en-GB">
                <a:sym typeface="+mn-ea"/>
              </a:rPr>
              <a:t>Min. Height : 1,100 mm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74" name="Text Box 73"/>
          <p:cNvSpPr txBox="1"/>
          <p:nvPr/>
        </p:nvSpPr>
        <p:spPr>
          <a:xfrm>
            <a:off x="142875" y="1471295"/>
            <a:ext cx="4125595" cy="70739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softEdge rad="1016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</a:p>
        </p:txBody>
      </p:sp>
      <p:pic>
        <p:nvPicPr>
          <p:cNvPr id="4" name="Picture 3" descr="Asse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260" y="247015"/>
            <a:ext cx="8522970" cy="979805"/>
          </a:xfrm>
          <a:prstGeom prst="rect">
            <a:avLst/>
          </a:prstGeom>
        </p:spPr>
      </p:pic>
      <p:graphicFrame>
        <p:nvGraphicFramePr>
          <p:cNvPr id="11" name="Table 10"/>
          <p:cNvGraphicFramePr/>
          <p:nvPr>
            <p:custDataLst>
              <p:tags r:id="rId1"/>
            </p:custDataLst>
          </p:nvPr>
        </p:nvGraphicFramePr>
        <p:xfrm>
          <a:off x="1078865" y="2640330"/>
          <a:ext cx="16509365" cy="5873750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5686425"/>
                <a:gridCol w="5471160"/>
                <a:gridCol w="5351780"/>
              </a:tblGrid>
              <a:tr h="8039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GB" alt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KF-16SMBDC</a:t>
                      </a:r>
                      <a:endParaRPr lang="en-GB" alt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GB" alt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KF-18SMBDC</a:t>
                      </a:r>
                    </a:p>
                  </a:txBody>
                  <a:tcPr/>
                </a:tc>
              </a:tr>
              <a:tr h="674370">
                <a:tc>
                  <a:txBody>
                    <a:bodyPr/>
                    <a:lstStyle/>
                    <a:p>
                      <a:pPr algn="ctr" fontAlgn="ctr"/>
                      <a:r>
                        <a:rPr sz="24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Voltage 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230 V / 60 Hz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230 V / 60 Hz</a:t>
                      </a:r>
                    </a:p>
                  </a:txBody>
                  <a:tcPr marL="7937" marR="7937" marT="7937" anchor="ctr"/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sz="24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Motor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DC Inverter Motor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DC Inverter Motor</a:t>
                      </a:r>
                    </a:p>
                  </a:txBody>
                  <a:tcPr marL="7937" marR="7937" marT="7937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ctr"/>
                      <a:r>
                        <a:rPr sz="24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Rated Power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42</a:t>
                      </a:r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W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44</a:t>
                      </a:r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W</a:t>
                      </a:r>
                    </a:p>
                  </a:txBody>
                  <a:tcPr marL="7937" marR="7937" marT="7937" anchor="ctr"/>
                </a:tc>
              </a:tr>
              <a:tr h="674370">
                <a:tc>
                  <a:txBody>
                    <a:bodyPr/>
                    <a:lstStyle/>
                    <a:p>
                      <a:pPr algn="ctr" fontAlgn="ctr"/>
                      <a:r>
                        <a:rPr sz="24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Rated Current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0.33 A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GB"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3</a:t>
                      </a:r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 A</a:t>
                      </a:r>
                    </a:p>
                  </a:txBody>
                  <a:tcPr marL="7937" marR="7937" marT="7937" anchor="ctr"/>
                </a:tc>
              </a:tr>
              <a:tr h="675640">
                <a:tc>
                  <a:txBody>
                    <a:bodyPr/>
                    <a:lstStyle/>
                    <a:p>
                      <a:pPr algn="ctr" fontAlgn="ctr"/>
                      <a:r>
                        <a:rPr sz="24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Product Size (WxDxH)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390 x 450 x 1,200 mm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470 x 570 x 1,300 mm</a:t>
                      </a:r>
                    </a:p>
                  </a:txBody>
                  <a:tcPr marL="7937" marR="7937" marT="7937" anchor="ctr"/>
                </a:tc>
              </a:tr>
              <a:tr h="749935">
                <a:tc>
                  <a:txBody>
                    <a:bodyPr/>
                    <a:lstStyle/>
                    <a:p>
                      <a:pPr algn="ctr" fontAlgn="ctr"/>
                      <a:r>
                        <a:rPr sz="24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Net Weight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6.62 kg</a:t>
                      </a:r>
                    </a:p>
                  </a:txBody>
                  <a:tcPr marL="7937" marR="7937" marT="79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7.04 kg</a:t>
                      </a:r>
                    </a:p>
                  </a:txBody>
                  <a:tcPr marL="7937" marR="7937" marT="7937" anchor="ctr"/>
                </a:tc>
              </a:tr>
              <a:tr h="917575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*Product features and specifications are subject to change without prior notice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accent6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accent6"/>
                      </a:solidFill>
                      <a:prstDash val="soli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247*475"/>
  <p:tag name="TABLE_ENDDRAG_RECT" val="81*158*1247*4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299*462"/>
  <p:tag name="TABLE_ENDDRAG_RECT" val="84*229*1299*4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WPS Presentation</Application>
  <PresentationFormat>Custom</PresentationFormat>
  <Paragraphs>121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Canva Sans Bold</vt:lpstr>
      <vt:lpstr>Canva Sans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Oreientation</dc:title>
  <dc:creator/>
  <cp:lastModifiedBy>ROWENA</cp:lastModifiedBy>
  <cp:revision>90</cp:revision>
  <dcterms:created xsi:type="dcterms:W3CDTF">2006-08-16T00:00:00Z</dcterms:created>
  <dcterms:modified xsi:type="dcterms:W3CDTF">2025-06-03T01:54:55Z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06BC0724F8FF4C578E30A04D3AAFE962</vt:lpwstr>
  </property>
  <property fmtid="{D5CDD505-2E9C-101B-9397-08002B2CF9AE}" pid="3" name="KSOProductBuildVer">
    <vt:lpwstr>1033-11.2.0.11537</vt:lpwstr>
  </property>
</Properties>
</file>